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540" r:id="rId3"/>
    <p:sldId id="491" r:id="rId4"/>
    <p:sldId id="492" r:id="rId5"/>
    <p:sldId id="493" r:id="rId6"/>
    <p:sldId id="494" r:id="rId7"/>
    <p:sldId id="542" r:id="rId8"/>
    <p:sldId id="496" r:id="rId9"/>
    <p:sldId id="497"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50" r:id="rId23"/>
    <p:sldId id="511" r:id="rId24"/>
    <p:sldId id="512" r:id="rId25"/>
    <p:sldId id="513" r:id="rId26"/>
    <p:sldId id="514" r:id="rId27"/>
    <p:sldId id="515" r:id="rId28"/>
    <p:sldId id="516" r:id="rId29"/>
    <p:sldId id="517" r:id="rId30"/>
    <p:sldId id="518" r:id="rId31"/>
    <p:sldId id="519" r:id="rId32"/>
    <p:sldId id="520" r:id="rId33"/>
    <p:sldId id="521" r:id="rId34"/>
    <p:sldId id="522" r:id="rId35"/>
    <p:sldId id="523" r:id="rId36"/>
    <p:sldId id="524" r:id="rId37"/>
    <p:sldId id="525" r:id="rId38"/>
    <p:sldId id="526" r:id="rId39"/>
    <p:sldId id="527" r:id="rId40"/>
    <p:sldId id="528" r:id="rId41"/>
    <p:sldId id="529" r:id="rId42"/>
    <p:sldId id="530" r:id="rId43"/>
    <p:sldId id="531" r:id="rId44"/>
    <p:sldId id="532" r:id="rId45"/>
    <p:sldId id="533" r:id="rId46"/>
    <p:sldId id="534" r:id="rId47"/>
    <p:sldId id="535" r:id="rId48"/>
    <p:sldId id="536" r:id="rId49"/>
    <p:sldId id="537" r:id="rId50"/>
    <p:sldId id="538" r:id="rId51"/>
    <p:sldId id="548" r:id="rId52"/>
    <p:sldId id="552" r:id="rId53"/>
    <p:sldId id="553" r:id="rId54"/>
    <p:sldId id="554" r:id="rId55"/>
    <p:sldId id="380" r:id="rId56"/>
  </p:sldIdLst>
  <p:sldSz cx="9144000" cy="6858000" type="screen4x3"/>
  <p:notesSz cx="6797675" cy="9926638"/>
  <p:defaultTextStyle>
    <a:defPPr>
      <a:defRPr lang="en-GB"/>
    </a:defPPr>
    <a:lvl1pPr algn="l" rtl="0" fontAlgn="base">
      <a:spcBef>
        <a:spcPct val="0"/>
      </a:spcBef>
      <a:spcAft>
        <a:spcPct val="0"/>
      </a:spcAft>
      <a:defRPr sz="10000" b="1" kern="1200">
        <a:solidFill>
          <a:srgbClr val="FFD624"/>
        </a:solidFill>
        <a:latin typeface="Verdana" pitchFamily="34" charset="0"/>
        <a:ea typeface="+mn-ea"/>
        <a:cs typeface="+mn-cs"/>
      </a:defRPr>
    </a:lvl1pPr>
    <a:lvl2pPr marL="457200" algn="l" rtl="0" fontAlgn="base">
      <a:spcBef>
        <a:spcPct val="0"/>
      </a:spcBef>
      <a:spcAft>
        <a:spcPct val="0"/>
      </a:spcAft>
      <a:defRPr sz="10000" b="1" kern="1200">
        <a:solidFill>
          <a:srgbClr val="FFD624"/>
        </a:solidFill>
        <a:latin typeface="Verdana" pitchFamily="34" charset="0"/>
        <a:ea typeface="+mn-ea"/>
        <a:cs typeface="+mn-cs"/>
      </a:defRPr>
    </a:lvl2pPr>
    <a:lvl3pPr marL="914400" algn="l" rtl="0" fontAlgn="base">
      <a:spcBef>
        <a:spcPct val="0"/>
      </a:spcBef>
      <a:spcAft>
        <a:spcPct val="0"/>
      </a:spcAft>
      <a:defRPr sz="10000" b="1" kern="1200">
        <a:solidFill>
          <a:srgbClr val="FFD624"/>
        </a:solidFill>
        <a:latin typeface="Verdana" pitchFamily="34" charset="0"/>
        <a:ea typeface="+mn-ea"/>
        <a:cs typeface="+mn-cs"/>
      </a:defRPr>
    </a:lvl3pPr>
    <a:lvl4pPr marL="1371600" algn="l" rtl="0" fontAlgn="base">
      <a:spcBef>
        <a:spcPct val="0"/>
      </a:spcBef>
      <a:spcAft>
        <a:spcPct val="0"/>
      </a:spcAft>
      <a:defRPr sz="10000" b="1" kern="1200">
        <a:solidFill>
          <a:srgbClr val="FFD624"/>
        </a:solidFill>
        <a:latin typeface="Verdana" pitchFamily="34" charset="0"/>
        <a:ea typeface="+mn-ea"/>
        <a:cs typeface="+mn-cs"/>
      </a:defRPr>
    </a:lvl4pPr>
    <a:lvl5pPr marL="1828800" algn="l" rtl="0" fontAlgn="base">
      <a:spcBef>
        <a:spcPct val="0"/>
      </a:spcBef>
      <a:spcAft>
        <a:spcPct val="0"/>
      </a:spcAft>
      <a:defRPr sz="10000" b="1" kern="1200">
        <a:solidFill>
          <a:srgbClr val="FFD624"/>
        </a:solidFill>
        <a:latin typeface="Verdana" pitchFamily="34" charset="0"/>
        <a:ea typeface="+mn-ea"/>
        <a:cs typeface="+mn-cs"/>
      </a:defRPr>
    </a:lvl5pPr>
    <a:lvl6pPr marL="2286000" algn="l" defTabSz="914400" rtl="0" eaLnBrk="1" latinLnBrk="0" hangingPunct="1">
      <a:defRPr sz="10000" b="1" kern="1200">
        <a:solidFill>
          <a:srgbClr val="FFD624"/>
        </a:solidFill>
        <a:latin typeface="Verdana" pitchFamily="34" charset="0"/>
        <a:ea typeface="+mn-ea"/>
        <a:cs typeface="+mn-cs"/>
      </a:defRPr>
    </a:lvl6pPr>
    <a:lvl7pPr marL="2743200" algn="l" defTabSz="914400" rtl="0" eaLnBrk="1" latinLnBrk="0" hangingPunct="1">
      <a:defRPr sz="10000" b="1" kern="1200">
        <a:solidFill>
          <a:srgbClr val="FFD624"/>
        </a:solidFill>
        <a:latin typeface="Verdana" pitchFamily="34" charset="0"/>
        <a:ea typeface="+mn-ea"/>
        <a:cs typeface="+mn-cs"/>
      </a:defRPr>
    </a:lvl7pPr>
    <a:lvl8pPr marL="3200400" algn="l" defTabSz="914400" rtl="0" eaLnBrk="1" latinLnBrk="0" hangingPunct="1">
      <a:defRPr sz="10000" b="1" kern="1200">
        <a:solidFill>
          <a:srgbClr val="FFD624"/>
        </a:solidFill>
        <a:latin typeface="Verdana" pitchFamily="34" charset="0"/>
        <a:ea typeface="+mn-ea"/>
        <a:cs typeface="+mn-cs"/>
      </a:defRPr>
    </a:lvl8pPr>
    <a:lvl9pPr marL="3657600" algn="l" defTabSz="914400" rtl="0" eaLnBrk="1" latinLnBrk="0" hangingPunct="1">
      <a:defRPr sz="100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827E"/>
    <a:srgbClr val="ABF5BD"/>
    <a:srgbClr val="3166CF"/>
    <a:srgbClr val="3E6FD2"/>
    <a:srgbClr val="2D5EC1"/>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p:normalViewPr>
  <p:slideViewPr>
    <p:cSldViewPr>
      <p:cViewPr>
        <p:scale>
          <a:sx n="66" d="100"/>
          <a:sy n="66" d="100"/>
        </p:scale>
        <p:origin x="-1836" y="-5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Arial" charset="0"/>
              </a:defRPr>
            </a:lvl1pPr>
          </a:lstStyle>
          <a:p>
            <a:pPr>
              <a:defRPr/>
            </a:pPr>
            <a:fld id="{7C435145-B80E-4C30-99F6-35E54E9B094A}" type="slidenum">
              <a:rPr lang="en-GB"/>
              <a:pPr>
                <a:defRPr/>
              </a:pPr>
              <a:t>‹#›</a:t>
            </a:fld>
            <a:endParaRPr lang="en-GB"/>
          </a:p>
        </p:txBody>
      </p:sp>
    </p:spTree>
    <p:extLst>
      <p:ext uri="{BB962C8B-B14F-4D97-AF65-F5344CB8AC3E}">
        <p14:creationId xmlns:p14="http://schemas.microsoft.com/office/powerpoint/2010/main" val="1652988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Arial" charset="0"/>
              </a:defRPr>
            </a:lvl1pPr>
          </a:lstStyle>
          <a:p>
            <a:pPr>
              <a:defRPr/>
            </a:pPr>
            <a:endParaRPr 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Arial" charset="0"/>
              </a:defRPr>
            </a:lvl1pPr>
          </a:lstStyle>
          <a:p>
            <a:pPr>
              <a:defRPr/>
            </a:pPr>
            <a:fld id="{E787675E-F7ED-4C20-B905-BDDC9D22431D}" type="slidenum">
              <a:rPr lang="en-GB"/>
              <a:pPr>
                <a:defRPr/>
              </a:pPr>
              <a:t>‹#›</a:t>
            </a:fld>
            <a:endParaRPr lang="en-GB"/>
          </a:p>
        </p:txBody>
      </p:sp>
    </p:spTree>
    <p:extLst>
      <p:ext uri="{BB962C8B-B14F-4D97-AF65-F5344CB8AC3E}">
        <p14:creationId xmlns:p14="http://schemas.microsoft.com/office/powerpoint/2010/main" val="552921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b="0">
              <a:solidFill>
                <a:srgbClr val="FFFFFF"/>
              </a:solidFill>
            </a:endParaRPr>
          </a:p>
        </p:txBody>
      </p:sp>
      <p:pic>
        <p:nvPicPr>
          <p:cNvPr id="5" name="Picture 6" descr="LOGO CE-EN-quadri.eps"/>
          <p:cNvPicPr>
            <a:picLocks noChangeAspect="1"/>
          </p:cNvPicPr>
          <p:nvPr/>
        </p:nvPicPr>
        <p:blipFill>
          <a:blip r:embed="rId2" cstate="print"/>
          <a:srcRect/>
          <a:stretch>
            <a:fillRect/>
          </a:stretch>
        </p:blipFill>
        <p:spPr bwMode="auto">
          <a:xfrm>
            <a:off x="384968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b="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4000">
                <a:solidFill>
                  <a:srgbClr val="FFD624"/>
                </a:solidFill>
              </a:defRPr>
            </a:lvl1pPr>
          </a:lstStyle>
          <a:p>
            <a:pPr lvl="0"/>
            <a:r>
              <a:rPr lang="fr-BE" noProof="0" smtClean="0"/>
              <a:t>The International Dimension of </a:t>
            </a:r>
            <a:br>
              <a:rPr lang="fr-BE" noProof="0" smtClean="0"/>
            </a:br>
            <a:r>
              <a:rPr lang="fr-BE" noProof="0" smtClean="0"/>
              <a:t>Energy Research and Innovation</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smtClean="0">
                <a:solidFill>
                  <a:schemeClr val="bg1"/>
                </a:solidFill>
                <a:latin typeface="Verdana" pitchFamily="34" charset="0"/>
              </a:defRPr>
            </a:lvl1pPr>
          </a:lstStyle>
          <a:p>
            <a:pPr>
              <a:defRPr/>
            </a:pPr>
            <a:endParaRPr lang="en-US"/>
          </a:p>
        </p:txBody>
      </p:sp>
      <p:sp>
        <p:nvSpPr>
          <p:cNvPr id="8" name="Rectangle 7"/>
          <p:cNvSpPr>
            <a:spLocks noGrp="1" noChangeArrowheads="1"/>
          </p:cNvSpPr>
          <p:nvPr>
            <p:ph type="ftr" sz="quarter" idx="11"/>
          </p:nvPr>
        </p:nvSpPr>
        <p:spPr/>
        <p:txBody>
          <a:bodyPr/>
          <a:lstStyle>
            <a:lvl1pPr>
              <a:defRPr smtClean="0">
                <a:solidFill>
                  <a:schemeClr val="bg1"/>
                </a:solidFill>
                <a:latin typeface="Verdana" pitchFamily="34" charset="0"/>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solidFill>
                  <a:schemeClr val="bg1"/>
                </a:solidFill>
                <a:latin typeface="Verdana" pitchFamily="34" charset="0"/>
              </a:defRPr>
            </a:lvl1pPr>
          </a:lstStyle>
          <a:p>
            <a:pPr>
              <a:defRPr/>
            </a:pPr>
            <a:fld id="{D123BC0D-ABF3-43F2-8DBC-896CBE9DBC2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C7461-0B6A-4E14-8CF8-0087343AB8C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1339850"/>
            <a:ext cx="2185987" cy="4105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410325" cy="4105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D23D5-7D68-4C62-946A-8DE5598E88D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36588" y="1612900"/>
            <a:ext cx="7870825" cy="4302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514600"/>
            <a:ext cx="7870825" cy="1828800"/>
          </a:xfrm>
        </p:spPr>
        <p:txBody>
          <a:bodyPr/>
          <a:lstStyle/>
          <a:p>
            <a:pPr lvl="0"/>
            <a:endParaRPr lang="en-US" noProof="0"/>
          </a:p>
        </p:txBody>
      </p:sp>
      <p:sp>
        <p:nvSpPr>
          <p:cNvPr id="4" name="Slide Number Placeholder 3"/>
          <p:cNvSpPr>
            <a:spLocks noGrp="1"/>
          </p:cNvSpPr>
          <p:nvPr>
            <p:ph type="sldNum" sz="quarter" idx="10"/>
          </p:nvPr>
        </p:nvSpPr>
        <p:spPr>
          <a:xfrm>
            <a:off x="6373813" y="6551613"/>
            <a:ext cx="2133600" cy="153987"/>
          </a:xfrm>
        </p:spPr>
        <p:txBody>
          <a:bodyPr/>
          <a:lstStyle>
            <a:lvl1pPr>
              <a:defRPr smtClean="0"/>
            </a:lvl1pPr>
          </a:lstStyle>
          <a:p>
            <a:pPr>
              <a:defRPr/>
            </a:pPr>
            <a:fld id="{61417424-DABA-427A-BE5B-44B97EF90817}" type="slidenum">
              <a:rPr lang="en-US"/>
              <a:pPr>
                <a:defRPr/>
              </a:pPr>
              <a:t>‹#›</a:t>
            </a:fld>
            <a:endParaRPr lang="en-US"/>
          </a:p>
        </p:txBody>
      </p:sp>
      <p:sp>
        <p:nvSpPr>
          <p:cNvPr id="5" name="Date Placeholder 4"/>
          <p:cNvSpPr>
            <a:spLocks noGrp="1"/>
          </p:cNvSpPr>
          <p:nvPr>
            <p:ph type="dt" sz="half" idx="11"/>
          </p:nvPr>
        </p:nvSpPr>
        <p:spPr>
          <a:xfrm>
            <a:off x="228600" y="6477000"/>
            <a:ext cx="4191000" cy="304800"/>
          </a:xfrm>
        </p:spPr>
        <p:txBody>
          <a:bodyPr/>
          <a:lstStyle>
            <a:lvl1pPr>
              <a:defRPr/>
            </a:lvl1pPr>
          </a:lstStyle>
          <a:p>
            <a:pPr>
              <a:defRPr/>
            </a:pPr>
            <a:r>
              <a:rPr lang="en-US"/>
              <a:t>Web-conference</a:t>
            </a:r>
          </a:p>
          <a:p>
            <a:pPr>
              <a:defRPr/>
            </a:pPr>
            <a:r>
              <a:rPr lang="en-US"/>
              <a:t>12/7/2012</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6588" y="1612900"/>
            <a:ext cx="7870825" cy="4302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514600"/>
            <a:ext cx="3859213"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2514600"/>
            <a:ext cx="3859212"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373813" y="6551613"/>
            <a:ext cx="2133600" cy="153987"/>
          </a:xfrm>
        </p:spPr>
        <p:txBody>
          <a:bodyPr/>
          <a:lstStyle>
            <a:lvl1pPr>
              <a:defRPr smtClean="0"/>
            </a:lvl1pPr>
          </a:lstStyle>
          <a:p>
            <a:pPr>
              <a:defRPr/>
            </a:pPr>
            <a:fld id="{5002D7A4-F4CB-41C0-955B-1D9CD26D8BB4}" type="slidenum">
              <a:rPr lang="en-US"/>
              <a:pPr>
                <a:defRPr/>
              </a:pPr>
              <a:t>‹#›</a:t>
            </a:fld>
            <a:endParaRPr lang="en-US"/>
          </a:p>
        </p:txBody>
      </p:sp>
      <p:sp>
        <p:nvSpPr>
          <p:cNvPr id="6" name="Date Placeholder 5"/>
          <p:cNvSpPr>
            <a:spLocks noGrp="1"/>
          </p:cNvSpPr>
          <p:nvPr>
            <p:ph type="dt" sz="half" idx="11"/>
          </p:nvPr>
        </p:nvSpPr>
        <p:spPr>
          <a:xfrm>
            <a:off x="228600" y="6477000"/>
            <a:ext cx="4191000" cy="304800"/>
          </a:xfrm>
        </p:spPr>
        <p:txBody>
          <a:bodyPr/>
          <a:lstStyle>
            <a:lvl1pPr>
              <a:defRPr/>
            </a:lvl1pPr>
          </a:lstStyle>
          <a:p>
            <a:pPr>
              <a:defRPr/>
            </a:pPr>
            <a:r>
              <a:rPr lang="en-US"/>
              <a:t>Web conference</a:t>
            </a:r>
          </a:p>
          <a:p>
            <a:pPr>
              <a:defRPr/>
            </a:pPr>
            <a:r>
              <a:rPr lang="en-US"/>
              <a:t>12/7/2012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48C1D2-0D95-4B8B-BD92-77A81CBE54C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57B754-AC39-452D-A8AC-51A5674518F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2276475"/>
            <a:ext cx="4297362" cy="316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2276475"/>
            <a:ext cx="4298950" cy="316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931878-95B2-4ED9-BDD6-1597FF37C76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32E65C-6ED6-4642-9CB2-00606ACD478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C30166-16F5-4F23-890E-648D266CD53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368C24-A4EE-49F2-8758-0E21EEB6ADE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0DB12E-34C8-4C09-B278-8D4380E9A15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D75518-E6FA-40D2-8838-163C6141BFC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395288" y="2276475"/>
            <a:ext cx="8748712" cy="316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smtClean="0">
                <a:solidFill>
                  <a:schemeClr val="tx1"/>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Arial" charset="0"/>
              </a:defRPr>
            </a:lvl1pPr>
          </a:lstStyle>
          <a:p>
            <a:pPr>
              <a:defRPr/>
            </a:pPr>
            <a:fld id="{BD5D66C5-540E-4E26-B1CA-7AA3BD27F1BF}"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b="0">
              <a:solidFill>
                <a:srgbClr val="FFFFFF"/>
              </a:solidFill>
            </a:endParaRPr>
          </a:p>
        </p:txBody>
      </p:sp>
      <p:pic>
        <p:nvPicPr>
          <p:cNvPr id="1033" name="Picture 17" descr="LOGO CE_Vertical_EN_NEG_quadri_HR"/>
          <p:cNvPicPr>
            <a:picLocks noChangeAspect="1" noChangeArrowheads="1"/>
          </p:cNvPicPr>
          <p:nvPr userDrawn="1"/>
        </p:nvPicPr>
        <p:blipFill>
          <a:blip r:embed="rId15" cstate="print"/>
          <a:srcRect/>
          <a:stretch>
            <a:fillRect/>
          </a:stretch>
        </p:blipFill>
        <p:spPr bwMode="auto">
          <a:xfrm>
            <a:off x="384968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1"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2" r:id="rId12"/>
    <p:sldLayoutId id="2147484133"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tx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179388" y="1916113"/>
            <a:ext cx="8856662" cy="1439862"/>
          </a:xfrm>
        </p:spPr>
        <p:txBody>
          <a:bodyPr/>
          <a:lstStyle/>
          <a:p>
            <a:pPr indent="0" algn="ctr" eaLnBrk="1" hangingPunct="1"/>
            <a:r>
              <a:rPr lang="en-GB" sz="3800" smtClean="0"/>
              <a:t/>
            </a:r>
            <a:br>
              <a:rPr lang="en-GB" sz="3800" smtClean="0"/>
            </a:br>
            <a:r>
              <a:rPr lang="en-GB" sz="3000" smtClean="0"/>
              <a:t>Summary of the latest PMP related activities </a:t>
            </a:r>
            <a:br>
              <a:rPr lang="en-GB" sz="3000" smtClean="0"/>
            </a:br>
            <a:r>
              <a:rPr lang="en-GB" sz="3400" smtClean="0"/>
              <a:t/>
            </a:r>
            <a:br>
              <a:rPr lang="en-GB" sz="3400" smtClean="0"/>
            </a:br>
            <a:endParaRPr lang="en-GB" sz="4200" smtClean="0"/>
          </a:p>
        </p:txBody>
      </p:sp>
      <p:sp>
        <p:nvSpPr>
          <p:cNvPr id="5123" name="Rectangle 6"/>
          <p:cNvSpPr>
            <a:spLocks noGrp="1" noChangeArrowheads="1"/>
          </p:cNvSpPr>
          <p:nvPr>
            <p:ph type="subTitle" idx="1"/>
          </p:nvPr>
        </p:nvSpPr>
        <p:spPr>
          <a:xfrm>
            <a:off x="250825" y="3573463"/>
            <a:ext cx="8532813" cy="1728787"/>
          </a:xfrm>
        </p:spPr>
        <p:txBody>
          <a:bodyPr/>
          <a:lstStyle/>
          <a:p>
            <a:pPr algn="ctr" eaLnBrk="1" hangingPunct="1"/>
            <a:endParaRPr lang="en-GB" sz="2800" smtClean="0"/>
          </a:p>
          <a:p>
            <a:pPr algn="ctr" eaLnBrk="1" hangingPunct="1"/>
            <a:r>
              <a:rPr lang="en-GB" sz="2000" smtClean="0"/>
              <a:t>Giorgio Martini, Athanasios Mamakos*</a:t>
            </a:r>
          </a:p>
          <a:p>
            <a:pPr algn="ctr" eaLnBrk="1" hangingPunct="1"/>
            <a:r>
              <a:rPr lang="en-GB" sz="1800" smtClean="0"/>
              <a:t>Institute for Energy and Transport </a:t>
            </a:r>
          </a:p>
          <a:p>
            <a:pPr algn="ctr" eaLnBrk="1" hangingPunct="1"/>
            <a:r>
              <a:rPr lang="en-GB" sz="1800" smtClean="0"/>
              <a:t>Joint Research Centre</a:t>
            </a:r>
          </a:p>
          <a:p>
            <a:pPr algn="ctr" eaLnBrk="1" hangingPunct="1"/>
            <a:endParaRPr lang="en-GB" sz="1800" smtClean="0"/>
          </a:p>
          <a:p>
            <a:pPr algn="ctr" eaLnBrk="1" hangingPunct="1"/>
            <a:r>
              <a:rPr lang="en-GB" sz="1800" smtClean="0"/>
              <a:t>*</a:t>
            </a:r>
            <a:r>
              <a:rPr lang="en-GB" sz="1600" smtClean="0"/>
              <a:t>Southwest Research Institute</a:t>
            </a:r>
          </a:p>
          <a:p>
            <a:pPr algn="ctr" eaLnBrk="1" hangingPunct="1"/>
            <a:r>
              <a:rPr lang="en-GB" sz="2800" smtClean="0"/>
              <a:t> </a:t>
            </a:r>
          </a:p>
        </p:txBody>
      </p:sp>
      <p:sp>
        <p:nvSpPr>
          <p:cNvPr id="2" name="TextBox 1"/>
          <p:cNvSpPr txBox="1"/>
          <p:nvPr/>
        </p:nvSpPr>
        <p:spPr>
          <a:xfrm>
            <a:off x="6156176" y="260648"/>
            <a:ext cx="2868093" cy="400110"/>
          </a:xfrm>
          <a:prstGeom prst="rect">
            <a:avLst/>
          </a:prstGeom>
          <a:noFill/>
        </p:spPr>
        <p:txBody>
          <a:bodyPr wrap="none" rtlCol="0">
            <a:spAutoFit/>
          </a:bodyPr>
          <a:lstStyle/>
          <a:p>
            <a:pPr algn="r"/>
            <a:r>
              <a:rPr lang="en-GB" sz="1000" dirty="0">
                <a:solidFill>
                  <a:srgbClr val="002060"/>
                </a:solidFill>
                <a:latin typeface="Times New Roman" pitchFamily="18" charset="0"/>
                <a:cs typeface="Times New Roman" pitchFamily="18" charset="0"/>
              </a:rPr>
              <a:t>Informal document GRPE-65-16</a:t>
            </a:r>
          </a:p>
          <a:p>
            <a:pPr algn="r"/>
            <a:r>
              <a:rPr lang="en-GB" sz="1000" dirty="0">
                <a:solidFill>
                  <a:srgbClr val="002060"/>
                </a:solidFill>
                <a:latin typeface="Times New Roman" pitchFamily="18" charset="0"/>
                <a:cs typeface="Times New Roman" pitchFamily="18" charset="0"/>
              </a:rPr>
              <a:t>(65th GRPE, 15-18 January 2013, agenda item 7</a:t>
            </a:r>
            <a:r>
              <a:rPr lang="en-GB" sz="1000" dirty="0" smtClean="0">
                <a:solidFill>
                  <a:srgbClr val="002060"/>
                </a:solidFill>
                <a:latin typeface="Times New Roman" pitchFamily="18" charset="0"/>
                <a:cs typeface="Times New Roman" pitchFamily="18" charset="0"/>
              </a:rPr>
              <a:t>)</a:t>
            </a:r>
            <a:endParaRPr lang="en-GB" sz="1000" dirty="0">
              <a:solidFill>
                <a:srgbClr val="002060"/>
              </a:solidFill>
              <a:latin typeface="Times New Roman" pitchFamily="18" charset="0"/>
              <a:cs typeface="Times New Roman" pitchFamily="18" charset="0"/>
            </a:endParaRPr>
          </a:p>
        </p:txBody>
      </p:sp>
      <p:sp>
        <p:nvSpPr>
          <p:cNvPr id="5" name="TextBox 4"/>
          <p:cNvSpPr txBox="1"/>
          <p:nvPr/>
        </p:nvSpPr>
        <p:spPr>
          <a:xfrm>
            <a:off x="251520" y="212993"/>
            <a:ext cx="2520242" cy="246221"/>
          </a:xfrm>
          <a:prstGeom prst="rect">
            <a:avLst/>
          </a:prstGeom>
          <a:noFill/>
        </p:spPr>
        <p:txBody>
          <a:bodyPr wrap="none" rtlCol="0">
            <a:spAutoFit/>
          </a:bodyPr>
          <a:lstStyle/>
          <a:p>
            <a:r>
              <a:rPr lang="en-GB" sz="1000" dirty="0" smtClean="0">
                <a:solidFill>
                  <a:srgbClr val="002060"/>
                </a:solidFill>
                <a:latin typeface="Times New Roman" pitchFamily="18" charset="0"/>
                <a:cs typeface="Times New Roman" pitchFamily="18" charset="0"/>
              </a:rPr>
              <a:t>Transmitted by the European Commission</a:t>
            </a:r>
            <a:endParaRPr lang="en-GB" sz="1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954D5D2B-806F-44E4-BDEF-AB48CA4B521B}" type="slidenum">
              <a:rPr lang="en-US"/>
              <a:pPr algn="l"/>
              <a:t>10</a:t>
            </a:fld>
            <a:endParaRPr lang="en-US"/>
          </a:p>
        </p:txBody>
      </p:sp>
      <p:pic>
        <p:nvPicPr>
          <p:cNvPr id="16387" name="Picture 4" descr="02_Summary_PM_CVS"/>
          <p:cNvPicPr>
            <a:picLocks noChangeAspect="1" noChangeArrowheads="1"/>
          </p:cNvPicPr>
          <p:nvPr/>
        </p:nvPicPr>
        <p:blipFill>
          <a:blip r:embed="rId2" cstate="print"/>
          <a:srcRect/>
          <a:stretch>
            <a:fillRect/>
          </a:stretch>
        </p:blipFill>
        <p:spPr bwMode="auto">
          <a:xfrm>
            <a:off x="903288" y="1498600"/>
            <a:ext cx="7173912" cy="3802063"/>
          </a:xfrm>
          <a:prstGeom prst="rect">
            <a:avLst/>
          </a:prstGeom>
          <a:noFill/>
          <a:ln w="9525">
            <a:noFill/>
            <a:miter lim="800000"/>
            <a:headEnd/>
            <a:tailEnd/>
          </a:ln>
        </p:spPr>
      </p:pic>
      <p:sp>
        <p:nvSpPr>
          <p:cNvPr id="16388" name="Rectangle 2"/>
          <p:cNvSpPr>
            <a:spLocks noGrp="1" noChangeArrowheads="1"/>
          </p:cNvSpPr>
          <p:nvPr>
            <p:ph type="title"/>
          </p:nvPr>
        </p:nvSpPr>
        <p:spPr>
          <a:xfrm>
            <a:off x="762000" y="990600"/>
            <a:ext cx="7870825" cy="427038"/>
          </a:xfrm>
          <a:noFill/>
        </p:spPr>
        <p:txBody>
          <a:bodyPr/>
          <a:lstStyle/>
          <a:p>
            <a:r>
              <a:rPr lang="en-US" smtClean="0"/>
              <a:t>PM from CVS</a:t>
            </a:r>
          </a:p>
        </p:txBody>
      </p:sp>
      <p:sp>
        <p:nvSpPr>
          <p:cNvPr id="16389" name="Rectangle 3"/>
          <p:cNvSpPr>
            <a:spLocks noGrp="1" noChangeArrowheads="1"/>
          </p:cNvSpPr>
          <p:nvPr>
            <p:ph type="body" idx="1"/>
          </p:nvPr>
        </p:nvSpPr>
        <p:spPr>
          <a:xfrm>
            <a:off x="609600" y="5334000"/>
            <a:ext cx="7870825" cy="914400"/>
          </a:xfrm>
          <a:noFill/>
        </p:spPr>
        <p:txBody>
          <a:bodyPr/>
          <a:lstStyle/>
          <a:p>
            <a:pPr>
              <a:spcBef>
                <a:spcPts val="600"/>
              </a:spcBef>
              <a:buClr>
                <a:schemeClr val="accent2"/>
              </a:buClr>
              <a:buFont typeface="Wingdings" pitchFamily="2" charset="2"/>
              <a:buChar char="Ø"/>
            </a:pPr>
            <a:r>
              <a:rPr lang="en-US" sz="2000" smtClean="0"/>
              <a:t>PM emissions were consistently below the limit of 10 mg/kWh</a:t>
            </a:r>
          </a:p>
          <a:p>
            <a:pPr>
              <a:spcBef>
                <a:spcPts val="600"/>
              </a:spcBef>
              <a:buClr>
                <a:schemeClr val="accent2"/>
              </a:buClr>
              <a:buFont typeface="Wingdings" pitchFamily="2" charset="2"/>
              <a:buChar char="Ø"/>
            </a:pPr>
            <a:r>
              <a:rPr lang="en-US" sz="2000" smtClean="0"/>
              <a:t>Cycle effect was statistically insignificant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B2B149EC-B1D7-4468-86C4-6398978908A3}" type="slidenum">
              <a:rPr lang="en-US"/>
              <a:pPr algn="l"/>
              <a:t>11</a:t>
            </a:fld>
            <a:endParaRPr lang="en-US"/>
          </a:p>
        </p:txBody>
      </p:sp>
      <p:sp>
        <p:nvSpPr>
          <p:cNvPr id="17411" name="Rectangle 2"/>
          <p:cNvSpPr>
            <a:spLocks noGrp="1" noChangeArrowheads="1"/>
          </p:cNvSpPr>
          <p:nvPr>
            <p:ph type="title"/>
          </p:nvPr>
        </p:nvSpPr>
        <p:spPr>
          <a:xfrm>
            <a:off x="685800" y="990600"/>
            <a:ext cx="7870825" cy="427038"/>
          </a:xfrm>
          <a:noFill/>
        </p:spPr>
        <p:txBody>
          <a:bodyPr/>
          <a:lstStyle/>
          <a:p>
            <a:r>
              <a:rPr lang="en-US" smtClean="0"/>
              <a:t>PM from PFDS</a:t>
            </a:r>
          </a:p>
        </p:txBody>
      </p:sp>
      <p:sp>
        <p:nvSpPr>
          <p:cNvPr id="17412" name="Rectangle 3"/>
          <p:cNvSpPr>
            <a:spLocks noGrp="1" noChangeArrowheads="1"/>
          </p:cNvSpPr>
          <p:nvPr>
            <p:ph type="body" idx="1"/>
          </p:nvPr>
        </p:nvSpPr>
        <p:spPr>
          <a:xfrm>
            <a:off x="685800" y="5410200"/>
            <a:ext cx="7870825" cy="304800"/>
          </a:xfrm>
          <a:noFill/>
        </p:spPr>
        <p:txBody>
          <a:bodyPr/>
          <a:lstStyle/>
          <a:p>
            <a:pPr>
              <a:buClr>
                <a:schemeClr val="accent2"/>
              </a:buClr>
              <a:buFont typeface="Wingdings" pitchFamily="2" charset="2"/>
              <a:buChar char="Ø"/>
            </a:pPr>
            <a:r>
              <a:rPr lang="en-US" smtClean="0"/>
              <a:t>Similar results with CVS</a:t>
            </a:r>
          </a:p>
        </p:txBody>
      </p:sp>
      <p:pic>
        <p:nvPicPr>
          <p:cNvPr id="17413" name="Picture 4" descr="03_Summary_PM_PFDS"/>
          <p:cNvPicPr>
            <a:picLocks noChangeAspect="1" noChangeArrowheads="1"/>
          </p:cNvPicPr>
          <p:nvPr/>
        </p:nvPicPr>
        <p:blipFill>
          <a:blip r:embed="rId2" cstate="print"/>
          <a:srcRect/>
          <a:stretch>
            <a:fillRect/>
          </a:stretch>
        </p:blipFill>
        <p:spPr bwMode="auto">
          <a:xfrm>
            <a:off x="914400" y="1371600"/>
            <a:ext cx="7173913" cy="380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D34CC4AB-AD5C-4311-988F-4CDCC85FB457}" type="slidenum">
              <a:rPr lang="en-US"/>
              <a:pPr algn="l"/>
              <a:t>12</a:t>
            </a:fld>
            <a:endParaRPr lang="en-US"/>
          </a:p>
        </p:txBody>
      </p:sp>
      <p:sp>
        <p:nvSpPr>
          <p:cNvPr id="18435" name="Rectangle 2"/>
          <p:cNvSpPr>
            <a:spLocks noGrp="1" noChangeArrowheads="1"/>
          </p:cNvSpPr>
          <p:nvPr>
            <p:ph type="title"/>
          </p:nvPr>
        </p:nvSpPr>
        <p:spPr>
          <a:xfrm>
            <a:off x="685800" y="1219200"/>
            <a:ext cx="7870825" cy="427038"/>
          </a:xfrm>
          <a:noFill/>
        </p:spPr>
        <p:txBody>
          <a:bodyPr/>
          <a:lstStyle/>
          <a:p>
            <a:r>
              <a:rPr lang="en-US" smtClean="0"/>
              <a:t>Repeatability &amp; reproducibility</a:t>
            </a:r>
          </a:p>
        </p:txBody>
      </p:sp>
      <p:sp>
        <p:nvSpPr>
          <p:cNvPr id="18436" name="Rectangle 3"/>
          <p:cNvSpPr>
            <a:spLocks noGrp="1" noChangeArrowheads="1"/>
          </p:cNvSpPr>
          <p:nvPr>
            <p:ph type="body" idx="1"/>
          </p:nvPr>
        </p:nvSpPr>
        <p:spPr>
          <a:xfrm>
            <a:off x="152400" y="2057400"/>
            <a:ext cx="3267075" cy="3352800"/>
          </a:xfrm>
          <a:noFill/>
        </p:spPr>
        <p:txBody>
          <a:bodyPr/>
          <a:lstStyle/>
          <a:p>
            <a:pPr>
              <a:buClr>
                <a:schemeClr val="accent2"/>
              </a:buClr>
              <a:buFont typeface="Wingdings" pitchFamily="2" charset="2"/>
              <a:buChar char="Ø"/>
            </a:pPr>
            <a:r>
              <a:rPr lang="en-US" sz="2000" smtClean="0"/>
              <a:t>PM:</a:t>
            </a:r>
          </a:p>
          <a:p>
            <a:pPr>
              <a:buClr>
                <a:schemeClr val="accent2"/>
              </a:buClr>
              <a:buFont typeface="Verdana" pitchFamily="34" charset="0"/>
              <a:buChar char="–"/>
            </a:pPr>
            <a:r>
              <a:rPr lang="en-US" sz="2000" smtClean="0"/>
              <a:t>Repeat: 20-50%</a:t>
            </a:r>
          </a:p>
          <a:p>
            <a:pPr>
              <a:buClr>
                <a:schemeClr val="accent2"/>
              </a:buClr>
              <a:buFont typeface="Verdana" pitchFamily="34" charset="0"/>
              <a:buChar char="–"/>
            </a:pPr>
            <a:r>
              <a:rPr lang="en-US" sz="2000" smtClean="0"/>
              <a:t>Repr: 35-80%</a:t>
            </a:r>
          </a:p>
          <a:p>
            <a:pPr>
              <a:buClr>
                <a:schemeClr val="accent2"/>
              </a:buClr>
              <a:buFont typeface="Wingdings" pitchFamily="2" charset="2"/>
              <a:buChar char="Ø"/>
            </a:pPr>
            <a:endParaRPr lang="en-US" sz="2000" smtClean="0"/>
          </a:p>
          <a:p>
            <a:pPr>
              <a:buClr>
                <a:schemeClr val="accent2"/>
              </a:buClr>
              <a:buFont typeface="Wingdings" pitchFamily="2" charset="2"/>
              <a:buChar char="Ø"/>
            </a:pPr>
            <a:r>
              <a:rPr lang="en-US" sz="2000" smtClean="0"/>
              <a:t>PN:</a:t>
            </a:r>
          </a:p>
          <a:p>
            <a:pPr>
              <a:buClr>
                <a:schemeClr val="accent2"/>
              </a:buClr>
              <a:buFont typeface="Verdana" pitchFamily="34" charset="0"/>
              <a:buChar char="–"/>
            </a:pPr>
            <a:r>
              <a:rPr lang="en-US" sz="2000" smtClean="0"/>
              <a:t>Repeat &amp; repr: 30-70% in all cycles but ESC</a:t>
            </a:r>
          </a:p>
          <a:p>
            <a:pPr>
              <a:buClr>
                <a:schemeClr val="accent2"/>
              </a:buClr>
              <a:buFont typeface="Verdana" pitchFamily="34" charset="0"/>
              <a:buChar char="–"/>
            </a:pPr>
            <a:r>
              <a:rPr lang="en-US" sz="2000" smtClean="0"/>
              <a:t>Over ESC:</a:t>
            </a:r>
          </a:p>
          <a:p>
            <a:pPr lvl="2">
              <a:buFont typeface="Verdana" pitchFamily="34" charset="0"/>
              <a:buChar char="–"/>
            </a:pPr>
            <a:r>
              <a:rPr lang="en-US" sz="2000" smtClean="0"/>
              <a:t>90-110% repeat</a:t>
            </a:r>
          </a:p>
          <a:p>
            <a:pPr lvl="2">
              <a:buFont typeface="Verdana" pitchFamily="34" charset="0"/>
              <a:buChar char="–"/>
            </a:pPr>
            <a:r>
              <a:rPr lang="en-US" sz="2000" smtClean="0"/>
              <a:t>Up to 150% repr.</a:t>
            </a:r>
          </a:p>
        </p:txBody>
      </p:sp>
      <p:pic>
        <p:nvPicPr>
          <p:cNvPr id="18437" name="Picture 6" descr="04_Repeatability_Reproducibility"/>
          <p:cNvPicPr>
            <a:picLocks noChangeAspect="1" noChangeArrowheads="1"/>
          </p:cNvPicPr>
          <p:nvPr/>
        </p:nvPicPr>
        <p:blipFill>
          <a:blip r:embed="rId2" cstate="print"/>
          <a:srcRect/>
          <a:stretch>
            <a:fillRect/>
          </a:stretch>
        </p:blipFill>
        <p:spPr bwMode="auto">
          <a:xfrm>
            <a:off x="3467100" y="1803400"/>
            <a:ext cx="5676900" cy="444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C32682FA-C676-42EC-A748-D2BEFE0BB6D0}" type="slidenum">
              <a:rPr lang="en-US"/>
              <a:pPr algn="l"/>
              <a:t>13</a:t>
            </a:fld>
            <a:endParaRPr lang="en-US"/>
          </a:p>
        </p:txBody>
      </p:sp>
      <p:sp>
        <p:nvSpPr>
          <p:cNvPr id="19459" name="Rectangle 2"/>
          <p:cNvSpPr>
            <a:spLocks noGrp="1" noChangeArrowheads="1"/>
          </p:cNvSpPr>
          <p:nvPr>
            <p:ph type="title"/>
          </p:nvPr>
        </p:nvSpPr>
        <p:spPr>
          <a:xfrm>
            <a:off x="395288" y="1268413"/>
            <a:ext cx="8640762" cy="427037"/>
          </a:xfrm>
          <a:noFill/>
        </p:spPr>
        <p:txBody>
          <a:bodyPr/>
          <a:lstStyle/>
          <a:p>
            <a:r>
              <a:rPr lang="en-US" smtClean="0"/>
              <a:t>Comparison of different PN systems #1</a:t>
            </a:r>
          </a:p>
        </p:txBody>
      </p:sp>
      <p:sp>
        <p:nvSpPr>
          <p:cNvPr id="19460" name="Rectangle 3"/>
          <p:cNvSpPr>
            <a:spLocks noGrp="1" noChangeArrowheads="1"/>
          </p:cNvSpPr>
          <p:nvPr>
            <p:ph type="body" idx="1"/>
          </p:nvPr>
        </p:nvSpPr>
        <p:spPr>
          <a:xfrm>
            <a:off x="76200" y="2590800"/>
            <a:ext cx="3429000" cy="1828800"/>
          </a:xfrm>
          <a:noFill/>
        </p:spPr>
        <p:txBody>
          <a:bodyPr/>
          <a:lstStyle/>
          <a:p>
            <a:pPr>
              <a:buClr>
                <a:schemeClr val="accent2"/>
              </a:buClr>
              <a:buFont typeface="Wingdings" pitchFamily="2" charset="2"/>
              <a:buChar char="Ø"/>
            </a:pPr>
            <a:r>
              <a:rPr lang="en-US" sz="2000" smtClean="0"/>
              <a:t>Different PN systems agreed within ±20%</a:t>
            </a:r>
          </a:p>
          <a:p>
            <a:pPr>
              <a:buClr>
                <a:schemeClr val="accent2"/>
              </a:buClr>
              <a:buFont typeface="Wingdings" pitchFamily="2" charset="2"/>
              <a:buChar char="Ø"/>
            </a:pPr>
            <a:endParaRPr lang="en-US" sz="2000" smtClean="0"/>
          </a:p>
          <a:p>
            <a:pPr>
              <a:buClr>
                <a:schemeClr val="accent2"/>
              </a:buClr>
              <a:buFont typeface="Wingdings" pitchFamily="2" charset="2"/>
              <a:buChar char="Ø"/>
            </a:pPr>
            <a:r>
              <a:rPr lang="en-US" sz="2000" smtClean="0"/>
              <a:t>The deviations were consistent across the cycles </a:t>
            </a:r>
            <a:r>
              <a:rPr lang="en-US" sz="2000" smtClean="0">
                <a:sym typeface="Wingdings" pitchFamily="2" charset="2"/>
              </a:rPr>
              <a:t> calibration issues</a:t>
            </a:r>
            <a:r>
              <a:rPr lang="en-US" sz="2000" smtClean="0"/>
              <a:t> </a:t>
            </a:r>
          </a:p>
        </p:txBody>
      </p:sp>
      <p:pic>
        <p:nvPicPr>
          <p:cNvPr id="19461" name="Picture 4" descr="05_Relative_Performance_of_PMP_Systems_Employed_In_Parallel_NTSEL_JARI"/>
          <p:cNvPicPr>
            <a:picLocks noChangeAspect="1" noChangeArrowheads="1"/>
          </p:cNvPicPr>
          <p:nvPr/>
        </p:nvPicPr>
        <p:blipFill>
          <a:blip r:embed="rId2" cstate="print"/>
          <a:srcRect/>
          <a:stretch>
            <a:fillRect/>
          </a:stretch>
        </p:blipFill>
        <p:spPr bwMode="auto">
          <a:xfrm>
            <a:off x="3522663" y="1825625"/>
            <a:ext cx="5613400"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FBA586B3-E101-45C9-A862-2E46373B96C0}" type="slidenum">
              <a:rPr lang="en-US"/>
              <a:pPr algn="l"/>
              <a:t>14</a:t>
            </a:fld>
            <a:endParaRPr lang="en-US"/>
          </a:p>
        </p:txBody>
      </p:sp>
      <p:sp>
        <p:nvSpPr>
          <p:cNvPr id="20483" name="Rectangle 2"/>
          <p:cNvSpPr>
            <a:spLocks noGrp="1" noChangeArrowheads="1"/>
          </p:cNvSpPr>
          <p:nvPr>
            <p:ph type="title"/>
          </p:nvPr>
        </p:nvSpPr>
        <p:spPr>
          <a:xfrm>
            <a:off x="250825" y="1346200"/>
            <a:ext cx="8713788" cy="427038"/>
          </a:xfrm>
          <a:noFill/>
        </p:spPr>
        <p:txBody>
          <a:bodyPr/>
          <a:lstStyle/>
          <a:p>
            <a:r>
              <a:rPr lang="en-US" smtClean="0"/>
              <a:t>Comparison of different PN systems #2</a:t>
            </a:r>
          </a:p>
        </p:txBody>
      </p:sp>
      <p:sp>
        <p:nvSpPr>
          <p:cNvPr id="20484" name="Rectangle 3"/>
          <p:cNvSpPr>
            <a:spLocks noGrp="1" noChangeArrowheads="1"/>
          </p:cNvSpPr>
          <p:nvPr>
            <p:ph type="body" idx="1"/>
          </p:nvPr>
        </p:nvSpPr>
        <p:spPr>
          <a:xfrm>
            <a:off x="76200" y="2590800"/>
            <a:ext cx="3429000" cy="1828800"/>
          </a:xfrm>
          <a:noFill/>
        </p:spPr>
        <p:txBody>
          <a:bodyPr/>
          <a:lstStyle/>
          <a:p>
            <a:pPr>
              <a:buClr>
                <a:schemeClr val="accent2"/>
              </a:buClr>
              <a:buFont typeface="Wingdings" pitchFamily="2" charset="2"/>
              <a:buChar char="Ø"/>
            </a:pPr>
            <a:r>
              <a:rPr lang="en-US" sz="2000" smtClean="0"/>
              <a:t>Different PN systems agreed within ±20%</a:t>
            </a:r>
          </a:p>
          <a:p>
            <a:pPr>
              <a:buClr>
                <a:schemeClr val="accent2"/>
              </a:buClr>
              <a:buFont typeface="Wingdings" pitchFamily="2" charset="2"/>
              <a:buChar char="Ø"/>
            </a:pPr>
            <a:endParaRPr lang="en-US" sz="2000" smtClean="0"/>
          </a:p>
          <a:p>
            <a:pPr>
              <a:buClr>
                <a:schemeClr val="accent2"/>
              </a:buClr>
              <a:buFont typeface="Wingdings" pitchFamily="2" charset="2"/>
              <a:buChar char="Ø"/>
            </a:pPr>
            <a:r>
              <a:rPr lang="en-US" sz="2000" smtClean="0"/>
              <a:t>The deviations were consistent across the cycles </a:t>
            </a:r>
            <a:r>
              <a:rPr lang="en-US" sz="2000" smtClean="0">
                <a:sym typeface="Wingdings" pitchFamily="2" charset="2"/>
              </a:rPr>
              <a:t> calibration issues</a:t>
            </a:r>
            <a:r>
              <a:rPr lang="en-US" sz="2000" smtClean="0"/>
              <a:t> </a:t>
            </a:r>
          </a:p>
        </p:txBody>
      </p:sp>
      <p:pic>
        <p:nvPicPr>
          <p:cNvPr id="20485" name="Picture 6" descr="06_Relative_Performance_of_PMP_Systems_Employed_In_Parallel_VTT_Volvo"/>
          <p:cNvPicPr>
            <a:picLocks noChangeAspect="1" noChangeArrowheads="1"/>
          </p:cNvPicPr>
          <p:nvPr/>
        </p:nvPicPr>
        <p:blipFill>
          <a:blip r:embed="rId2" cstate="print"/>
          <a:srcRect/>
          <a:stretch>
            <a:fillRect/>
          </a:stretch>
        </p:blipFill>
        <p:spPr bwMode="auto">
          <a:xfrm>
            <a:off x="3581400" y="1871663"/>
            <a:ext cx="5521325" cy="429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9D09EA3C-9C95-4417-833C-9A955B9EAA4D}" type="slidenum">
              <a:rPr lang="en-US"/>
              <a:pPr algn="l"/>
              <a:t>15</a:t>
            </a:fld>
            <a:endParaRPr lang="en-US"/>
          </a:p>
        </p:txBody>
      </p:sp>
      <p:pic>
        <p:nvPicPr>
          <p:cNvPr id="21507" name="Picture 4" descr="07_PN_PFDS_vs_PN_CVS"/>
          <p:cNvPicPr>
            <a:picLocks noChangeAspect="1" noChangeArrowheads="1"/>
          </p:cNvPicPr>
          <p:nvPr/>
        </p:nvPicPr>
        <p:blipFill>
          <a:blip r:embed="rId2" cstate="print"/>
          <a:srcRect/>
          <a:stretch>
            <a:fillRect/>
          </a:stretch>
        </p:blipFill>
        <p:spPr bwMode="auto">
          <a:xfrm>
            <a:off x="914400" y="1482725"/>
            <a:ext cx="6399213" cy="3602038"/>
          </a:xfrm>
          <a:prstGeom prst="rect">
            <a:avLst/>
          </a:prstGeom>
          <a:noFill/>
          <a:ln w="9525">
            <a:noFill/>
            <a:miter lim="800000"/>
            <a:headEnd/>
            <a:tailEnd/>
          </a:ln>
        </p:spPr>
      </p:pic>
      <p:sp>
        <p:nvSpPr>
          <p:cNvPr id="21508" name="Rectangle 2"/>
          <p:cNvSpPr>
            <a:spLocks noGrp="1" noChangeArrowheads="1"/>
          </p:cNvSpPr>
          <p:nvPr>
            <p:ph type="title"/>
          </p:nvPr>
        </p:nvSpPr>
        <p:spPr>
          <a:xfrm>
            <a:off x="685800" y="944563"/>
            <a:ext cx="7870825" cy="427037"/>
          </a:xfrm>
          <a:noFill/>
        </p:spPr>
        <p:txBody>
          <a:bodyPr/>
          <a:lstStyle/>
          <a:p>
            <a:r>
              <a:rPr lang="en-US" smtClean="0"/>
              <a:t>PN</a:t>
            </a:r>
            <a:r>
              <a:rPr lang="en-US" baseline="-25000" smtClean="0"/>
              <a:t>PFDS</a:t>
            </a:r>
            <a:r>
              <a:rPr lang="en-US" smtClean="0"/>
              <a:t> vs PN</a:t>
            </a:r>
            <a:r>
              <a:rPr lang="en-US" baseline="-25000" smtClean="0"/>
              <a:t>CVS</a:t>
            </a:r>
          </a:p>
        </p:txBody>
      </p:sp>
      <p:sp>
        <p:nvSpPr>
          <p:cNvPr id="21509" name="Rectangle 3"/>
          <p:cNvSpPr>
            <a:spLocks noGrp="1" noChangeArrowheads="1"/>
          </p:cNvSpPr>
          <p:nvPr>
            <p:ph type="body" idx="1"/>
          </p:nvPr>
        </p:nvSpPr>
        <p:spPr>
          <a:xfrm>
            <a:off x="457200" y="5181600"/>
            <a:ext cx="7870825" cy="1219200"/>
          </a:xfrm>
          <a:noFill/>
        </p:spPr>
        <p:txBody>
          <a:bodyPr/>
          <a:lstStyle/>
          <a:p>
            <a:pPr>
              <a:buClr>
                <a:schemeClr val="accent2"/>
              </a:buClr>
              <a:buFont typeface="Wingdings" pitchFamily="2" charset="2"/>
              <a:buChar char="Ø"/>
            </a:pPr>
            <a:r>
              <a:rPr lang="en-US" sz="2000" smtClean="0"/>
              <a:t>On average the difference was generally smaller than ±10%.</a:t>
            </a:r>
          </a:p>
          <a:p>
            <a:pPr>
              <a:buClr>
                <a:schemeClr val="accent2"/>
              </a:buClr>
              <a:buFont typeface="Wingdings" pitchFamily="2" charset="2"/>
              <a:buChar char="Ø"/>
            </a:pPr>
            <a:r>
              <a:rPr lang="en-US" sz="2000" smtClean="0"/>
              <a:t>Some small dependence on the test cycle, might indicate wrong settings.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7E999269-6DE0-40FF-A333-E56757FD1CB9}" type="slidenum">
              <a:rPr lang="en-US"/>
              <a:pPr algn="l"/>
              <a:t>16</a:t>
            </a:fld>
            <a:endParaRPr lang="en-US"/>
          </a:p>
        </p:txBody>
      </p:sp>
      <p:pic>
        <p:nvPicPr>
          <p:cNvPr id="22531" name="Picture 4" descr="08_Filtration_Efficiency"/>
          <p:cNvPicPr>
            <a:picLocks noChangeAspect="1" noChangeArrowheads="1"/>
          </p:cNvPicPr>
          <p:nvPr/>
        </p:nvPicPr>
        <p:blipFill>
          <a:blip r:embed="rId2" cstate="print"/>
          <a:srcRect/>
          <a:stretch>
            <a:fillRect/>
          </a:stretch>
        </p:blipFill>
        <p:spPr bwMode="auto">
          <a:xfrm>
            <a:off x="1701800" y="1600200"/>
            <a:ext cx="5465763" cy="3822700"/>
          </a:xfrm>
          <a:prstGeom prst="rect">
            <a:avLst/>
          </a:prstGeom>
          <a:noFill/>
          <a:ln w="9525">
            <a:noFill/>
            <a:miter lim="800000"/>
            <a:headEnd/>
            <a:tailEnd/>
          </a:ln>
        </p:spPr>
      </p:pic>
      <p:sp>
        <p:nvSpPr>
          <p:cNvPr id="22532" name="Rectangle 2"/>
          <p:cNvSpPr>
            <a:spLocks noGrp="1" noChangeArrowheads="1"/>
          </p:cNvSpPr>
          <p:nvPr>
            <p:ph type="title"/>
          </p:nvPr>
        </p:nvSpPr>
        <p:spPr>
          <a:xfrm>
            <a:off x="533400" y="1219200"/>
            <a:ext cx="7870825" cy="427038"/>
          </a:xfrm>
          <a:noFill/>
        </p:spPr>
        <p:txBody>
          <a:bodyPr/>
          <a:lstStyle/>
          <a:p>
            <a:r>
              <a:rPr lang="en-US" smtClean="0"/>
              <a:t>DPF filtration efficiency in PN</a:t>
            </a:r>
          </a:p>
        </p:txBody>
      </p:sp>
      <p:sp>
        <p:nvSpPr>
          <p:cNvPr id="22533" name="Rectangle 3"/>
          <p:cNvSpPr>
            <a:spLocks noGrp="1" noChangeArrowheads="1"/>
          </p:cNvSpPr>
          <p:nvPr>
            <p:ph type="body" idx="1"/>
          </p:nvPr>
        </p:nvSpPr>
        <p:spPr>
          <a:xfrm>
            <a:off x="533400" y="5486400"/>
            <a:ext cx="7870825" cy="914400"/>
          </a:xfrm>
          <a:noFill/>
        </p:spPr>
        <p:txBody>
          <a:bodyPr/>
          <a:lstStyle/>
          <a:p>
            <a:pPr>
              <a:buClr>
                <a:schemeClr val="accent2"/>
              </a:buClr>
              <a:buFont typeface="Wingdings" pitchFamily="2" charset="2"/>
              <a:buChar char="Ø"/>
            </a:pPr>
            <a:r>
              <a:rPr lang="en-US" sz="2000" smtClean="0"/>
              <a:t>&gt;99.9% efficiency over WHTC hot, WHSC and ETC</a:t>
            </a:r>
          </a:p>
          <a:p>
            <a:pPr>
              <a:buClr>
                <a:schemeClr val="accent2"/>
              </a:buClr>
              <a:buFont typeface="Wingdings" pitchFamily="2" charset="2"/>
              <a:buChar char="Ø"/>
            </a:pPr>
            <a:r>
              <a:rPr lang="en-US" sz="2000" smtClean="0"/>
              <a:t>Reduced efficiency during cold start (WHTC cold) and passive regeneration (ESC)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73326FAF-D993-4B1E-B1CA-ED6B1E13BDA0}" type="slidenum">
              <a:rPr lang="en-US"/>
              <a:pPr algn="l"/>
              <a:t>17</a:t>
            </a:fld>
            <a:endParaRPr lang="en-US"/>
          </a:p>
        </p:txBody>
      </p:sp>
      <p:pic>
        <p:nvPicPr>
          <p:cNvPr id="23555" name="Picture 5" descr="09_Sub_23"/>
          <p:cNvPicPr>
            <a:picLocks noChangeAspect="1" noChangeArrowheads="1"/>
          </p:cNvPicPr>
          <p:nvPr/>
        </p:nvPicPr>
        <p:blipFill>
          <a:blip r:embed="rId2" cstate="print"/>
          <a:srcRect/>
          <a:stretch>
            <a:fillRect/>
          </a:stretch>
        </p:blipFill>
        <p:spPr bwMode="auto">
          <a:xfrm>
            <a:off x="3632200" y="1752600"/>
            <a:ext cx="5511800" cy="4556125"/>
          </a:xfrm>
          <a:prstGeom prst="rect">
            <a:avLst/>
          </a:prstGeom>
          <a:noFill/>
          <a:ln w="9525">
            <a:noFill/>
            <a:miter lim="800000"/>
            <a:headEnd/>
            <a:tailEnd/>
          </a:ln>
        </p:spPr>
      </p:pic>
      <p:sp>
        <p:nvSpPr>
          <p:cNvPr id="23556" name="Rectangle 2"/>
          <p:cNvSpPr>
            <a:spLocks noGrp="1" noChangeArrowheads="1"/>
          </p:cNvSpPr>
          <p:nvPr>
            <p:ph type="title"/>
          </p:nvPr>
        </p:nvSpPr>
        <p:spPr>
          <a:xfrm>
            <a:off x="228600" y="1201738"/>
            <a:ext cx="7870825" cy="427037"/>
          </a:xfrm>
          <a:noFill/>
        </p:spPr>
        <p:txBody>
          <a:bodyPr/>
          <a:lstStyle/>
          <a:p>
            <a:r>
              <a:rPr lang="en-US" smtClean="0"/>
              <a:t>Sub-23 nm particles</a:t>
            </a:r>
          </a:p>
        </p:txBody>
      </p:sp>
      <p:sp>
        <p:nvSpPr>
          <p:cNvPr id="23557" name="Rectangle 3"/>
          <p:cNvSpPr>
            <a:spLocks noGrp="1" noChangeArrowheads="1"/>
          </p:cNvSpPr>
          <p:nvPr>
            <p:ph type="body" idx="1"/>
          </p:nvPr>
        </p:nvSpPr>
        <p:spPr>
          <a:xfrm>
            <a:off x="152400" y="2057400"/>
            <a:ext cx="3352800" cy="3352800"/>
          </a:xfrm>
          <a:noFill/>
        </p:spPr>
        <p:txBody>
          <a:bodyPr/>
          <a:lstStyle/>
          <a:p>
            <a:pPr>
              <a:buClr>
                <a:schemeClr val="accent2"/>
              </a:buClr>
              <a:buFont typeface="Wingdings" pitchFamily="2" charset="2"/>
              <a:buChar char="Ø"/>
            </a:pPr>
            <a:r>
              <a:rPr lang="en-US" sz="2000" smtClean="0"/>
              <a:t>Undetected solid fraction:</a:t>
            </a:r>
          </a:p>
          <a:p>
            <a:pPr>
              <a:buClr>
                <a:schemeClr val="accent2"/>
              </a:buClr>
              <a:buFont typeface="Verdana" pitchFamily="34" charset="0"/>
              <a:buChar char="–"/>
            </a:pPr>
            <a:r>
              <a:rPr lang="en-US" sz="1800" smtClean="0"/>
              <a:t>20-25% during cold start</a:t>
            </a:r>
          </a:p>
          <a:p>
            <a:pPr>
              <a:buClr>
                <a:schemeClr val="accent2"/>
              </a:buClr>
              <a:buFont typeface="Verdana" pitchFamily="34" charset="0"/>
              <a:buChar char="–"/>
            </a:pPr>
            <a:r>
              <a:rPr lang="en-US" sz="1800" smtClean="0"/>
              <a:t>&lt;5% with engine hot</a:t>
            </a:r>
          </a:p>
          <a:p>
            <a:pPr>
              <a:buClr>
                <a:schemeClr val="accent2"/>
              </a:buClr>
              <a:buFont typeface="Wingdings" pitchFamily="2" charset="2"/>
              <a:buChar char="Ø"/>
            </a:pPr>
            <a:endParaRPr lang="en-US" sz="2000" smtClean="0"/>
          </a:p>
          <a:p>
            <a:pPr>
              <a:buClr>
                <a:schemeClr val="accent2"/>
              </a:buClr>
              <a:buFont typeface="Wingdings" pitchFamily="2" charset="2"/>
              <a:buChar char="Ø"/>
            </a:pPr>
            <a:r>
              <a:rPr lang="en-US" sz="2000" smtClean="0"/>
              <a:t>Volatile artefact during passive DPF regeneration:</a:t>
            </a:r>
          </a:p>
          <a:p>
            <a:pPr>
              <a:buClr>
                <a:schemeClr val="accent2"/>
              </a:buClr>
              <a:buFont typeface="Verdana" pitchFamily="34" charset="0"/>
              <a:buChar char="–"/>
            </a:pPr>
            <a:r>
              <a:rPr lang="en-US" sz="1800" smtClean="0"/>
              <a:t>Only with CPC@4.5 nm</a:t>
            </a:r>
          </a:p>
          <a:p>
            <a:pPr>
              <a:buClr>
                <a:schemeClr val="accent2"/>
              </a:buClr>
              <a:buFont typeface="Verdana" pitchFamily="34" charset="0"/>
              <a:buChar char="–"/>
            </a:pPr>
            <a:r>
              <a:rPr lang="en-US" sz="1800" smtClean="0"/>
              <a:t>Evident in both PMP and CS</a:t>
            </a:r>
          </a:p>
          <a:p>
            <a:pPr>
              <a:buClr>
                <a:schemeClr val="accent2"/>
              </a:buClr>
              <a:buFont typeface="Verdana" pitchFamily="34" charset="0"/>
              <a:buChar char="–"/>
            </a:pPr>
            <a:r>
              <a:rPr lang="en-US" sz="1800" smtClean="0"/>
              <a:t>&gt;99.1% removal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034DBA4D-0CF8-45EB-9EF3-35CB4679CAA9}" type="slidenum">
              <a:rPr lang="en-US"/>
              <a:pPr algn="l"/>
              <a:t>18</a:t>
            </a:fld>
            <a:endParaRPr lang="en-US"/>
          </a:p>
        </p:txBody>
      </p:sp>
      <p:pic>
        <p:nvPicPr>
          <p:cNvPr id="24579" name="Picture 4" descr="CS"/>
          <p:cNvPicPr>
            <a:picLocks noChangeAspect="1" noChangeArrowheads="1"/>
          </p:cNvPicPr>
          <p:nvPr/>
        </p:nvPicPr>
        <p:blipFill>
          <a:blip r:embed="rId2" cstate="print"/>
          <a:srcRect/>
          <a:stretch>
            <a:fillRect/>
          </a:stretch>
        </p:blipFill>
        <p:spPr bwMode="auto">
          <a:xfrm>
            <a:off x="2743200" y="1617663"/>
            <a:ext cx="6380163" cy="4554537"/>
          </a:xfrm>
          <a:prstGeom prst="rect">
            <a:avLst/>
          </a:prstGeom>
          <a:noFill/>
          <a:ln w="9525">
            <a:noFill/>
            <a:miter lim="800000"/>
            <a:headEnd/>
            <a:tailEnd/>
          </a:ln>
        </p:spPr>
      </p:pic>
      <p:sp>
        <p:nvSpPr>
          <p:cNvPr id="24580" name="Rectangle 2"/>
          <p:cNvSpPr>
            <a:spLocks noGrp="1" noChangeArrowheads="1"/>
          </p:cNvSpPr>
          <p:nvPr>
            <p:ph type="title"/>
          </p:nvPr>
        </p:nvSpPr>
        <p:spPr>
          <a:xfrm>
            <a:off x="0" y="1219200"/>
            <a:ext cx="8991600" cy="427038"/>
          </a:xfrm>
          <a:noFill/>
        </p:spPr>
        <p:txBody>
          <a:bodyPr/>
          <a:lstStyle/>
          <a:p>
            <a:r>
              <a:rPr lang="en-US" smtClean="0"/>
              <a:t>Volatile artefact – DPF regeneration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1725B188-4C36-4295-8111-D40F3E673B54}" type="slidenum">
              <a:rPr lang="en-US"/>
              <a:pPr algn="l"/>
              <a:t>19</a:t>
            </a:fld>
            <a:endParaRPr lang="en-US"/>
          </a:p>
        </p:txBody>
      </p:sp>
      <p:sp>
        <p:nvSpPr>
          <p:cNvPr id="25603" name="Rectangle 2"/>
          <p:cNvSpPr>
            <a:spLocks noGrp="1" noChangeArrowheads="1"/>
          </p:cNvSpPr>
          <p:nvPr>
            <p:ph type="title"/>
          </p:nvPr>
        </p:nvSpPr>
        <p:spPr>
          <a:xfrm>
            <a:off x="636588" y="1249363"/>
            <a:ext cx="7870825" cy="427037"/>
          </a:xfrm>
          <a:noFill/>
        </p:spPr>
        <p:txBody>
          <a:bodyPr/>
          <a:lstStyle/>
          <a:p>
            <a:r>
              <a:rPr lang="en-US" smtClean="0"/>
              <a:t>Conclusions #1</a:t>
            </a:r>
          </a:p>
        </p:txBody>
      </p:sp>
      <p:sp>
        <p:nvSpPr>
          <p:cNvPr id="25604" name="Rectangle 3"/>
          <p:cNvSpPr>
            <a:spLocks noGrp="1" noChangeArrowheads="1"/>
          </p:cNvSpPr>
          <p:nvPr>
            <p:ph type="body" idx="1"/>
          </p:nvPr>
        </p:nvSpPr>
        <p:spPr>
          <a:xfrm>
            <a:off x="0" y="1981200"/>
            <a:ext cx="8915400" cy="3657600"/>
          </a:xfrm>
          <a:noFill/>
        </p:spPr>
        <p:txBody>
          <a:bodyPr/>
          <a:lstStyle/>
          <a:p>
            <a:pPr marL="361950" indent="-361950" eaLnBrk="1" hangingPunct="1">
              <a:spcBef>
                <a:spcPts val="600"/>
              </a:spcBef>
              <a:spcAft>
                <a:spcPts val="1200"/>
              </a:spcAft>
              <a:buClr>
                <a:srgbClr val="0F3277"/>
              </a:buClr>
              <a:buFont typeface="Wingdings" pitchFamily="2" charset="2"/>
              <a:buChar char="Ø"/>
            </a:pPr>
            <a:r>
              <a:rPr lang="en-US" sz="2000" i="0" smtClean="0"/>
              <a:t>PN emissions were ~one order of magnitude higher compared to those of the Golden engine tested in the PMP HD Validation exercise.</a:t>
            </a:r>
          </a:p>
          <a:p>
            <a:pPr marL="361950" indent="-361950" eaLnBrk="1" hangingPunct="1">
              <a:spcBef>
                <a:spcPts val="600"/>
              </a:spcBef>
              <a:spcAft>
                <a:spcPts val="1200"/>
              </a:spcAft>
              <a:buClr>
                <a:srgbClr val="0F3277"/>
              </a:buClr>
              <a:buFont typeface="Wingdings" pitchFamily="2" charset="2"/>
              <a:buChar char="Ø"/>
            </a:pPr>
            <a:r>
              <a:rPr lang="en-US" sz="2000" i="0" smtClean="0"/>
              <a:t>PN emissions complied with the 8×1011 #/kWh limit over WHSC but lied at the threshold of 6×1011 #/kWh over the combined WHTC.</a:t>
            </a:r>
          </a:p>
          <a:p>
            <a:pPr marL="361950" indent="-361950" eaLnBrk="1" hangingPunct="1">
              <a:spcBef>
                <a:spcPts val="600"/>
              </a:spcBef>
              <a:spcAft>
                <a:spcPts val="1200"/>
              </a:spcAft>
              <a:buClr>
                <a:srgbClr val="0F3277"/>
              </a:buClr>
              <a:buFont typeface="Wingdings" pitchFamily="2" charset="2"/>
              <a:buChar char="Ø"/>
            </a:pPr>
            <a:r>
              <a:rPr lang="en-US" sz="2000" i="0" smtClean="0"/>
              <a:t>PM emissions below the 10 mg/kWh limit.</a:t>
            </a:r>
          </a:p>
          <a:p>
            <a:pPr marL="361950" indent="-361950" eaLnBrk="1" hangingPunct="1">
              <a:spcBef>
                <a:spcPts val="600"/>
              </a:spcBef>
              <a:spcAft>
                <a:spcPts val="1200"/>
              </a:spcAft>
              <a:buClr>
                <a:srgbClr val="0F3277"/>
              </a:buClr>
              <a:buFont typeface="Wingdings" pitchFamily="2" charset="2"/>
              <a:buChar char="Ø"/>
            </a:pPr>
            <a:r>
              <a:rPr lang="en-US" sz="2000" i="0" smtClean="0"/>
              <a:t>Repeatability and reproducibility of PN (30-70%) was similar to that of PM (20-55%) over all cycles except ESC. A higher within-laboratory (90-110%)and between-laboratories (65-150%) variability was observed over ESC possibly due to extensive passive regeneration of the DPF.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317500" y="1196975"/>
            <a:ext cx="8526463" cy="5040313"/>
          </a:xfrm>
          <a:prstGeom prst="rect">
            <a:avLst/>
          </a:prstGeom>
          <a:noFill/>
          <a:ln w="9525">
            <a:noFill/>
            <a:miter lim="800000"/>
            <a:headEnd/>
            <a:tailEnd/>
          </a:ln>
        </p:spPr>
        <p:txBody>
          <a:bodyPr lIns="87464" tIns="43015" rIns="87464" bIns="43015"/>
          <a:lstStyle/>
          <a:p>
            <a:pPr marL="309563" indent="-309563" defTabSz="825500">
              <a:buClr>
                <a:schemeClr val="tx1"/>
              </a:buClr>
              <a:buSzPct val="115000"/>
            </a:pPr>
            <a:r>
              <a:rPr lang="en-GB" sz="2400" dirty="0">
                <a:solidFill>
                  <a:srgbClr val="0F5494"/>
                </a:solidFill>
              </a:rPr>
              <a:t>Summary</a:t>
            </a:r>
          </a:p>
          <a:p>
            <a:pPr marL="309563" indent="-309563" defTabSz="825500">
              <a:buClr>
                <a:schemeClr val="tx1"/>
              </a:buClr>
              <a:buSzPct val="115000"/>
            </a:pPr>
            <a:endParaRPr lang="en-GB" sz="2400" dirty="0">
              <a:solidFill>
                <a:srgbClr val="0F5494"/>
              </a:solidFill>
            </a:endParaRPr>
          </a:p>
          <a:p>
            <a:pPr marL="309563" indent="-309563" defTabSz="825500">
              <a:buClr>
                <a:schemeClr val="tx1"/>
              </a:buClr>
              <a:buSzPct val="115000"/>
            </a:pPr>
            <a:r>
              <a:rPr lang="en-GB" sz="2400" b="0" dirty="0">
                <a:solidFill>
                  <a:srgbClr val="0F5494"/>
                </a:solidFill>
              </a:rPr>
              <a:t>Two main activities finalized in 2012</a:t>
            </a:r>
          </a:p>
          <a:p>
            <a:pPr marL="309563" indent="-309563" defTabSz="825500">
              <a:buClr>
                <a:schemeClr val="tx1"/>
              </a:buClr>
              <a:buSzPct val="115000"/>
            </a:pPr>
            <a:endParaRPr lang="en-GB" sz="2400" dirty="0">
              <a:solidFill>
                <a:srgbClr val="0F5494"/>
              </a:solidFill>
            </a:endParaRPr>
          </a:p>
          <a:p>
            <a:pPr marL="309563" indent="-309563" defTabSz="825500">
              <a:spcAft>
                <a:spcPct val="40000"/>
              </a:spcAft>
              <a:buClr>
                <a:srgbClr val="002060"/>
              </a:buClr>
              <a:buSzPct val="115000"/>
              <a:buFont typeface="Arial" charset="0"/>
              <a:buChar char="•"/>
            </a:pPr>
            <a:r>
              <a:rPr lang="en-US" sz="2400" b="0" dirty="0">
                <a:solidFill>
                  <a:srgbClr val="0F5494"/>
                </a:solidFill>
              </a:rPr>
              <a:t>PMP Heavy Duty Round Robin</a:t>
            </a:r>
          </a:p>
          <a:p>
            <a:pPr marL="309563" indent="-309563" defTabSz="825500">
              <a:spcAft>
                <a:spcPct val="40000"/>
              </a:spcAft>
              <a:buClr>
                <a:srgbClr val="002060"/>
              </a:buClr>
              <a:buSzPct val="115000"/>
              <a:buFont typeface="Arial" charset="0"/>
              <a:buChar char="•"/>
            </a:pPr>
            <a:r>
              <a:rPr lang="en-US" sz="2400" b="0" dirty="0">
                <a:solidFill>
                  <a:srgbClr val="0F5494"/>
                </a:solidFill>
              </a:rPr>
              <a:t>PMP Volatile Particle </a:t>
            </a:r>
            <a:r>
              <a:rPr lang="en-US" sz="2400" b="0" dirty="0" smtClean="0">
                <a:solidFill>
                  <a:srgbClr val="0F5494"/>
                </a:solidFill>
              </a:rPr>
              <a:t>Remover </a:t>
            </a:r>
            <a:r>
              <a:rPr lang="en-US" sz="2400" b="0" dirty="0">
                <a:solidFill>
                  <a:srgbClr val="0F5494"/>
                </a:solidFill>
              </a:rPr>
              <a:t>(VPR) Calibration Round Robin</a:t>
            </a:r>
          </a:p>
          <a:p>
            <a:pPr marL="309563" indent="-309563" defTabSz="825500">
              <a:spcAft>
                <a:spcPct val="40000"/>
              </a:spcAft>
              <a:buClr>
                <a:srgbClr val="002060"/>
              </a:buClr>
              <a:buSzPct val="115000"/>
            </a:pPr>
            <a:endParaRPr lang="en-US" sz="1100" b="0" dirty="0">
              <a:solidFill>
                <a:srgbClr val="0F5494"/>
              </a:solidFill>
            </a:endParaRPr>
          </a:p>
          <a:p>
            <a:pPr marL="309563" indent="-309563" defTabSz="825500">
              <a:spcAft>
                <a:spcPct val="40000"/>
              </a:spcAft>
              <a:buClr>
                <a:srgbClr val="002060"/>
              </a:buClr>
              <a:buSzPct val="115000"/>
            </a:pPr>
            <a:r>
              <a:rPr lang="en-US" sz="2400" b="0" dirty="0">
                <a:solidFill>
                  <a:srgbClr val="0F5494"/>
                </a:solidFill>
              </a:rPr>
              <a:t>Two presentations on the above topics were given by </a:t>
            </a:r>
            <a:r>
              <a:rPr lang="en-US" sz="2400" b="0" dirty="0" err="1">
                <a:solidFill>
                  <a:srgbClr val="0F5494"/>
                </a:solidFill>
              </a:rPr>
              <a:t>Athanasios</a:t>
            </a:r>
            <a:r>
              <a:rPr lang="en-US" sz="2400" b="0" dirty="0">
                <a:solidFill>
                  <a:srgbClr val="0F5494"/>
                </a:solidFill>
              </a:rPr>
              <a:t> </a:t>
            </a:r>
            <a:r>
              <a:rPr lang="en-US" sz="2400" b="0" dirty="0" err="1">
                <a:solidFill>
                  <a:srgbClr val="0F5494"/>
                </a:solidFill>
              </a:rPr>
              <a:t>Mamakos</a:t>
            </a:r>
            <a:r>
              <a:rPr lang="en-US" sz="2400" b="0" dirty="0">
                <a:solidFill>
                  <a:srgbClr val="0F5494"/>
                </a:solidFill>
              </a:rPr>
              <a:t>* during a web/phone conference </a:t>
            </a:r>
          </a:p>
          <a:p>
            <a:pPr marL="309563" indent="-309563" defTabSz="825500">
              <a:spcAft>
                <a:spcPct val="40000"/>
              </a:spcAft>
              <a:buClr>
                <a:srgbClr val="002060"/>
              </a:buClr>
              <a:buSzPct val="115000"/>
            </a:pPr>
            <a:r>
              <a:rPr lang="en-US" sz="1200" b="0" dirty="0">
                <a:solidFill>
                  <a:srgbClr val="0F5494"/>
                </a:solidFill>
              </a:rPr>
              <a:t>*(formerly JRC, now at the </a:t>
            </a:r>
            <a:r>
              <a:rPr lang="en-US" sz="1200" b="0" dirty="0" err="1">
                <a:solidFill>
                  <a:srgbClr val="0F5494"/>
                </a:solidFill>
              </a:rPr>
              <a:t>SwRI</a:t>
            </a:r>
            <a:r>
              <a:rPr lang="en-US" sz="1200" b="0" dirty="0">
                <a:solidFill>
                  <a:srgbClr val="0F5494"/>
                </a:solidFill>
              </a:rPr>
              <a:t>, USA)</a:t>
            </a:r>
          </a:p>
          <a:p>
            <a:pPr marL="766763" lvl="1" indent="-309563" defTabSz="825500">
              <a:spcAft>
                <a:spcPct val="40000"/>
              </a:spcAft>
              <a:buClr>
                <a:srgbClr val="002060"/>
              </a:buClr>
              <a:buSzPct val="115000"/>
            </a:pPr>
            <a:endParaRPr lang="en-US" sz="2400" dirty="0">
              <a:solidFill>
                <a:srgbClr val="0F5494"/>
              </a:solidFill>
            </a:endParaRPr>
          </a:p>
          <a:p>
            <a:pPr marL="766763" lvl="1" indent="-309563" defTabSz="825500">
              <a:spcAft>
                <a:spcPct val="40000"/>
              </a:spcAft>
              <a:buClr>
                <a:srgbClr val="002060"/>
              </a:buClr>
              <a:buSzPct val="115000"/>
            </a:pPr>
            <a:endParaRPr lang="en-US" sz="2400" dirty="0">
              <a:solidFill>
                <a:srgbClr val="0F5494"/>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2BAE5B3D-79D4-4622-A4FB-8376523EA357}" type="slidenum">
              <a:rPr lang="en-US"/>
              <a:pPr algn="l"/>
              <a:t>20</a:t>
            </a:fld>
            <a:endParaRPr lang="en-US"/>
          </a:p>
        </p:txBody>
      </p:sp>
      <p:sp>
        <p:nvSpPr>
          <p:cNvPr id="26627" name="Rectangle 2"/>
          <p:cNvSpPr>
            <a:spLocks noGrp="1" noChangeArrowheads="1"/>
          </p:cNvSpPr>
          <p:nvPr>
            <p:ph type="title"/>
          </p:nvPr>
        </p:nvSpPr>
        <p:spPr>
          <a:xfrm>
            <a:off x="636588" y="1249363"/>
            <a:ext cx="7870825" cy="427037"/>
          </a:xfrm>
          <a:noFill/>
        </p:spPr>
        <p:txBody>
          <a:bodyPr/>
          <a:lstStyle/>
          <a:p>
            <a:r>
              <a:rPr lang="en-US" smtClean="0"/>
              <a:t>Conclusions #2</a:t>
            </a:r>
          </a:p>
        </p:txBody>
      </p:sp>
      <p:sp>
        <p:nvSpPr>
          <p:cNvPr id="26628" name="Rectangle 3"/>
          <p:cNvSpPr>
            <a:spLocks noGrp="1" noChangeArrowheads="1"/>
          </p:cNvSpPr>
          <p:nvPr>
            <p:ph type="body" idx="1"/>
          </p:nvPr>
        </p:nvSpPr>
        <p:spPr>
          <a:xfrm>
            <a:off x="0" y="1828800"/>
            <a:ext cx="8915400" cy="3352800"/>
          </a:xfrm>
        </p:spPr>
        <p:txBody>
          <a:bodyPr/>
          <a:lstStyle/>
          <a:p>
            <a:pPr marL="361950" indent="-361950" eaLnBrk="1" hangingPunct="1">
              <a:spcBef>
                <a:spcPts val="600"/>
              </a:spcBef>
              <a:spcAft>
                <a:spcPts val="1200"/>
              </a:spcAft>
              <a:buClr>
                <a:srgbClr val="0F3277"/>
              </a:buClr>
              <a:buFont typeface="Wingdings" pitchFamily="2" charset="2"/>
              <a:buChar char="Ø"/>
            </a:pPr>
            <a:r>
              <a:rPr lang="en-US" sz="2000" i="0" smtClean="0"/>
              <a:t>Different PN systems employed in parallel agreed within ±20% with the relative difference not depending on emission levels or operating conditions </a:t>
            </a:r>
            <a:r>
              <a:rPr lang="en-US" sz="2000" i="0" smtClean="0">
                <a:sym typeface="Wingdings" pitchFamily="2" charset="2"/>
              </a:rPr>
              <a:t> Calibration issues.</a:t>
            </a:r>
          </a:p>
          <a:p>
            <a:pPr marL="361950" indent="-361950" eaLnBrk="1" hangingPunct="1">
              <a:spcBef>
                <a:spcPts val="600"/>
              </a:spcBef>
              <a:spcAft>
                <a:spcPts val="1200"/>
              </a:spcAft>
              <a:buClr>
                <a:srgbClr val="0F3277"/>
              </a:buClr>
              <a:buFont typeface="Wingdings" pitchFamily="2" charset="2"/>
              <a:buChar char="Ø"/>
            </a:pPr>
            <a:r>
              <a:rPr lang="en-US" sz="2000" i="0" smtClean="0">
                <a:sym typeface="Wingdings" pitchFamily="2" charset="2"/>
              </a:rPr>
              <a:t>PN emissions determined from PFDS agreed with that from CVS tunnel within </a:t>
            </a:r>
            <a:r>
              <a:rPr lang="en-US" sz="2000" i="0" smtClean="0"/>
              <a:t>±10%, well within the established agreement of PN systems.</a:t>
            </a:r>
          </a:p>
          <a:p>
            <a:pPr marL="361950" indent="-361950" eaLnBrk="1" hangingPunct="1">
              <a:spcBef>
                <a:spcPts val="600"/>
              </a:spcBef>
              <a:spcAft>
                <a:spcPts val="1200"/>
              </a:spcAft>
              <a:buClr>
                <a:srgbClr val="0F3277"/>
              </a:buClr>
              <a:buFont typeface="Wingdings" pitchFamily="2" charset="2"/>
              <a:buChar char="Ø"/>
            </a:pPr>
            <a:r>
              <a:rPr lang="en-US" sz="2000" i="0" smtClean="0"/>
              <a:t>The fraction of undetected solid particles was found to be approximately 20-25% over cold start and remained to very low levels (&lt;5%) with the engine hot.</a:t>
            </a:r>
          </a:p>
          <a:p>
            <a:pPr marL="361950" indent="-361950">
              <a:buClr>
                <a:srgbClr val="0F3277"/>
              </a:buClr>
              <a:buFont typeface="Wingdings" pitchFamily="2" charset="2"/>
              <a:buChar char="ð"/>
            </a:pPr>
            <a:endParaRPr lang="en-US" smtClean="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6982F159-FC02-4119-93DF-6886CEC3F393}" type="slidenum">
              <a:rPr lang="en-US"/>
              <a:pPr algn="l"/>
              <a:t>21</a:t>
            </a:fld>
            <a:endParaRPr lang="en-US"/>
          </a:p>
        </p:txBody>
      </p:sp>
      <p:sp>
        <p:nvSpPr>
          <p:cNvPr id="27651" name="Rectangle 2"/>
          <p:cNvSpPr>
            <a:spLocks noGrp="1" noChangeArrowheads="1"/>
          </p:cNvSpPr>
          <p:nvPr>
            <p:ph type="title"/>
          </p:nvPr>
        </p:nvSpPr>
        <p:spPr>
          <a:xfrm>
            <a:off x="636588" y="1249363"/>
            <a:ext cx="7870825" cy="427037"/>
          </a:xfrm>
          <a:noFill/>
        </p:spPr>
        <p:txBody>
          <a:bodyPr/>
          <a:lstStyle/>
          <a:p>
            <a:r>
              <a:rPr lang="en-US" smtClean="0"/>
              <a:t>Conclusions #3 – sub-23 nm</a:t>
            </a:r>
          </a:p>
        </p:txBody>
      </p:sp>
      <p:sp>
        <p:nvSpPr>
          <p:cNvPr id="27652" name="Rectangle 3"/>
          <p:cNvSpPr>
            <a:spLocks noGrp="1" noChangeArrowheads="1"/>
          </p:cNvSpPr>
          <p:nvPr>
            <p:ph type="body" idx="1"/>
          </p:nvPr>
        </p:nvSpPr>
        <p:spPr>
          <a:xfrm>
            <a:off x="0" y="1828800"/>
            <a:ext cx="8915400" cy="3352800"/>
          </a:xfrm>
        </p:spPr>
        <p:txBody>
          <a:bodyPr/>
          <a:lstStyle/>
          <a:p>
            <a:pPr>
              <a:buClr>
                <a:srgbClr val="0F3277"/>
              </a:buClr>
              <a:buFont typeface="Wingdings" pitchFamily="2" charset="2"/>
              <a:buChar char="ð"/>
            </a:pPr>
            <a:endParaRPr lang="en-US" smtClean="0">
              <a:solidFill>
                <a:schemeClr val="accent2"/>
              </a:solidFill>
            </a:endParaRPr>
          </a:p>
          <a:p>
            <a:pPr eaLnBrk="1" hangingPunct="1">
              <a:spcBef>
                <a:spcPts val="600"/>
              </a:spcBef>
              <a:spcAft>
                <a:spcPts val="1200"/>
              </a:spcAft>
              <a:buClr>
                <a:srgbClr val="0F3277"/>
              </a:buClr>
              <a:buFont typeface="Wingdings" pitchFamily="2" charset="2"/>
              <a:buChar char="Ø"/>
            </a:pPr>
            <a:r>
              <a:rPr lang="en-US" sz="2000" i="0" smtClean="0"/>
              <a:t>Passive regeneration can lead to significant formation of homogeneously nucleated particles that can exceed in number the solid fraction by more than 4 orders of magnitude.</a:t>
            </a:r>
          </a:p>
          <a:p>
            <a:pPr eaLnBrk="1" hangingPunct="1">
              <a:spcBef>
                <a:spcPts val="600"/>
              </a:spcBef>
              <a:spcAft>
                <a:spcPts val="1200"/>
              </a:spcAft>
              <a:buClr>
                <a:srgbClr val="0F3277"/>
              </a:buClr>
              <a:buFont typeface="Wingdings" pitchFamily="2" charset="2"/>
              <a:buChar char="Ø"/>
            </a:pPr>
            <a:r>
              <a:rPr lang="en-US" sz="2000" i="0" smtClean="0"/>
              <a:t>At these conditions, there some evidence of volatile artefact interference in the responses of CPC having a d50 at 4.5 nm, despite the more than 99.1% removal efficiency of the PN system.</a:t>
            </a:r>
          </a:p>
          <a:p>
            <a:pPr eaLnBrk="1" hangingPunct="1">
              <a:spcBef>
                <a:spcPts val="600"/>
              </a:spcBef>
              <a:spcAft>
                <a:spcPts val="1200"/>
              </a:spcAft>
              <a:buClr>
                <a:srgbClr val="0F3277"/>
              </a:buClr>
              <a:buFont typeface="Wingdings" pitchFamily="2" charset="2"/>
              <a:buChar char="Ø"/>
            </a:pPr>
            <a:r>
              <a:rPr lang="en-US" sz="2000" i="0" smtClean="0"/>
              <a:t>The artefact was somehow reduced with the use of a Catalytic Stripper but was not suppressed.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250825" y="1125538"/>
            <a:ext cx="8526463" cy="5040312"/>
          </a:xfrm>
          <a:prstGeom prst="rect">
            <a:avLst/>
          </a:prstGeom>
          <a:noFill/>
          <a:ln w="9525">
            <a:noFill/>
            <a:miter lim="800000"/>
            <a:headEnd/>
            <a:tailEnd/>
          </a:ln>
        </p:spPr>
        <p:txBody>
          <a:bodyPr lIns="87464" tIns="43015" rIns="87464" bIns="43015"/>
          <a:lstStyle/>
          <a:p>
            <a:pPr marL="309563" indent="-309563" defTabSz="825500">
              <a:buClr>
                <a:schemeClr val="tx1"/>
              </a:buClr>
              <a:buSzPct val="115000"/>
            </a:pPr>
            <a:r>
              <a:rPr lang="en-GB" sz="2800">
                <a:solidFill>
                  <a:srgbClr val="0F5494"/>
                </a:solidFill>
              </a:rPr>
              <a:t>Summary of main conclusions #1</a:t>
            </a:r>
          </a:p>
          <a:p>
            <a:pPr marL="309563" indent="-309563" defTabSz="825500">
              <a:buClr>
                <a:schemeClr val="tx1"/>
              </a:buClr>
              <a:buSzPct val="115000"/>
            </a:pPr>
            <a:endParaRPr lang="en-GB" sz="2400">
              <a:solidFill>
                <a:srgbClr val="0F5494"/>
              </a:solidFill>
            </a:endParaRPr>
          </a:p>
          <a:p>
            <a:pPr marL="309563" indent="-309563" defTabSz="825500">
              <a:spcAft>
                <a:spcPct val="40000"/>
              </a:spcAft>
              <a:buClr>
                <a:srgbClr val="002060"/>
              </a:buClr>
              <a:buSzPct val="115000"/>
            </a:pPr>
            <a:r>
              <a:rPr lang="en-US" sz="2000" i="1" u="sng">
                <a:solidFill>
                  <a:srgbClr val="0F5494"/>
                </a:solidFill>
              </a:rPr>
              <a:t>PMP Heavy Duty Round Robin</a:t>
            </a:r>
            <a:endParaRPr lang="en-US" sz="2400" b="0">
              <a:solidFill>
                <a:srgbClr val="0F5494"/>
              </a:solidFill>
            </a:endParaRPr>
          </a:p>
          <a:p>
            <a:pPr marL="309563" indent="-309563" defTabSz="825500">
              <a:spcBef>
                <a:spcPts val="600"/>
              </a:spcBef>
              <a:spcAft>
                <a:spcPts val="1200"/>
              </a:spcAft>
              <a:buClr>
                <a:srgbClr val="002060"/>
              </a:buClr>
              <a:buSzPct val="115000"/>
              <a:buFont typeface="Arial" charset="0"/>
              <a:buChar char="•"/>
            </a:pPr>
            <a:r>
              <a:rPr lang="en-US" sz="1800" b="0">
                <a:solidFill>
                  <a:srgbClr val="0F5494"/>
                </a:solidFill>
              </a:rPr>
              <a:t>The results of the PMP HD Round Robin are consistent with the main conclusions of the HD Validation Exercise</a:t>
            </a:r>
          </a:p>
          <a:p>
            <a:pPr marL="309563" indent="-309563" defTabSz="825500">
              <a:spcBef>
                <a:spcPts val="600"/>
              </a:spcBef>
              <a:spcAft>
                <a:spcPts val="1200"/>
              </a:spcAft>
              <a:buClr>
                <a:srgbClr val="002060"/>
              </a:buClr>
              <a:buSzPct val="115000"/>
              <a:buFont typeface="Arial" charset="0"/>
              <a:buChar char="•"/>
            </a:pPr>
            <a:r>
              <a:rPr lang="en-US" sz="1800" b="0">
                <a:solidFill>
                  <a:srgbClr val="0F5494"/>
                </a:solidFill>
              </a:rPr>
              <a:t>Passive regeneration over the ESC can increase the variability of the PN measurements highlighting the issue of DPF fill state in the regulatory measurements</a:t>
            </a:r>
          </a:p>
          <a:p>
            <a:pPr marL="309563" indent="-309563" defTabSz="825500">
              <a:spcBef>
                <a:spcPts val="600"/>
              </a:spcBef>
              <a:spcAft>
                <a:spcPts val="1200"/>
              </a:spcAft>
              <a:buClr>
                <a:srgbClr val="002060"/>
              </a:buClr>
              <a:buSzPct val="115000"/>
              <a:buFont typeface="Arial" charset="0"/>
              <a:buChar char="•"/>
            </a:pPr>
            <a:r>
              <a:rPr lang="en-US" sz="1800" b="0">
                <a:solidFill>
                  <a:srgbClr val="0F5494"/>
                </a:solidFill>
              </a:rPr>
              <a:t>No indications of volatile artifacts could be identified following the regulated PN procedure even under passive regeneration which led to excessive formation of volatile particles (exceeding in number the solid fraction by 4 orders of magnitude). Volatile interference was only observed when employing a CPC with a cut-off at 4.5 nm</a:t>
            </a:r>
          </a:p>
          <a:p>
            <a:pPr marL="309563" indent="-309563" defTabSz="825500">
              <a:spcBef>
                <a:spcPts val="600"/>
              </a:spcBef>
              <a:spcAft>
                <a:spcPts val="1200"/>
              </a:spcAft>
              <a:buClr>
                <a:srgbClr val="002060"/>
              </a:buClr>
              <a:buSzPct val="115000"/>
              <a:buFont typeface="Arial" charset="0"/>
              <a:buChar char="•"/>
            </a:pPr>
            <a:r>
              <a:rPr lang="en-US" sz="1800" b="0">
                <a:solidFill>
                  <a:srgbClr val="0F5494"/>
                </a:solidFill>
              </a:rPr>
              <a:t>The fraction of undetected sub-23 nm solid particles was rather limited (&lt;25%)</a:t>
            </a:r>
          </a:p>
          <a:p>
            <a:pPr marL="309563" indent="-309563" defTabSz="825500">
              <a:spcBef>
                <a:spcPts val="600"/>
              </a:spcBef>
              <a:spcAft>
                <a:spcPts val="1200"/>
              </a:spcAft>
              <a:buClr>
                <a:srgbClr val="002060"/>
              </a:buClr>
              <a:buSzPct val="115000"/>
              <a:buFont typeface="Arial" charset="0"/>
              <a:buChar char="•"/>
            </a:pPr>
            <a:endParaRPr lang="en-US" sz="1800" b="0">
              <a:solidFill>
                <a:srgbClr val="0F5494"/>
              </a:solidFill>
            </a:endParaRPr>
          </a:p>
          <a:p>
            <a:pPr marL="309563" indent="-309563" defTabSz="825500">
              <a:spcBef>
                <a:spcPts val="600"/>
              </a:spcBef>
              <a:spcAft>
                <a:spcPts val="1200"/>
              </a:spcAft>
              <a:buClr>
                <a:srgbClr val="002060"/>
              </a:buClr>
              <a:buSzPct val="115000"/>
              <a:buFont typeface="Arial" charset="0"/>
              <a:buChar char="•"/>
            </a:pPr>
            <a:endParaRPr lang="en-US" sz="1800" b="0">
              <a:solidFill>
                <a:srgbClr val="0F5494"/>
              </a:solidFill>
            </a:endParaRPr>
          </a:p>
          <a:p>
            <a:pPr marL="309563" indent="-309563" defTabSz="825500">
              <a:spcAft>
                <a:spcPct val="40000"/>
              </a:spcAft>
              <a:buClr>
                <a:srgbClr val="002060"/>
              </a:buClr>
              <a:buSzPct val="115000"/>
            </a:pPr>
            <a:endParaRPr lang="en-US" sz="1100" b="0">
              <a:solidFill>
                <a:srgbClr val="0F5494"/>
              </a:solidFill>
            </a:endParaRPr>
          </a:p>
          <a:p>
            <a:pPr marL="766763" lvl="1" indent="-309563" defTabSz="825500">
              <a:spcAft>
                <a:spcPct val="40000"/>
              </a:spcAft>
              <a:buClr>
                <a:srgbClr val="002060"/>
              </a:buClr>
              <a:buSzPct val="115000"/>
            </a:pPr>
            <a:endParaRPr lang="en-US" sz="2400">
              <a:solidFill>
                <a:srgbClr val="0F5494"/>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C38F1E59-7D61-4724-882F-2101C44FC5C1}" type="slidenum">
              <a:rPr lang="en-US" sz="1200" b="1"/>
              <a:pPr algn="l"/>
              <a:t>23</a:t>
            </a:fld>
            <a:endParaRPr lang="en-US" sz="1200" b="1"/>
          </a:p>
        </p:txBody>
      </p:sp>
      <p:sp>
        <p:nvSpPr>
          <p:cNvPr id="28675" name="Rectangle 2"/>
          <p:cNvSpPr>
            <a:spLocks noGrp="1" noChangeArrowheads="1"/>
          </p:cNvSpPr>
          <p:nvPr>
            <p:ph type="ctrTitle"/>
          </p:nvPr>
        </p:nvSpPr>
        <p:spPr>
          <a:xfrm>
            <a:off x="179388" y="2420938"/>
            <a:ext cx="8763000" cy="793750"/>
          </a:xfrm>
          <a:noFill/>
        </p:spPr>
        <p:txBody>
          <a:bodyPr/>
          <a:lstStyle/>
          <a:p>
            <a:pPr algn="ctr"/>
            <a:r>
              <a:rPr lang="en-US" sz="2600" smtClean="0"/>
              <a:t>Particle Measurement Programme:</a:t>
            </a:r>
            <a:br>
              <a:rPr lang="en-US" sz="2600" smtClean="0"/>
            </a:br>
            <a:r>
              <a:rPr lang="en-US" sz="2600" smtClean="0"/>
              <a:t>Volatile Particle Remover (VPR) Round Robin</a:t>
            </a:r>
          </a:p>
        </p:txBody>
      </p:sp>
      <p:sp>
        <p:nvSpPr>
          <p:cNvPr id="28676" name="Date Placeholder 4"/>
          <p:cNvSpPr txBox="1">
            <a:spLocks/>
          </p:cNvSpPr>
          <p:nvPr/>
        </p:nvSpPr>
        <p:spPr bwMode="auto">
          <a:xfrm>
            <a:off x="2700338" y="4076700"/>
            <a:ext cx="4191000" cy="304800"/>
          </a:xfrm>
          <a:prstGeom prst="rect">
            <a:avLst/>
          </a:prstGeom>
          <a:noFill/>
          <a:ln w="9525">
            <a:noFill/>
            <a:miter lim="800000"/>
            <a:headEnd/>
            <a:tailEnd/>
          </a:ln>
        </p:spPr>
        <p:txBody>
          <a:bodyPr/>
          <a:lstStyle/>
          <a:p>
            <a:pPr algn="ctr"/>
            <a:r>
              <a:rPr lang="en-US" sz="2400" b="0">
                <a:solidFill>
                  <a:schemeClr val="bg1"/>
                </a:solidFill>
              </a:rPr>
              <a:t>Web conference</a:t>
            </a:r>
          </a:p>
          <a:p>
            <a:pPr algn="ctr"/>
            <a:r>
              <a:rPr lang="en-US" sz="2400" b="0">
                <a:solidFill>
                  <a:schemeClr val="bg1"/>
                </a:solidFill>
              </a:rPr>
              <a:t>12/7/2012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C3B7BD65-5361-4E4E-B0DF-87DE850DF234}" type="slidenum">
              <a:rPr lang="en-US"/>
              <a:pPr algn="l"/>
              <a:t>24</a:t>
            </a:fld>
            <a:endParaRPr lang="en-US"/>
          </a:p>
        </p:txBody>
      </p:sp>
      <p:sp>
        <p:nvSpPr>
          <p:cNvPr id="29699" name="Rectangle 2"/>
          <p:cNvSpPr>
            <a:spLocks noGrp="1" noChangeArrowheads="1"/>
          </p:cNvSpPr>
          <p:nvPr>
            <p:ph type="title"/>
          </p:nvPr>
        </p:nvSpPr>
        <p:spPr>
          <a:xfrm>
            <a:off x="685800" y="1295400"/>
            <a:ext cx="7870825" cy="427038"/>
          </a:xfrm>
          <a:noFill/>
        </p:spPr>
        <p:txBody>
          <a:bodyPr/>
          <a:lstStyle/>
          <a:p>
            <a:r>
              <a:rPr lang="en-US" smtClean="0"/>
              <a:t>Contents</a:t>
            </a:r>
          </a:p>
        </p:txBody>
      </p:sp>
      <p:sp>
        <p:nvSpPr>
          <p:cNvPr id="29700" name="Rectangle 3"/>
          <p:cNvSpPr>
            <a:spLocks noGrp="1" noChangeArrowheads="1"/>
          </p:cNvSpPr>
          <p:nvPr>
            <p:ph type="body" idx="1"/>
          </p:nvPr>
        </p:nvSpPr>
        <p:spPr>
          <a:xfrm>
            <a:off x="609600" y="2057400"/>
            <a:ext cx="7870825" cy="2743200"/>
          </a:xfrm>
          <a:noFill/>
        </p:spPr>
        <p:txBody>
          <a:bodyPr/>
          <a:lstStyle/>
          <a:p>
            <a:pPr>
              <a:buClr>
                <a:schemeClr val="accent2"/>
              </a:buClr>
              <a:buFont typeface="Wingdings" pitchFamily="2" charset="2"/>
              <a:buChar char="Ø"/>
            </a:pPr>
            <a:r>
              <a:rPr lang="en-US" smtClean="0"/>
              <a:t>Programme description</a:t>
            </a:r>
          </a:p>
          <a:p>
            <a:pPr>
              <a:buClr>
                <a:schemeClr val="accent2"/>
              </a:buClr>
              <a:buFont typeface="Wingdings" pitchFamily="2" charset="2"/>
              <a:buChar char="Ø"/>
            </a:pPr>
            <a:endParaRPr lang="en-US" smtClean="0"/>
          </a:p>
          <a:p>
            <a:pPr>
              <a:buClr>
                <a:schemeClr val="accent2"/>
              </a:buClr>
              <a:buFont typeface="Wingdings" pitchFamily="2" charset="2"/>
              <a:buChar char="Ø"/>
            </a:pPr>
            <a:r>
              <a:rPr lang="en-US" smtClean="0"/>
              <a:t>Characterization of the Golden Instrumentation at JRC</a:t>
            </a:r>
          </a:p>
          <a:p>
            <a:pPr>
              <a:buClr>
                <a:schemeClr val="accent2"/>
              </a:buClr>
              <a:buFont typeface="Wingdings" pitchFamily="2" charset="2"/>
              <a:buChar char="Ø"/>
            </a:pPr>
            <a:endParaRPr lang="en-US" smtClean="0"/>
          </a:p>
          <a:p>
            <a:pPr>
              <a:buClr>
                <a:schemeClr val="accent2"/>
              </a:buClr>
              <a:buFont typeface="Wingdings" pitchFamily="2" charset="2"/>
              <a:buChar char="Ø"/>
            </a:pPr>
            <a:r>
              <a:rPr lang="en-US" smtClean="0"/>
              <a:t>Round Robin results</a:t>
            </a:r>
          </a:p>
          <a:p>
            <a:pPr>
              <a:buClr>
                <a:schemeClr val="accent2"/>
              </a:buClr>
              <a:buFont typeface="Wingdings" pitchFamily="2" charset="2"/>
              <a:buChar char="Ø"/>
            </a:pPr>
            <a:endParaRPr lang="en-US" smtClean="0"/>
          </a:p>
          <a:p>
            <a:pPr>
              <a:buClr>
                <a:schemeClr val="accent2"/>
              </a:buClr>
              <a:buFont typeface="Wingdings" pitchFamily="2" charset="2"/>
              <a:buChar char="Ø"/>
            </a:pPr>
            <a:r>
              <a:rPr lang="en-US" smtClean="0"/>
              <a:t>Additional investigations</a:t>
            </a:r>
          </a:p>
          <a:p>
            <a:pPr>
              <a:buClr>
                <a:schemeClr val="accent2"/>
              </a:buClr>
              <a:buFont typeface="Wingdings" pitchFamily="2" charset="2"/>
              <a:buChar char="Ø"/>
            </a:pPr>
            <a:endParaRPr lang="en-US" smtClean="0"/>
          </a:p>
          <a:p>
            <a:pPr>
              <a:buClr>
                <a:schemeClr val="accent2"/>
              </a:buClr>
              <a:buFont typeface="Wingdings" pitchFamily="2" charset="2"/>
              <a:buChar char="Ø"/>
            </a:pPr>
            <a:r>
              <a:rPr lang="en-US" smtClean="0"/>
              <a:t>Conclusions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64530046-F41E-4EB9-9A1B-AF2E2B091446}" type="slidenum">
              <a:rPr lang="en-US"/>
              <a:pPr algn="l"/>
              <a:t>25</a:t>
            </a:fld>
            <a:endParaRPr lang="en-US"/>
          </a:p>
        </p:txBody>
      </p:sp>
      <p:sp>
        <p:nvSpPr>
          <p:cNvPr id="30723" name="Rectangle 2"/>
          <p:cNvSpPr>
            <a:spLocks noGrp="1" noChangeArrowheads="1"/>
          </p:cNvSpPr>
          <p:nvPr>
            <p:ph type="title"/>
          </p:nvPr>
        </p:nvSpPr>
        <p:spPr>
          <a:xfrm>
            <a:off x="685800" y="1295400"/>
            <a:ext cx="7870825" cy="427038"/>
          </a:xfrm>
          <a:noFill/>
        </p:spPr>
        <p:txBody>
          <a:bodyPr/>
          <a:lstStyle/>
          <a:p>
            <a:r>
              <a:rPr lang="en-US" smtClean="0">
                <a:solidFill>
                  <a:schemeClr val="bg2"/>
                </a:solidFill>
              </a:rPr>
              <a:t>Contents</a:t>
            </a:r>
          </a:p>
        </p:txBody>
      </p:sp>
      <p:sp>
        <p:nvSpPr>
          <p:cNvPr id="30724" name="Rectangle 3"/>
          <p:cNvSpPr>
            <a:spLocks noGrp="1" noChangeArrowheads="1"/>
          </p:cNvSpPr>
          <p:nvPr>
            <p:ph type="body" idx="1"/>
          </p:nvPr>
        </p:nvSpPr>
        <p:spPr>
          <a:xfrm>
            <a:off x="609600" y="2057400"/>
            <a:ext cx="7870825" cy="2743200"/>
          </a:xfrm>
          <a:noFill/>
        </p:spPr>
        <p:txBody>
          <a:bodyPr/>
          <a:lstStyle/>
          <a:p>
            <a:pPr>
              <a:buClr>
                <a:srgbClr val="FF3300"/>
              </a:buClr>
              <a:buFont typeface="Wingdings" pitchFamily="2" charset="2"/>
              <a:buChar char="Ø"/>
            </a:pPr>
            <a:r>
              <a:rPr lang="en-US" b="1" smtClean="0">
                <a:solidFill>
                  <a:srgbClr val="FF3300"/>
                </a:solidFill>
              </a:rPr>
              <a:t>Programme description</a:t>
            </a:r>
          </a:p>
          <a:p>
            <a:pPr>
              <a:buClr>
                <a:schemeClr val="accent2"/>
              </a:buClr>
              <a:buFont typeface="Wingdings" pitchFamily="2" charset="2"/>
              <a:buChar char="Ø"/>
            </a:pPr>
            <a:endParaRPr lang="en-US" smtClean="0"/>
          </a:p>
          <a:p>
            <a:pPr>
              <a:buClr>
                <a:schemeClr val="bg2"/>
              </a:buClr>
              <a:buFont typeface="Wingdings" pitchFamily="2" charset="2"/>
              <a:buChar char="Ø"/>
            </a:pPr>
            <a:r>
              <a:rPr lang="en-US" smtClean="0">
                <a:solidFill>
                  <a:schemeClr val="bg2"/>
                </a:solidFill>
              </a:rPr>
              <a:t>Characterization of the Golden Instrumentation at JRC</a:t>
            </a:r>
          </a:p>
          <a:p>
            <a:pPr>
              <a:buClr>
                <a:schemeClr val="accent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Round Robin results</a:t>
            </a:r>
          </a:p>
          <a:p>
            <a:pPr>
              <a:buClr>
                <a:schemeClr val="bg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Additional investigations</a:t>
            </a:r>
          </a:p>
          <a:p>
            <a:pPr>
              <a:buClr>
                <a:schemeClr val="accent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Conclusions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ADBADCDF-63FE-4A78-9632-E18602461023}" type="slidenum">
              <a:rPr lang="en-US"/>
              <a:pPr algn="l"/>
              <a:t>26</a:t>
            </a:fld>
            <a:endParaRPr lang="en-US"/>
          </a:p>
        </p:txBody>
      </p:sp>
      <p:sp>
        <p:nvSpPr>
          <p:cNvPr id="31747" name="Rectangle 2"/>
          <p:cNvSpPr>
            <a:spLocks noGrp="1" noChangeArrowheads="1"/>
          </p:cNvSpPr>
          <p:nvPr>
            <p:ph type="title"/>
          </p:nvPr>
        </p:nvSpPr>
        <p:spPr>
          <a:xfrm>
            <a:off x="228600" y="1295400"/>
            <a:ext cx="7870825" cy="427038"/>
          </a:xfrm>
          <a:noFill/>
        </p:spPr>
        <p:txBody>
          <a:bodyPr/>
          <a:lstStyle/>
          <a:p>
            <a:r>
              <a:rPr lang="en-US" smtClean="0"/>
              <a:t>Golden Instrumentation</a:t>
            </a:r>
          </a:p>
        </p:txBody>
      </p:sp>
      <p:sp>
        <p:nvSpPr>
          <p:cNvPr id="31748" name="Rectangle 3"/>
          <p:cNvSpPr>
            <a:spLocks noGrp="1" noChangeArrowheads="1"/>
          </p:cNvSpPr>
          <p:nvPr>
            <p:ph type="body" idx="1"/>
          </p:nvPr>
        </p:nvSpPr>
        <p:spPr>
          <a:xfrm>
            <a:off x="76200" y="1981200"/>
            <a:ext cx="5257800" cy="3657600"/>
          </a:xfrm>
        </p:spPr>
        <p:txBody>
          <a:bodyPr/>
          <a:lstStyle/>
          <a:p>
            <a:pPr>
              <a:buClr>
                <a:schemeClr val="accent2"/>
              </a:buClr>
              <a:buFont typeface="Wingdings" pitchFamily="2" charset="2"/>
              <a:buChar char="Ø"/>
            </a:pPr>
            <a:r>
              <a:rPr lang="en-US" sz="2000" u="sng" smtClean="0"/>
              <a:t>Golden VPR (GVPR)</a:t>
            </a:r>
            <a:r>
              <a:rPr lang="en-US" sz="2000" smtClean="0"/>
              <a:t>: dual ejector &amp; Evaporating Tube (ET) by Dekati.</a:t>
            </a:r>
          </a:p>
          <a:p>
            <a:pPr>
              <a:buClr>
                <a:schemeClr val="accent2"/>
              </a:buClr>
              <a:buFontTx/>
              <a:buNone/>
            </a:pPr>
            <a:endParaRPr lang="en-US" sz="2000" smtClean="0"/>
          </a:p>
          <a:p>
            <a:pPr>
              <a:buClr>
                <a:schemeClr val="accent2"/>
              </a:buClr>
              <a:buFont typeface="Wingdings" pitchFamily="2" charset="2"/>
              <a:buChar char="Ø"/>
            </a:pPr>
            <a:endParaRPr lang="en-US" sz="2000" smtClean="0"/>
          </a:p>
          <a:p>
            <a:pPr>
              <a:buClr>
                <a:schemeClr val="accent2"/>
              </a:buClr>
              <a:buFont typeface="Wingdings" pitchFamily="2" charset="2"/>
              <a:buChar char="Ø"/>
            </a:pPr>
            <a:r>
              <a:rPr lang="en-US" sz="2000" u="sng" smtClean="0"/>
              <a:t>Golden Aerosol Generator (GAG)</a:t>
            </a:r>
            <a:r>
              <a:rPr lang="en-US" sz="2000" smtClean="0"/>
              <a:t>: Palas DNP 3000 graphite spark generator.</a:t>
            </a:r>
          </a:p>
          <a:p>
            <a:pPr>
              <a:buClr>
                <a:schemeClr val="accent2"/>
              </a:buClr>
              <a:buFontTx/>
              <a:buNone/>
            </a:pPr>
            <a:endParaRPr lang="en-US" sz="2000" smtClean="0"/>
          </a:p>
          <a:p>
            <a:pPr>
              <a:buClr>
                <a:schemeClr val="accent2"/>
              </a:buClr>
              <a:buFont typeface="Wingdings" pitchFamily="2" charset="2"/>
              <a:buChar char="Ø"/>
            </a:pPr>
            <a:endParaRPr lang="en-US" sz="2000" smtClean="0"/>
          </a:p>
          <a:p>
            <a:pPr>
              <a:buClr>
                <a:schemeClr val="accent2"/>
              </a:buClr>
              <a:buFont typeface="Wingdings" pitchFamily="2" charset="2"/>
              <a:buChar char="Ø"/>
            </a:pPr>
            <a:r>
              <a:rPr lang="en-US" sz="2000" smtClean="0"/>
              <a:t>Golden Condensation Particle Counter (GCPC): TSI 3790 (d</a:t>
            </a:r>
            <a:r>
              <a:rPr lang="en-US" sz="2000" baseline="-25000" smtClean="0"/>
              <a:t>50</a:t>
            </a:r>
            <a:r>
              <a:rPr lang="en-US" sz="2000" smtClean="0"/>
              <a:t> at 23 nm).</a:t>
            </a:r>
          </a:p>
        </p:txBody>
      </p:sp>
      <p:pic>
        <p:nvPicPr>
          <p:cNvPr id="31749" name="Picture 4" descr="00_Assembled"/>
          <p:cNvPicPr>
            <a:picLocks noChangeAspect="1" noChangeArrowheads="1"/>
          </p:cNvPicPr>
          <p:nvPr/>
        </p:nvPicPr>
        <p:blipFill>
          <a:blip r:embed="rId2" cstate="print"/>
          <a:srcRect/>
          <a:stretch>
            <a:fillRect/>
          </a:stretch>
        </p:blipFill>
        <p:spPr bwMode="auto">
          <a:xfrm>
            <a:off x="5486400" y="1143000"/>
            <a:ext cx="3486150" cy="1866900"/>
          </a:xfrm>
          <a:prstGeom prst="rect">
            <a:avLst/>
          </a:prstGeom>
          <a:noFill/>
          <a:ln w="9525">
            <a:noFill/>
            <a:miter lim="800000"/>
            <a:headEnd/>
            <a:tailEnd/>
          </a:ln>
        </p:spPr>
      </p:pic>
      <p:pic>
        <p:nvPicPr>
          <p:cNvPr id="31750" name="Picture 5" descr="PALAS"/>
          <p:cNvPicPr>
            <a:picLocks noChangeAspect="1" noChangeArrowheads="1"/>
          </p:cNvPicPr>
          <p:nvPr/>
        </p:nvPicPr>
        <p:blipFill>
          <a:blip r:embed="rId3" cstate="print"/>
          <a:srcRect/>
          <a:stretch>
            <a:fillRect/>
          </a:stretch>
        </p:blipFill>
        <p:spPr bwMode="auto">
          <a:xfrm>
            <a:off x="5334000" y="3048000"/>
            <a:ext cx="3638550" cy="1828800"/>
          </a:xfrm>
          <a:prstGeom prst="rect">
            <a:avLst/>
          </a:prstGeom>
          <a:noFill/>
          <a:ln w="9525">
            <a:noFill/>
            <a:miter lim="800000"/>
            <a:headEnd/>
            <a:tailEnd/>
          </a:ln>
        </p:spPr>
      </p:pic>
      <p:pic>
        <p:nvPicPr>
          <p:cNvPr id="31751" name="Picture 6"/>
          <p:cNvPicPr>
            <a:picLocks noChangeAspect="1" noChangeArrowheads="1"/>
          </p:cNvPicPr>
          <p:nvPr/>
        </p:nvPicPr>
        <p:blipFill>
          <a:blip r:embed="rId4" cstate="print"/>
          <a:srcRect/>
          <a:stretch>
            <a:fillRect/>
          </a:stretch>
        </p:blipFill>
        <p:spPr bwMode="auto">
          <a:xfrm>
            <a:off x="5867400" y="4953000"/>
            <a:ext cx="1676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miter lim="800000"/>
            <a:headEnd/>
            <a:tailEnd/>
          </a:ln>
        </p:spPr>
        <p:txBody>
          <a:bodyPr/>
          <a:lstStyle/>
          <a:p>
            <a:fld id="{2B93DE09-5D24-45B3-B584-46C6F292FA3D}" type="slidenum">
              <a:rPr lang="en-US"/>
              <a:pPr/>
              <a:t>27</a:t>
            </a:fld>
            <a:endParaRPr lang="en-US"/>
          </a:p>
        </p:txBody>
      </p:sp>
      <p:sp>
        <p:nvSpPr>
          <p:cNvPr id="32771" name="Rectangle 2"/>
          <p:cNvSpPr>
            <a:spLocks noGrp="1" noChangeArrowheads="1"/>
          </p:cNvSpPr>
          <p:nvPr>
            <p:ph type="title"/>
          </p:nvPr>
        </p:nvSpPr>
        <p:spPr>
          <a:xfrm>
            <a:off x="609600" y="1143000"/>
            <a:ext cx="7870825" cy="427038"/>
          </a:xfrm>
          <a:noFill/>
        </p:spPr>
        <p:txBody>
          <a:bodyPr/>
          <a:lstStyle/>
          <a:p>
            <a:r>
              <a:rPr lang="en-US" smtClean="0"/>
              <a:t>Participants</a:t>
            </a:r>
          </a:p>
        </p:txBody>
      </p:sp>
      <p:graphicFrame>
        <p:nvGraphicFramePr>
          <p:cNvPr id="42326" name="Group 342"/>
          <p:cNvGraphicFramePr>
            <a:graphicFrameLocks noGrp="1"/>
          </p:cNvGraphicFramePr>
          <p:nvPr>
            <p:ph idx="1"/>
          </p:nvPr>
        </p:nvGraphicFramePr>
        <p:xfrm>
          <a:off x="609600" y="1828800"/>
          <a:ext cx="7870825" cy="4483104"/>
        </p:xfrm>
        <a:graphic>
          <a:graphicData uri="http://schemas.openxmlformats.org/drawingml/2006/table">
            <a:tbl>
              <a:tblPr/>
              <a:tblGrid>
                <a:gridCol w="1477963"/>
                <a:gridCol w="1190625"/>
                <a:gridCol w="2300287"/>
                <a:gridCol w="290195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Laboratory</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Test dates</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Alternative calibration aerosol</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Additional investigations</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JRC</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08/2010</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t>
                      </a: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Definition of the test protocol, Calibration of the GCPC</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LAT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12/2010</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Thermally treated diesel exhaust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AVL</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01/2011</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Thermally treated mini-CAST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Horiba</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03/2011</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Thermally treated mini-CAST, sodium chloride</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Size classification of non-neutralized particles</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EMPA</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04/2011</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Sodium chloride, Palladium</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Tandem DMA measurements</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Matter Aerosol</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05/2011</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Thermally treated CAST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PCRF at 15 nm</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JRC</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07/2011</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NPL</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09/2011</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Calibration of the GCPC against a traceable electrometer</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AEAT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10/2011</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Thermally treated CAST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VW</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12/2011</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PALAS DNP 3000</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Maha</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02/2012</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PALAS DNP 2000</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Thermal treatment of graphite particles</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JRC</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03/2012</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Arial" charset="0"/>
                      </a:endParaRPr>
                    </a:p>
                  </a:txBody>
                  <a:tcPr marT="45703" marB="45703"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A98B7149-C1EA-4B42-A552-7DC5E8A000F8}" type="slidenum">
              <a:rPr lang="en-US"/>
              <a:pPr algn="l"/>
              <a:t>28</a:t>
            </a:fld>
            <a:endParaRPr lang="en-US"/>
          </a:p>
        </p:txBody>
      </p:sp>
      <p:sp>
        <p:nvSpPr>
          <p:cNvPr id="33795" name="Rectangle 2"/>
          <p:cNvSpPr>
            <a:spLocks noGrp="1" noChangeArrowheads="1"/>
          </p:cNvSpPr>
          <p:nvPr>
            <p:ph type="title"/>
          </p:nvPr>
        </p:nvSpPr>
        <p:spPr>
          <a:xfrm>
            <a:off x="395288" y="1130300"/>
            <a:ext cx="7870825" cy="427038"/>
          </a:xfrm>
          <a:noFill/>
        </p:spPr>
        <p:txBody>
          <a:bodyPr/>
          <a:lstStyle/>
          <a:p>
            <a:r>
              <a:rPr lang="en-US" smtClean="0"/>
              <a:t>Reference setup</a:t>
            </a:r>
          </a:p>
        </p:txBody>
      </p:sp>
      <p:sp>
        <p:nvSpPr>
          <p:cNvPr id="33796" name="Rectangle 3"/>
          <p:cNvSpPr>
            <a:spLocks noGrp="1" noChangeArrowheads="1"/>
          </p:cNvSpPr>
          <p:nvPr>
            <p:ph type="body" idx="1"/>
          </p:nvPr>
        </p:nvSpPr>
        <p:spPr>
          <a:xfrm>
            <a:off x="152400" y="1828800"/>
            <a:ext cx="4038600" cy="4572000"/>
          </a:xfrm>
          <a:noFill/>
        </p:spPr>
        <p:txBody>
          <a:bodyPr/>
          <a:lstStyle/>
          <a:p>
            <a:pPr>
              <a:buClr>
                <a:schemeClr val="accent2"/>
              </a:buClr>
              <a:buFont typeface="Wingdings" pitchFamily="2" charset="2"/>
              <a:buChar char="Ø"/>
            </a:pPr>
            <a:r>
              <a:rPr lang="en-US" sz="1800" smtClean="0"/>
              <a:t>No thermal treatment of the aerosol produced by the GAG.</a:t>
            </a:r>
          </a:p>
          <a:p>
            <a:pPr>
              <a:buClr>
                <a:schemeClr val="accent2"/>
              </a:buClr>
              <a:buFont typeface="Wingdings" pitchFamily="2" charset="2"/>
              <a:buChar char="Ø"/>
            </a:pPr>
            <a:endParaRPr lang="en-US" sz="1800" smtClean="0"/>
          </a:p>
          <a:p>
            <a:pPr>
              <a:buClr>
                <a:schemeClr val="accent2"/>
              </a:buClr>
              <a:buFont typeface="Wingdings" pitchFamily="2" charset="2"/>
              <a:buChar char="Ø"/>
            </a:pPr>
            <a:r>
              <a:rPr lang="en-US" sz="1800" smtClean="0"/>
              <a:t>GVPR inlet pressure at -3 kPa (gauge).</a:t>
            </a:r>
          </a:p>
          <a:p>
            <a:pPr>
              <a:buClr>
                <a:schemeClr val="accent2"/>
              </a:buClr>
              <a:buFont typeface="Wingdings" pitchFamily="2" charset="2"/>
              <a:buChar char="Ø"/>
            </a:pPr>
            <a:endParaRPr lang="en-US" sz="1800" smtClean="0"/>
          </a:p>
          <a:p>
            <a:pPr>
              <a:buClr>
                <a:schemeClr val="accent2"/>
              </a:buClr>
              <a:buFont typeface="Wingdings" pitchFamily="2" charset="2"/>
              <a:buChar char="Ø"/>
            </a:pPr>
            <a:r>
              <a:rPr lang="en-US" sz="1800" smtClean="0"/>
              <a:t>GCPC sampling alternatively upstream and downstream of the GVPR. Pump or other CPC to compensate for the GCPC flow. Third CPC downstream of GVPR recommended.</a:t>
            </a:r>
          </a:p>
          <a:p>
            <a:pPr>
              <a:buClr>
                <a:schemeClr val="accent2"/>
              </a:buClr>
              <a:buFont typeface="Wingdings" pitchFamily="2" charset="2"/>
              <a:buChar char="Ø"/>
            </a:pPr>
            <a:endParaRPr lang="en-US" sz="1800" smtClean="0"/>
          </a:p>
          <a:p>
            <a:pPr>
              <a:buClr>
                <a:schemeClr val="accent2"/>
              </a:buClr>
              <a:buFont typeface="Wingdings" pitchFamily="2" charset="2"/>
              <a:buChar char="Ø"/>
            </a:pPr>
            <a:r>
              <a:rPr lang="en-US" sz="1800" smtClean="0"/>
              <a:t>Dilution factor measurements with a trace gas requested.</a:t>
            </a:r>
          </a:p>
        </p:txBody>
      </p:sp>
      <p:pic>
        <p:nvPicPr>
          <p:cNvPr id="33797" name="Picture 4" descr="06 Figure 6 - Reference Setup"/>
          <p:cNvPicPr>
            <a:picLocks noChangeAspect="1" noChangeArrowheads="1"/>
          </p:cNvPicPr>
          <p:nvPr/>
        </p:nvPicPr>
        <p:blipFill>
          <a:blip r:embed="rId2" cstate="print"/>
          <a:srcRect/>
          <a:stretch>
            <a:fillRect/>
          </a:stretch>
        </p:blipFill>
        <p:spPr bwMode="auto">
          <a:xfrm>
            <a:off x="3990975" y="1447800"/>
            <a:ext cx="4924425"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A06A03AA-2631-4E6E-BC2D-0BD6D919FF4F}" type="slidenum">
              <a:rPr lang="en-US"/>
              <a:pPr algn="l"/>
              <a:t>29</a:t>
            </a:fld>
            <a:endParaRPr lang="en-US"/>
          </a:p>
        </p:txBody>
      </p:sp>
      <p:sp>
        <p:nvSpPr>
          <p:cNvPr id="34819" name="Rectangle 2"/>
          <p:cNvSpPr>
            <a:spLocks noGrp="1" noChangeArrowheads="1"/>
          </p:cNvSpPr>
          <p:nvPr>
            <p:ph type="title"/>
          </p:nvPr>
        </p:nvSpPr>
        <p:spPr>
          <a:xfrm>
            <a:off x="685800" y="1295400"/>
            <a:ext cx="7870825" cy="427038"/>
          </a:xfrm>
          <a:noFill/>
        </p:spPr>
        <p:txBody>
          <a:bodyPr/>
          <a:lstStyle/>
          <a:p>
            <a:r>
              <a:rPr lang="en-US" smtClean="0">
                <a:solidFill>
                  <a:schemeClr val="bg2"/>
                </a:solidFill>
              </a:rPr>
              <a:t>Contents</a:t>
            </a:r>
          </a:p>
        </p:txBody>
      </p:sp>
      <p:sp>
        <p:nvSpPr>
          <p:cNvPr id="34820" name="Rectangle 3"/>
          <p:cNvSpPr>
            <a:spLocks noGrp="1" noChangeArrowheads="1"/>
          </p:cNvSpPr>
          <p:nvPr>
            <p:ph type="body" idx="1"/>
          </p:nvPr>
        </p:nvSpPr>
        <p:spPr>
          <a:xfrm>
            <a:off x="609600" y="2057400"/>
            <a:ext cx="7870825" cy="2743200"/>
          </a:xfrm>
          <a:noFill/>
        </p:spPr>
        <p:txBody>
          <a:bodyPr/>
          <a:lstStyle/>
          <a:p>
            <a:pPr>
              <a:buClr>
                <a:schemeClr val="bg2"/>
              </a:buClr>
              <a:buFont typeface="Wingdings" pitchFamily="2" charset="2"/>
              <a:buChar char="Ø"/>
            </a:pPr>
            <a:r>
              <a:rPr lang="en-US" smtClean="0">
                <a:solidFill>
                  <a:schemeClr val="bg2"/>
                </a:solidFill>
              </a:rPr>
              <a:t>Programme description</a:t>
            </a:r>
          </a:p>
          <a:p>
            <a:pPr>
              <a:buClr>
                <a:schemeClr val="bg2"/>
              </a:buClr>
              <a:buFont typeface="Wingdings" pitchFamily="2" charset="2"/>
              <a:buChar char="Ø"/>
            </a:pPr>
            <a:endParaRPr lang="en-US" smtClean="0">
              <a:solidFill>
                <a:schemeClr val="bg2"/>
              </a:solidFill>
            </a:endParaRPr>
          </a:p>
          <a:p>
            <a:pPr>
              <a:buClr>
                <a:srgbClr val="FF3300"/>
              </a:buClr>
              <a:buFont typeface="Wingdings" pitchFamily="2" charset="2"/>
              <a:buChar char="Ø"/>
            </a:pPr>
            <a:r>
              <a:rPr lang="en-US" b="1" smtClean="0">
                <a:solidFill>
                  <a:srgbClr val="FF3300"/>
                </a:solidFill>
              </a:rPr>
              <a:t>Characterization of the Golden Instrumentation at JRC</a:t>
            </a:r>
          </a:p>
          <a:p>
            <a:pPr>
              <a:buClr>
                <a:srgbClr val="FF3300"/>
              </a:buClr>
              <a:buFont typeface="Wingdings" pitchFamily="2" charset="2"/>
              <a:buChar char="Ø"/>
            </a:pPr>
            <a:endParaRPr lang="en-US" b="1" smtClean="0">
              <a:solidFill>
                <a:srgbClr val="FF3300"/>
              </a:solidFill>
            </a:endParaRPr>
          </a:p>
          <a:p>
            <a:pPr>
              <a:buClr>
                <a:schemeClr val="bg2"/>
              </a:buClr>
              <a:buFont typeface="Wingdings" pitchFamily="2" charset="2"/>
              <a:buChar char="Ø"/>
            </a:pPr>
            <a:r>
              <a:rPr lang="en-US" smtClean="0">
                <a:solidFill>
                  <a:schemeClr val="bg2"/>
                </a:solidFill>
              </a:rPr>
              <a:t>Round Robin results</a:t>
            </a:r>
          </a:p>
          <a:p>
            <a:pPr>
              <a:buClr>
                <a:schemeClr val="accent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Additional investigations</a:t>
            </a:r>
          </a:p>
          <a:p>
            <a:pPr>
              <a:buClr>
                <a:schemeClr val="accent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Conclusions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08843809-A425-404B-8E50-44C23128E981}" type="slidenum">
              <a:rPr lang="en-US" sz="1200" b="1"/>
              <a:pPr algn="l"/>
              <a:t>3</a:t>
            </a:fld>
            <a:endParaRPr lang="en-US" sz="1200" b="1"/>
          </a:p>
        </p:txBody>
      </p:sp>
      <p:sp>
        <p:nvSpPr>
          <p:cNvPr id="9219" name="Date Placeholder 4"/>
          <p:cNvSpPr>
            <a:spLocks noGrp="1"/>
          </p:cNvSpPr>
          <p:nvPr>
            <p:ph type="dt" sz="quarter" idx="10"/>
          </p:nvPr>
        </p:nvSpPr>
        <p:spPr>
          <a:xfrm>
            <a:off x="3276600" y="3644900"/>
            <a:ext cx="2895600" cy="476250"/>
          </a:xfrm>
          <a:noFill/>
          <a:ln>
            <a:miter lim="800000"/>
            <a:headEnd/>
            <a:tailEnd/>
          </a:ln>
        </p:spPr>
        <p:txBody>
          <a:bodyPr/>
          <a:lstStyle/>
          <a:p>
            <a:pPr algn="ctr"/>
            <a:r>
              <a:rPr lang="en-US" sz="2400" b="0"/>
              <a:t>Web-conference</a:t>
            </a:r>
          </a:p>
          <a:p>
            <a:pPr algn="ctr"/>
            <a:r>
              <a:rPr lang="en-US" sz="2400" b="0"/>
              <a:t>12/7/2012</a:t>
            </a:r>
          </a:p>
        </p:txBody>
      </p:sp>
      <p:sp>
        <p:nvSpPr>
          <p:cNvPr id="9220" name="Rectangle 2"/>
          <p:cNvSpPr>
            <a:spLocks noGrp="1" noChangeArrowheads="1"/>
          </p:cNvSpPr>
          <p:nvPr>
            <p:ph type="ctrTitle"/>
          </p:nvPr>
        </p:nvSpPr>
        <p:spPr>
          <a:xfrm>
            <a:off x="228600" y="1600200"/>
            <a:ext cx="8763000" cy="1190625"/>
          </a:xfrm>
          <a:noFill/>
        </p:spPr>
        <p:txBody>
          <a:bodyPr/>
          <a:lstStyle/>
          <a:p>
            <a:pPr algn="ctr"/>
            <a:r>
              <a:rPr lang="en-US" sz="2600" smtClean="0"/>
              <a:t>Particle Measurement Programme</a:t>
            </a:r>
            <a:br>
              <a:rPr lang="en-US" sz="2600" smtClean="0"/>
            </a:br>
            <a:r>
              <a:rPr lang="en-US" sz="2600" smtClean="0"/>
              <a:t>Heavy Duty Round Robin</a:t>
            </a:r>
            <a:br>
              <a:rPr lang="en-US" sz="2600" smtClean="0"/>
            </a:br>
            <a:r>
              <a:rPr lang="en-US" sz="2600" smtClean="0"/>
              <a:t>Preliminary Analysis of the Results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DB8CAC0C-C36C-43F8-A9C3-31AD35F6E4AE}" type="slidenum">
              <a:rPr lang="en-US"/>
              <a:pPr algn="l"/>
              <a:t>30</a:t>
            </a:fld>
            <a:endParaRPr lang="en-US"/>
          </a:p>
        </p:txBody>
      </p:sp>
      <p:pic>
        <p:nvPicPr>
          <p:cNvPr id="35843" name="Picture 7" descr="01_Dilution_Factor_vs_Pressure"/>
          <p:cNvPicPr>
            <a:picLocks noChangeAspect="1" noChangeArrowheads="1"/>
          </p:cNvPicPr>
          <p:nvPr/>
        </p:nvPicPr>
        <p:blipFill>
          <a:blip r:embed="rId2" cstate="print"/>
          <a:srcRect/>
          <a:stretch>
            <a:fillRect/>
          </a:stretch>
        </p:blipFill>
        <p:spPr bwMode="auto">
          <a:xfrm>
            <a:off x="3754438" y="1447800"/>
            <a:ext cx="5237162" cy="5022850"/>
          </a:xfrm>
          <a:prstGeom prst="rect">
            <a:avLst/>
          </a:prstGeom>
          <a:noFill/>
          <a:ln w="9525">
            <a:noFill/>
            <a:miter lim="800000"/>
            <a:headEnd/>
            <a:tailEnd/>
          </a:ln>
        </p:spPr>
      </p:pic>
      <p:sp>
        <p:nvSpPr>
          <p:cNvPr id="35844" name="Rectangle 2"/>
          <p:cNvSpPr>
            <a:spLocks noGrp="1" noChangeArrowheads="1"/>
          </p:cNvSpPr>
          <p:nvPr>
            <p:ph type="title"/>
          </p:nvPr>
        </p:nvSpPr>
        <p:spPr>
          <a:xfrm>
            <a:off x="152400" y="1066800"/>
            <a:ext cx="7870825" cy="427038"/>
          </a:xfrm>
          <a:noFill/>
        </p:spPr>
        <p:txBody>
          <a:bodyPr/>
          <a:lstStyle/>
          <a:p>
            <a:r>
              <a:rPr lang="en-US" smtClean="0"/>
              <a:t>Dilution Factor (DF)</a:t>
            </a:r>
          </a:p>
        </p:txBody>
      </p:sp>
      <p:sp>
        <p:nvSpPr>
          <p:cNvPr id="35845" name="Rectangle 3"/>
          <p:cNvSpPr>
            <a:spLocks noGrp="1" noChangeArrowheads="1"/>
          </p:cNvSpPr>
          <p:nvPr>
            <p:ph type="body" idx="1"/>
          </p:nvPr>
        </p:nvSpPr>
        <p:spPr>
          <a:xfrm>
            <a:off x="152400" y="1905000"/>
            <a:ext cx="3429000" cy="4267200"/>
          </a:xfrm>
          <a:noFill/>
        </p:spPr>
        <p:txBody>
          <a:bodyPr/>
          <a:lstStyle/>
          <a:p>
            <a:pPr>
              <a:buClr>
                <a:schemeClr val="accent2"/>
              </a:buClr>
              <a:buFont typeface="Wingdings" pitchFamily="2" charset="2"/>
              <a:buChar char="Ø"/>
            </a:pPr>
            <a:r>
              <a:rPr lang="en-US" sz="1800" smtClean="0"/>
              <a:t>DF of the GVPR very sensitive to changes in the sample pressure. A -2.7 kPa underpressure led to 14% higher DF.</a:t>
            </a:r>
          </a:p>
          <a:p>
            <a:pPr>
              <a:buClr>
                <a:schemeClr val="accent2"/>
              </a:buClr>
              <a:buFont typeface="Wingdings" pitchFamily="2" charset="2"/>
              <a:buChar char="Ø"/>
            </a:pPr>
            <a:endParaRPr lang="en-US" sz="1800" smtClean="0"/>
          </a:p>
          <a:p>
            <a:pPr>
              <a:buClr>
                <a:schemeClr val="accent2"/>
              </a:buClr>
              <a:buFont typeface="Wingdings" pitchFamily="2" charset="2"/>
              <a:buChar char="Ø"/>
            </a:pPr>
            <a:r>
              <a:rPr lang="en-US" sz="1800" smtClean="0"/>
              <a:t>DF was also affected by dilution air pressure but to a lesser extent. A 7.5% uncertainty in the dilution air pressure results to ±2.5% uncertainty in DF at -2.7 kPa underpressure.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2BC63E12-0490-4D02-9625-77218C971EAD}" type="slidenum">
              <a:rPr lang="en-US"/>
              <a:pPr algn="l"/>
              <a:t>31</a:t>
            </a:fld>
            <a:endParaRPr lang="en-US"/>
          </a:p>
        </p:txBody>
      </p:sp>
      <p:sp>
        <p:nvSpPr>
          <p:cNvPr id="36867" name="Rectangle 2"/>
          <p:cNvSpPr>
            <a:spLocks noGrp="1" noChangeArrowheads="1"/>
          </p:cNvSpPr>
          <p:nvPr>
            <p:ph type="title"/>
          </p:nvPr>
        </p:nvSpPr>
        <p:spPr>
          <a:xfrm>
            <a:off x="533400" y="1143000"/>
            <a:ext cx="7870825" cy="427038"/>
          </a:xfrm>
          <a:noFill/>
        </p:spPr>
        <p:txBody>
          <a:bodyPr/>
          <a:lstStyle/>
          <a:p>
            <a:r>
              <a:rPr lang="en-US" smtClean="0"/>
              <a:t>GAG</a:t>
            </a:r>
          </a:p>
        </p:txBody>
      </p:sp>
      <p:sp>
        <p:nvSpPr>
          <p:cNvPr id="36868" name="Rectangle 3"/>
          <p:cNvSpPr>
            <a:spLocks noGrp="1" noChangeArrowheads="1"/>
          </p:cNvSpPr>
          <p:nvPr>
            <p:ph type="body" idx="1"/>
          </p:nvPr>
        </p:nvSpPr>
        <p:spPr>
          <a:xfrm>
            <a:off x="519113" y="5638800"/>
            <a:ext cx="8229600" cy="609600"/>
          </a:xfrm>
          <a:noFill/>
        </p:spPr>
        <p:txBody>
          <a:bodyPr/>
          <a:lstStyle/>
          <a:p>
            <a:pPr>
              <a:buClr>
                <a:schemeClr val="accent2"/>
              </a:buClr>
              <a:buFont typeface="Wingdings" pitchFamily="2" charset="2"/>
              <a:buChar char="Ø"/>
            </a:pPr>
            <a:r>
              <a:rPr lang="en-US" sz="1800" smtClean="0"/>
              <a:t>The high number concentration of the aerosol produced by the GAG can lead to significant coagulation, unless immediately diluted.</a:t>
            </a:r>
          </a:p>
        </p:txBody>
      </p:sp>
      <p:pic>
        <p:nvPicPr>
          <p:cNvPr id="36869" name="Picture 5" descr="03_GAG_Distributions"/>
          <p:cNvPicPr>
            <a:picLocks noChangeAspect="1" noChangeArrowheads="1"/>
          </p:cNvPicPr>
          <p:nvPr/>
        </p:nvPicPr>
        <p:blipFill>
          <a:blip r:embed="rId2" cstate="print"/>
          <a:srcRect/>
          <a:stretch>
            <a:fillRect/>
          </a:stretch>
        </p:blipFill>
        <p:spPr bwMode="auto">
          <a:xfrm>
            <a:off x="990600" y="1600200"/>
            <a:ext cx="7205663"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744DB610-3820-4374-8DA9-A528DC052622}" type="slidenum">
              <a:rPr lang="en-US"/>
              <a:pPr algn="l"/>
              <a:t>32</a:t>
            </a:fld>
            <a:endParaRPr lang="en-US"/>
          </a:p>
        </p:txBody>
      </p:sp>
      <p:pic>
        <p:nvPicPr>
          <p:cNvPr id="37891" name="Picture 4" descr="GCPC_Calibrations_Summary"/>
          <p:cNvPicPr>
            <a:picLocks noChangeAspect="1" noChangeArrowheads="1"/>
          </p:cNvPicPr>
          <p:nvPr/>
        </p:nvPicPr>
        <p:blipFill>
          <a:blip r:embed="rId2" cstate="print"/>
          <a:srcRect/>
          <a:stretch>
            <a:fillRect/>
          </a:stretch>
        </p:blipFill>
        <p:spPr bwMode="auto">
          <a:xfrm>
            <a:off x="384175" y="1485900"/>
            <a:ext cx="8226425" cy="4175125"/>
          </a:xfrm>
          <a:prstGeom prst="rect">
            <a:avLst/>
          </a:prstGeom>
          <a:noFill/>
          <a:ln w="9525">
            <a:noFill/>
            <a:miter lim="800000"/>
            <a:headEnd/>
            <a:tailEnd/>
          </a:ln>
        </p:spPr>
      </p:pic>
      <p:sp>
        <p:nvSpPr>
          <p:cNvPr id="37892" name="Rectangle 2"/>
          <p:cNvSpPr>
            <a:spLocks noGrp="1" noChangeArrowheads="1"/>
          </p:cNvSpPr>
          <p:nvPr>
            <p:ph type="title"/>
          </p:nvPr>
        </p:nvSpPr>
        <p:spPr>
          <a:xfrm>
            <a:off x="152400" y="990600"/>
            <a:ext cx="7870825" cy="427038"/>
          </a:xfrm>
          <a:noFill/>
        </p:spPr>
        <p:txBody>
          <a:bodyPr/>
          <a:lstStyle/>
          <a:p>
            <a:r>
              <a:rPr lang="en-US" smtClean="0"/>
              <a:t>GCPC</a:t>
            </a:r>
          </a:p>
        </p:txBody>
      </p:sp>
      <p:sp>
        <p:nvSpPr>
          <p:cNvPr id="37893" name="Rectangle 3"/>
          <p:cNvSpPr>
            <a:spLocks noGrp="1" noChangeArrowheads="1"/>
          </p:cNvSpPr>
          <p:nvPr>
            <p:ph type="body" idx="1"/>
          </p:nvPr>
        </p:nvSpPr>
        <p:spPr>
          <a:xfrm>
            <a:off x="609600" y="5772150"/>
            <a:ext cx="7870825" cy="609600"/>
          </a:xfrm>
          <a:noFill/>
        </p:spPr>
        <p:txBody>
          <a:bodyPr/>
          <a:lstStyle/>
          <a:p>
            <a:pPr>
              <a:buClr>
                <a:schemeClr val="accent2"/>
              </a:buClr>
              <a:buFont typeface="Wingdings" pitchFamily="2" charset="2"/>
              <a:buChar char="Ø"/>
            </a:pPr>
            <a:r>
              <a:rPr lang="en-US" sz="2000" smtClean="0"/>
              <a:t>GCPC exhibits lower detection efficiency for graphite particles even at 100 nm.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0B6C9CCB-D17F-4621-B926-D1A11AC03DC5}" type="slidenum">
              <a:rPr lang="en-US"/>
              <a:pPr algn="l"/>
              <a:t>33</a:t>
            </a:fld>
            <a:endParaRPr lang="en-US"/>
          </a:p>
        </p:txBody>
      </p:sp>
      <p:sp>
        <p:nvSpPr>
          <p:cNvPr id="38915" name="Rectangle 2"/>
          <p:cNvSpPr>
            <a:spLocks noGrp="1" noChangeArrowheads="1"/>
          </p:cNvSpPr>
          <p:nvPr>
            <p:ph type="title"/>
          </p:nvPr>
        </p:nvSpPr>
        <p:spPr>
          <a:xfrm>
            <a:off x="685800" y="1066800"/>
            <a:ext cx="7870825" cy="427038"/>
          </a:xfrm>
          <a:noFill/>
        </p:spPr>
        <p:txBody>
          <a:bodyPr/>
          <a:lstStyle/>
          <a:p>
            <a:r>
              <a:rPr lang="en-US" smtClean="0"/>
              <a:t>Stability</a:t>
            </a:r>
          </a:p>
        </p:txBody>
      </p:sp>
      <p:sp>
        <p:nvSpPr>
          <p:cNvPr id="38916" name="Rectangle 3"/>
          <p:cNvSpPr>
            <a:spLocks noGrp="1" noChangeArrowheads="1"/>
          </p:cNvSpPr>
          <p:nvPr>
            <p:ph type="body" idx="1"/>
          </p:nvPr>
        </p:nvSpPr>
        <p:spPr>
          <a:xfrm>
            <a:off x="76200" y="1905000"/>
            <a:ext cx="3657600" cy="3352800"/>
          </a:xfrm>
          <a:noFill/>
        </p:spPr>
        <p:txBody>
          <a:bodyPr/>
          <a:lstStyle/>
          <a:p>
            <a:pPr>
              <a:buClr>
                <a:schemeClr val="accent2"/>
              </a:buClr>
              <a:buFont typeface="Wingdings" pitchFamily="2" charset="2"/>
              <a:buChar char="Ø"/>
            </a:pPr>
            <a:r>
              <a:rPr lang="en-US" sz="2000" smtClean="0"/>
              <a:t>Downstream concentrations where very sensitive to small drifts of the dilution air pressure (±2.5%) and small differences in the sample flows of the two CPCs (~5%).</a:t>
            </a:r>
          </a:p>
          <a:p>
            <a:pPr>
              <a:buClr>
                <a:schemeClr val="accent2"/>
              </a:buClr>
              <a:buFont typeface="Wingdings" pitchFamily="2" charset="2"/>
              <a:buChar char="Ø"/>
            </a:pPr>
            <a:endParaRPr lang="en-US" sz="2000" smtClean="0"/>
          </a:p>
          <a:p>
            <a:pPr>
              <a:buClr>
                <a:schemeClr val="accent2"/>
              </a:buClr>
              <a:buFont typeface="Wingdings" pitchFamily="2" charset="2"/>
              <a:buChar char="Ø"/>
            </a:pPr>
            <a:r>
              <a:rPr lang="en-US" sz="2000" smtClean="0"/>
              <a:t>Operating the calibration setup at overpressure can improve the stability.</a:t>
            </a:r>
          </a:p>
        </p:txBody>
      </p:sp>
      <p:pic>
        <p:nvPicPr>
          <p:cNvPr id="38917" name="Picture 5" descr="10_Pressure_effects_on_stability"/>
          <p:cNvPicPr>
            <a:picLocks noChangeAspect="1" noChangeArrowheads="1"/>
          </p:cNvPicPr>
          <p:nvPr/>
        </p:nvPicPr>
        <p:blipFill>
          <a:blip r:embed="rId2" cstate="print"/>
          <a:srcRect/>
          <a:stretch>
            <a:fillRect/>
          </a:stretch>
        </p:blipFill>
        <p:spPr bwMode="auto">
          <a:xfrm>
            <a:off x="3870325" y="1752600"/>
            <a:ext cx="5273675" cy="390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116600B0-03AF-4E9B-8DEB-36CBAB7DF7C9}" type="slidenum">
              <a:rPr lang="en-US"/>
              <a:pPr algn="l"/>
              <a:t>34</a:t>
            </a:fld>
            <a:endParaRPr lang="en-US"/>
          </a:p>
        </p:txBody>
      </p:sp>
      <p:sp>
        <p:nvSpPr>
          <p:cNvPr id="39939" name="Rectangle 2"/>
          <p:cNvSpPr>
            <a:spLocks noGrp="1" noChangeArrowheads="1"/>
          </p:cNvSpPr>
          <p:nvPr>
            <p:ph type="title"/>
          </p:nvPr>
        </p:nvSpPr>
        <p:spPr>
          <a:xfrm>
            <a:off x="685800" y="1295400"/>
            <a:ext cx="7870825" cy="427038"/>
          </a:xfrm>
          <a:noFill/>
        </p:spPr>
        <p:txBody>
          <a:bodyPr/>
          <a:lstStyle/>
          <a:p>
            <a:r>
              <a:rPr lang="en-US" smtClean="0">
                <a:solidFill>
                  <a:schemeClr val="bg2"/>
                </a:solidFill>
              </a:rPr>
              <a:t>Contents</a:t>
            </a:r>
          </a:p>
        </p:txBody>
      </p:sp>
      <p:sp>
        <p:nvSpPr>
          <p:cNvPr id="39940" name="Rectangle 3"/>
          <p:cNvSpPr>
            <a:spLocks noGrp="1" noChangeArrowheads="1"/>
          </p:cNvSpPr>
          <p:nvPr>
            <p:ph type="body" idx="1"/>
          </p:nvPr>
        </p:nvSpPr>
        <p:spPr>
          <a:xfrm>
            <a:off x="609600" y="2057400"/>
            <a:ext cx="7870825" cy="2743200"/>
          </a:xfrm>
          <a:noFill/>
        </p:spPr>
        <p:txBody>
          <a:bodyPr/>
          <a:lstStyle/>
          <a:p>
            <a:pPr>
              <a:buClr>
                <a:schemeClr val="bg2"/>
              </a:buClr>
              <a:buFont typeface="Wingdings" pitchFamily="2" charset="2"/>
              <a:buChar char="Ø"/>
            </a:pPr>
            <a:r>
              <a:rPr lang="en-US" smtClean="0">
                <a:solidFill>
                  <a:schemeClr val="bg2"/>
                </a:solidFill>
              </a:rPr>
              <a:t>Programme description</a:t>
            </a:r>
          </a:p>
          <a:p>
            <a:pPr>
              <a:buClr>
                <a:schemeClr val="bg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Characterization of the Golden Instrumentation at JRC</a:t>
            </a:r>
          </a:p>
          <a:p>
            <a:pPr>
              <a:buClr>
                <a:schemeClr val="bg2"/>
              </a:buClr>
              <a:buFont typeface="Wingdings" pitchFamily="2" charset="2"/>
              <a:buChar char="Ø"/>
            </a:pPr>
            <a:endParaRPr lang="en-US" smtClean="0">
              <a:solidFill>
                <a:schemeClr val="bg2"/>
              </a:solidFill>
            </a:endParaRPr>
          </a:p>
          <a:p>
            <a:pPr>
              <a:buClr>
                <a:srgbClr val="FF3300"/>
              </a:buClr>
              <a:buFont typeface="Wingdings" pitchFamily="2" charset="2"/>
              <a:buChar char="Ø"/>
            </a:pPr>
            <a:r>
              <a:rPr lang="en-US" b="1" smtClean="0">
                <a:solidFill>
                  <a:srgbClr val="FF3300"/>
                </a:solidFill>
              </a:rPr>
              <a:t>Round Robin results</a:t>
            </a:r>
          </a:p>
          <a:p>
            <a:pPr>
              <a:buClr>
                <a:schemeClr val="accent2"/>
              </a:buClr>
              <a:buFont typeface="Wingdings" pitchFamily="2" charset="2"/>
              <a:buChar char="Ø"/>
            </a:pPr>
            <a:endParaRPr lang="en-US" b="1" smtClean="0">
              <a:solidFill>
                <a:srgbClr val="FF3300"/>
              </a:solidFill>
            </a:endParaRPr>
          </a:p>
          <a:p>
            <a:pPr>
              <a:buClr>
                <a:schemeClr val="bg2"/>
              </a:buClr>
              <a:buFont typeface="Wingdings" pitchFamily="2" charset="2"/>
              <a:buChar char="Ø"/>
            </a:pPr>
            <a:r>
              <a:rPr lang="en-US" smtClean="0">
                <a:solidFill>
                  <a:schemeClr val="bg2"/>
                </a:solidFill>
              </a:rPr>
              <a:t>Additional investigations</a:t>
            </a:r>
          </a:p>
          <a:p>
            <a:pPr>
              <a:buClr>
                <a:schemeClr val="accent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Conclusions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DE2E3E06-5E1E-4AEC-AD1D-87B206F050FD}" type="slidenum">
              <a:rPr lang="en-US"/>
              <a:pPr algn="l"/>
              <a:t>35</a:t>
            </a:fld>
            <a:endParaRPr lang="en-US"/>
          </a:p>
        </p:txBody>
      </p:sp>
      <p:sp>
        <p:nvSpPr>
          <p:cNvPr id="40963" name="Rectangle 2"/>
          <p:cNvSpPr>
            <a:spLocks noGrp="1" noChangeArrowheads="1"/>
          </p:cNvSpPr>
          <p:nvPr>
            <p:ph type="title"/>
          </p:nvPr>
        </p:nvSpPr>
        <p:spPr>
          <a:xfrm>
            <a:off x="609600" y="1143000"/>
            <a:ext cx="7870825" cy="427038"/>
          </a:xfrm>
          <a:noFill/>
        </p:spPr>
        <p:txBody>
          <a:bodyPr/>
          <a:lstStyle/>
          <a:p>
            <a:r>
              <a:rPr lang="en-US" smtClean="0"/>
              <a:t>DF results</a:t>
            </a:r>
          </a:p>
        </p:txBody>
      </p:sp>
      <p:sp>
        <p:nvSpPr>
          <p:cNvPr id="40964" name="Rectangle 3"/>
          <p:cNvSpPr>
            <a:spLocks noGrp="1" noChangeArrowheads="1"/>
          </p:cNvSpPr>
          <p:nvPr>
            <p:ph type="body" idx="1"/>
          </p:nvPr>
        </p:nvSpPr>
        <p:spPr>
          <a:xfrm>
            <a:off x="228600" y="2133600"/>
            <a:ext cx="3276600" cy="4267200"/>
          </a:xfrm>
          <a:noFill/>
        </p:spPr>
        <p:txBody>
          <a:bodyPr/>
          <a:lstStyle/>
          <a:p>
            <a:pPr>
              <a:buClr>
                <a:schemeClr val="accent2"/>
              </a:buClr>
              <a:buFont typeface="Wingdings" pitchFamily="2" charset="2"/>
              <a:buChar char="Ø"/>
            </a:pPr>
            <a:r>
              <a:rPr lang="en-US" sz="1800" smtClean="0"/>
              <a:t>Only 7 laboratories measured the DF.</a:t>
            </a:r>
          </a:p>
          <a:p>
            <a:pPr>
              <a:buClr>
                <a:schemeClr val="accent2"/>
              </a:buClr>
              <a:buFont typeface="Wingdings" pitchFamily="2" charset="2"/>
              <a:buChar char="Ø"/>
            </a:pPr>
            <a:endParaRPr lang="en-US" sz="1800" smtClean="0"/>
          </a:p>
          <a:p>
            <a:pPr>
              <a:buClr>
                <a:schemeClr val="accent2"/>
              </a:buClr>
              <a:buFont typeface="Wingdings" pitchFamily="2" charset="2"/>
              <a:buChar char="Ø"/>
            </a:pPr>
            <a:r>
              <a:rPr lang="en-US" sz="1800" smtClean="0"/>
              <a:t>Measured DFs agreed within ±4%. AEAT stood out as an outlier measuring ~10% above average.</a:t>
            </a:r>
          </a:p>
          <a:p>
            <a:pPr>
              <a:buClr>
                <a:schemeClr val="accent2"/>
              </a:buClr>
              <a:buFont typeface="Wingdings" pitchFamily="2" charset="2"/>
              <a:buChar char="Ø"/>
            </a:pPr>
            <a:endParaRPr lang="en-US" sz="1800" smtClean="0"/>
          </a:p>
          <a:p>
            <a:pPr>
              <a:buClr>
                <a:schemeClr val="accent2"/>
              </a:buClr>
              <a:buFont typeface="Wingdings" pitchFamily="2" charset="2"/>
              <a:buChar char="Ø"/>
            </a:pPr>
            <a:r>
              <a:rPr lang="en-US" sz="1800" smtClean="0"/>
              <a:t>Effect of gas chemical composition was estimated to be less than ±2%.</a:t>
            </a:r>
          </a:p>
          <a:p>
            <a:pPr>
              <a:buClr>
                <a:schemeClr val="accent2"/>
              </a:buClr>
              <a:buFont typeface="Wingdings" pitchFamily="2" charset="2"/>
              <a:buChar char="Ø"/>
            </a:pPr>
            <a:endParaRPr lang="en-US" sz="1800" smtClean="0"/>
          </a:p>
        </p:txBody>
      </p:sp>
      <p:pic>
        <p:nvPicPr>
          <p:cNvPr id="40965" name="Picture 5" descr="Dilution Factors"/>
          <p:cNvPicPr>
            <a:picLocks noChangeAspect="1" noChangeArrowheads="1"/>
          </p:cNvPicPr>
          <p:nvPr/>
        </p:nvPicPr>
        <p:blipFill>
          <a:blip r:embed="rId2" cstate="print"/>
          <a:srcRect/>
          <a:stretch>
            <a:fillRect/>
          </a:stretch>
        </p:blipFill>
        <p:spPr bwMode="auto">
          <a:xfrm>
            <a:off x="3681413" y="1958975"/>
            <a:ext cx="5386387" cy="360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D496B6C1-CB68-44B1-9837-8E675E660764}" type="slidenum">
              <a:rPr lang="en-US"/>
              <a:pPr algn="l"/>
              <a:t>36</a:t>
            </a:fld>
            <a:endParaRPr lang="en-US"/>
          </a:p>
        </p:txBody>
      </p:sp>
      <p:sp>
        <p:nvSpPr>
          <p:cNvPr id="41987" name="Rectangle 2"/>
          <p:cNvSpPr>
            <a:spLocks noGrp="1" noChangeArrowheads="1"/>
          </p:cNvSpPr>
          <p:nvPr>
            <p:ph type="title"/>
          </p:nvPr>
        </p:nvSpPr>
        <p:spPr>
          <a:xfrm>
            <a:off x="381000" y="1249363"/>
            <a:ext cx="8382000" cy="427037"/>
          </a:xfrm>
          <a:noFill/>
        </p:spPr>
        <p:txBody>
          <a:bodyPr/>
          <a:lstStyle/>
          <a:p>
            <a:r>
              <a:rPr lang="en-US" sz="2400" smtClean="0"/>
              <a:t>Particle Concentration Reduction Factors</a:t>
            </a:r>
          </a:p>
        </p:txBody>
      </p:sp>
      <p:sp>
        <p:nvSpPr>
          <p:cNvPr id="41988" name="Rectangle 3"/>
          <p:cNvSpPr>
            <a:spLocks noGrp="1" noChangeArrowheads="1"/>
          </p:cNvSpPr>
          <p:nvPr>
            <p:ph type="body" idx="1"/>
          </p:nvPr>
        </p:nvSpPr>
        <p:spPr>
          <a:xfrm>
            <a:off x="685800" y="5334000"/>
            <a:ext cx="7870825" cy="914400"/>
          </a:xfrm>
          <a:noFill/>
        </p:spPr>
        <p:txBody>
          <a:bodyPr/>
          <a:lstStyle/>
          <a:p>
            <a:pPr>
              <a:buClr>
                <a:schemeClr val="accent2"/>
              </a:buClr>
              <a:buFont typeface="Wingdings" pitchFamily="2" charset="2"/>
              <a:buChar char="Ø"/>
            </a:pPr>
            <a:r>
              <a:rPr lang="en-US" sz="1800" smtClean="0"/>
              <a:t>Repeated tests at JRC differed by less than 1.5%.</a:t>
            </a:r>
          </a:p>
          <a:p>
            <a:pPr>
              <a:buClr>
                <a:schemeClr val="accent2"/>
              </a:buClr>
              <a:buFont typeface="Wingdings" pitchFamily="2" charset="2"/>
              <a:buChar char="Ø"/>
            </a:pPr>
            <a:endParaRPr lang="en-US" sz="1800" smtClean="0"/>
          </a:p>
          <a:p>
            <a:pPr>
              <a:buClr>
                <a:schemeClr val="accent2"/>
              </a:buClr>
              <a:buFont typeface="Wingdings" pitchFamily="2" charset="2"/>
              <a:buChar char="Ø"/>
            </a:pPr>
            <a:r>
              <a:rPr lang="en-US" sz="1800" smtClean="0"/>
              <a:t>Average losses at 30, 50 and 100 nm ~5-10%.</a:t>
            </a:r>
          </a:p>
        </p:txBody>
      </p:sp>
      <p:pic>
        <p:nvPicPr>
          <p:cNvPr id="41989" name="Picture 4" descr="11_PCRF_GAG_GCPC"/>
          <p:cNvPicPr>
            <a:picLocks noChangeAspect="1" noChangeArrowheads="1"/>
          </p:cNvPicPr>
          <p:nvPr/>
        </p:nvPicPr>
        <p:blipFill>
          <a:blip r:embed="rId2" cstate="print"/>
          <a:srcRect/>
          <a:stretch>
            <a:fillRect/>
          </a:stretch>
        </p:blipFill>
        <p:spPr bwMode="auto">
          <a:xfrm>
            <a:off x="1600200" y="1798638"/>
            <a:ext cx="6307138" cy="338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DED2107A-7ECC-4F9A-9300-FA5A2216006A}" type="slidenum">
              <a:rPr lang="en-US"/>
              <a:pPr algn="l"/>
              <a:t>37</a:t>
            </a:fld>
            <a:endParaRPr lang="en-US"/>
          </a:p>
        </p:txBody>
      </p:sp>
      <p:pic>
        <p:nvPicPr>
          <p:cNvPr id="43011" name="Picture 5" descr="PCRF_relative_differences"/>
          <p:cNvPicPr>
            <a:picLocks noChangeAspect="1" noChangeArrowheads="1"/>
          </p:cNvPicPr>
          <p:nvPr/>
        </p:nvPicPr>
        <p:blipFill>
          <a:blip r:embed="rId2" cstate="print"/>
          <a:srcRect/>
          <a:stretch>
            <a:fillRect/>
          </a:stretch>
        </p:blipFill>
        <p:spPr bwMode="auto">
          <a:xfrm>
            <a:off x="3635375" y="2470150"/>
            <a:ext cx="5508625" cy="3551238"/>
          </a:xfrm>
          <a:prstGeom prst="rect">
            <a:avLst/>
          </a:prstGeom>
          <a:noFill/>
          <a:ln w="9525">
            <a:noFill/>
            <a:miter lim="800000"/>
            <a:headEnd/>
            <a:tailEnd/>
          </a:ln>
        </p:spPr>
      </p:pic>
      <p:sp>
        <p:nvSpPr>
          <p:cNvPr id="43012" name="Rectangle 2"/>
          <p:cNvSpPr>
            <a:spLocks noGrp="1" noChangeArrowheads="1"/>
          </p:cNvSpPr>
          <p:nvPr>
            <p:ph type="title"/>
          </p:nvPr>
        </p:nvSpPr>
        <p:spPr>
          <a:xfrm>
            <a:off x="457200" y="1562100"/>
            <a:ext cx="8229600" cy="427038"/>
          </a:xfrm>
          <a:noFill/>
        </p:spPr>
        <p:txBody>
          <a:bodyPr/>
          <a:lstStyle/>
          <a:p>
            <a:r>
              <a:rPr lang="en-US" smtClean="0"/>
              <a:t>Particle Concentration Reduction Factors</a:t>
            </a:r>
          </a:p>
        </p:txBody>
      </p:sp>
      <p:sp>
        <p:nvSpPr>
          <p:cNvPr id="43013" name="Rectangle 3"/>
          <p:cNvSpPr>
            <a:spLocks noGrp="1" noChangeArrowheads="1"/>
          </p:cNvSpPr>
          <p:nvPr>
            <p:ph type="body" idx="1"/>
          </p:nvPr>
        </p:nvSpPr>
        <p:spPr>
          <a:xfrm>
            <a:off x="76200" y="2536825"/>
            <a:ext cx="3505200" cy="1828800"/>
          </a:xfrm>
          <a:noFill/>
        </p:spPr>
        <p:txBody>
          <a:bodyPr/>
          <a:lstStyle/>
          <a:p>
            <a:pPr>
              <a:buClr>
                <a:schemeClr val="accent2"/>
              </a:buClr>
              <a:buFont typeface="Wingdings" pitchFamily="2" charset="2"/>
              <a:buChar char="Ø"/>
            </a:pPr>
            <a:r>
              <a:rPr lang="en-US" smtClean="0"/>
              <a:t>Measured values generally differed by less than ±5% with three exceptions:</a:t>
            </a:r>
          </a:p>
          <a:p>
            <a:pPr lvl="2">
              <a:buFont typeface="Verdana" pitchFamily="34" charset="0"/>
              <a:buChar char="–"/>
            </a:pPr>
            <a:r>
              <a:rPr lang="en-US" sz="1800" smtClean="0"/>
              <a:t>AEAT: +20% (high DF)</a:t>
            </a:r>
          </a:p>
          <a:p>
            <a:pPr lvl="2">
              <a:buFont typeface="Verdana" pitchFamily="34" charset="0"/>
              <a:buChar char="–"/>
            </a:pPr>
            <a:r>
              <a:rPr lang="en-US" sz="1800" smtClean="0"/>
              <a:t>VW: +40%</a:t>
            </a:r>
          </a:p>
          <a:p>
            <a:pPr lvl="2">
              <a:buFont typeface="Verdana" pitchFamily="34" charset="0"/>
              <a:buChar char="–"/>
            </a:pPr>
            <a:r>
              <a:rPr lang="en-US" sz="1800" smtClean="0"/>
              <a:t>Maha: +10%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809C240C-4F3D-487C-BCFB-AAD51343E759}" type="slidenum">
              <a:rPr lang="en-US"/>
              <a:pPr algn="l"/>
              <a:t>38</a:t>
            </a:fld>
            <a:endParaRPr lang="en-US"/>
          </a:p>
        </p:txBody>
      </p:sp>
      <p:sp>
        <p:nvSpPr>
          <p:cNvPr id="44035" name="Rectangle 2"/>
          <p:cNvSpPr>
            <a:spLocks noGrp="1" noChangeArrowheads="1"/>
          </p:cNvSpPr>
          <p:nvPr>
            <p:ph type="title"/>
          </p:nvPr>
        </p:nvSpPr>
        <p:spPr>
          <a:xfrm>
            <a:off x="609600" y="1219200"/>
            <a:ext cx="7870825" cy="427038"/>
          </a:xfrm>
          <a:noFill/>
        </p:spPr>
        <p:txBody>
          <a:bodyPr/>
          <a:lstStyle/>
          <a:p>
            <a:r>
              <a:rPr lang="en-US" smtClean="0"/>
              <a:t>Excessive backpressure at VW</a:t>
            </a:r>
          </a:p>
        </p:txBody>
      </p:sp>
      <p:sp>
        <p:nvSpPr>
          <p:cNvPr id="44036" name="Rectangle 3"/>
          <p:cNvSpPr>
            <a:spLocks noGrp="1" noChangeArrowheads="1"/>
          </p:cNvSpPr>
          <p:nvPr>
            <p:ph type="body" idx="1"/>
          </p:nvPr>
        </p:nvSpPr>
        <p:spPr>
          <a:xfrm>
            <a:off x="76200" y="2133600"/>
            <a:ext cx="3048000" cy="2133600"/>
          </a:xfrm>
          <a:noFill/>
        </p:spPr>
        <p:txBody>
          <a:bodyPr/>
          <a:lstStyle/>
          <a:p>
            <a:pPr>
              <a:buClr>
                <a:schemeClr val="accent2"/>
              </a:buClr>
              <a:buFont typeface="Wingdings" pitchFamily="2" charset="2"/>
              <a:buChar char="Ø"/>
            </a:pPr>
            <a:r>
              <a:rPr lang="en-US" sz="2000" smtClean="0"/>
              <a:t>The long, narrow tube employed at VW to vent the exhaust of the 2</a:t>
            </a:r>
            <a:r>
              <a:rPr lang="en-US" sz="2000" baseline="30000" smtClean="0"/>
              <a:t>nd</a:t>
            </a:r>
            <a:r>
              <a:rPr lang="en-US" sz="2000" smtClean="0"/>
              <a:t> ejector probably led to excessive backpressure that can severely affect the DF.</a:t>
            </a:r>
          </a:p>
        </p:txBody>
      </p:sp>
      <p:pic>
        <p:nvPicPr>
          <p:cNvPr id="44037" name="Picture 4" descr="000_VW_Setup"/>
          <p:cNvPicPr>
            <a:picLocks noChangeAspect="1" noChangeArrowheads="1"/>
          </p:cNvPicPr>
          <p:nvPr/>
        </p:nvPicPr>
        <p:blipFill>
          <a:blip r:embed="rId2" cstate="print"/>
          <a:srcRect/>
          <a:stretch>
            <a:fillRect/>
          </a:stretch>
        </p:blipFill>
        <p:spPr bwMode="auto">
          <a:xfrm>
            <a:off x="3276600" y="1828800"/>
            <a:ext cx="5694363" cy="4271963"/>
          </a:xfrm>
          <a:prstGeom prst="rect">
            <a:avLst/>
          </a:prstGeom>
          <a:noFill/>
          <a:ln w="9525">
            <a:noFill/>
            <a:miter lim="800000"/>
            <a:headEnd/>
            <a:tailEnd/>
          </a:ln>
        </p:spPr>
      </p:pic>
      <p:sp>
        <p:nvSpPr>
          <p:cNvPr id="44038" name="Oval 5"/>
          <p:cNvSpPr>
            <a:spLocks noChangeArrowheads="1"/>
          </p:cNvSpPr>
          <p:nvPr/>
        </p:nvSpPr>
        <p:spPr bwMode="auto">
          <a:xfrm rot="1260193">
            <a:off x="5784850" y="3582988"/>
            <a:ext cx="2971800" cy="533400"/>
          </a:xfrm>
          <a:prstGeom prst="ellipse">
            <a:avLst/>
          </a:prstGeom>
          <a:noFill/>
          <a:ln w="38100"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7B4382F4-4291-45D6-BF32-93EC7AF3DC6F}" type="slidenum">
              <a:rPr lang="en-US"/>
              <a:pPr algn="l"/>
              <a:t>39</a:t>
            </a:fld>
            <a:endParaRPr lang="en-US"/>
          </a:p>
        </p:txBody>
      </p:sp>
      <p:sp>
        <p:nvSpPr>
          <p:cNvPr id="45059" name="Rectangle 2"/>
          <p:cNvSpPr>
            <a:spLocks noGrp="1" noChangeArrowheads="1"/>
          </p:cNvSpPr>
          <p:nvPr>
            <p:ph type="title"/>
          </p:nvPr>
        </p:nvSpPr>
        <p:spPr>
          <a:xfrm>
            <a:off x="228600" y="1143000"/>
            <a:ext cx="7870825" cy="427038"/>
          </a:xfrm>
          <a:noFill/>
        </p:spPr>
        <p:txBody>
          <a:bodyPr/>
          <a:lstStyle/>
          <a:p>
            <a:r>
              <a:rPr lang="en-US" smtClean="0"/>
              <a:t>Size-dependent losses</a:t>
            </a:r>
          </a:p>
        </p:txBody>
      </p:sp>
      <p:sp>
        <p:nvSpPr>
          <p:cNvPr id="45060" name="Rectangle 3"/>
          <p:cNvSpPr>
            <a:spLocks noGrp="1" noChangeArrowheads="1"/>
          </p:cNvSpPr>
          <p:nvPr>
            <p:ph type="body" idx="1"/>
          </p:nvPr>
        </p:nvSpPr>
        <p:spPr>
          <a:xfrm>
            <a:off x="152400" y="1905000"/>
            <a:ext cx="2971800" cy="1219200"/>
          </a:xfrm>
          <a:noFill/>
        </p:spPr>
        <p:txBody>
          <a:bodyPr/>
          <a:lstStyle/>
          <a:p>
            <a:pPr>
              <a:buClr>
                <a:schemeClr val="accent2"/>
              </a:buClr>
              <a:buFont typeface="Wingdings" pitchFamily="2" charset="2"/>
              <a:buChar char="Ø"/>
            </a:pPr>
            <a:r>
              <a:rPr lang="en-US" smtClean="0"/>
              <a:t>The particle losses in the GVPR were found to be largely size-independent.</a:t>
            </a:r>
          </a:p>
        </p:txBody>
      </p:sp>
      <p:pic>
        <p:nvPicPr>
          <p:cNvPr id="45061" name="Picture 4" descr="13_fr(50)_fr(30)_vs_fr(100)"/>
          <p:cNvPicPr>
            <a:picLocks noChangeAspect="1" noChangeArrowheads="1"/>
          </p:cNvPicPr>
          <p:nvPr/>
        </p:nvPicPr>
        <p:blipFill>
          <a:blip r:embed="rId2" cstate="print"/>
          <a:srcRect/>
          <a:stretch>
            <a:fillRect/>
          </a:stretch>
        </p:blipFill>
        <p:spPr bwMode="auto">
          <a:xfrm>
            <a:off x="3503613" y="1544638"/>
            <a:ext cx="5640387" cy="493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27F501BE-8652-4D67-986D-F76E1E3110A2}" type="slidenum">
              <a:rPr lang="en-US"/>
              <a:pPr algn="l"/>
              <a:t>4</a:t>
            </a:fld>
            <a:endParaRPr lang="en-US"/>
          </a:p>
        </p:txBody>
      </p:sp>
      <p:sp>
        <p:nvSpPr>
          <p:cNvPr id="10243" name="Rectangle 2"/>
          <p:cNvSpPr>
            <a:spLocks noGrp="1" noChangeArrowheads="1"/>
          </p:cNvSpPr>
          <p:nvPr>
            <p:ph type="title"/>
          </p:nvPr>
        </p:nvSpPr>
        <p:spPr>
          <a:xfrm>
            <a:off x="609600" y="1143000"/>
            <a:ext cx="7870825" cy="427038"/>
          </a:xfrm>
          <a:noFill/>
        </p:spPr>
        <p:txBody>
          <a:bodyPr/>
          <a:lstStyle/>
          <a:p>
            <a:r>
              <a:rPr lang="en-US" smtClean="0"/>
              <a:t>Context</a:t>
            </a:r>
          </a:p>
        </p:txBody>
      </p:sp>
      <p:sp>
        <p:nvSpPr>
          <p:cNvPr id="10244" name="Rectangle 3"/>
          <p:cNvSpPr>
            <a:spLocks noGrp="1" noChangeArrowheads="1"/>
          </p:cNvSpPr>
          <p:nvPr>
            <p:ph type="body" idx="1"/>
          </p:nvPr>
        </p:nvSpPr>
        <p:spPr>
          <a:xfrm>
            <a:off x="4419600" y="1447800"/>
            <a:ext cx="4572000" cy="2133600"/>
          </a:xfrm>
          <a:noFill/>
        </p:spPr>
        <p:txBody>
          <a:bodyPr/>
          <a:lstStyle/>
          <a:p>
            <a:pPr>
              <a:buClr>
                <a:schemeClr val="accent2"/>
              </a:buClr>
              <a:buFont typeface="Wingdings" pitchFamily="2" charset="2"/>
              <a:buChar char="Ø"/>
            </a:pPr>
            <a:r>
              <a:rPr lang="en-US" smtClean="0"/>
              <a:t>Test Matrix addresses replicate European and World Cycles</a:t>
            </a:r>
          </a:p>
          <a:p>
            <a:pPr>
              <a:buClr>
                <a:schemeClr val="accent2"/>
              </a:buClr>
              <a:buFont typeface="Wingdings" pitchFamily="2" charset="2"/>
              <a:buChar char="Ø"/>
            </a:pPr>
            <a:endParaRPr lang="en-US" smtClean="0"/>
          </a:p>
          <a:p>
            <a:pPr>
              <a:buClr>
                <a:schemeClr val="accent2"/>
              </a:buClr>
              <a:buFont typeface="Wingdings" pitchFamily="2" charset="2"/>
              <a:buChar char="Ø"/>
            </a:pPr>
            <a:r>
              <a:rPr lang="en-US" smtClean="0"/>
              <a:t>8 repeats of each cycle</a:t>
            </a:r>
          </a:p>
          <a:p>
            <a:pPr>
              <a:buClr>
                <a:schemeClr val="accent2"/>
              </a:buClr>
              <a:buFont typeface="Wingdings" pitchFamily="2" charset="2"/>
              <a:buChar char="Ø"/>
            </a:pPr>
            <a:endParaRPr lang="en-US" smtClean="0"/>
          </a:p>
          <a:p>
            <a:pPr>
              <a:buClr>
                <a:schemeClr val="accent2"/>
              </a:buClr>
              <a:buFont typeface="Wingdings" pitchFamily="2" charset="2"/>
              <a:buChar char="Ø"/>
            </a:pPr>
            <a:r>
              <a:rPr lang="en-US" smtClean="0"/>
              <a:t>Control of the DPF fill state</a:t>
            </a:r>
          </a:p>
          <a:p>
            <a:pPr>
              <a:buClr>
                <a:schemeClr val="accent2"/>
              </a:buClr>
              <a:buFont typeface="Wingdings" pitchFamily="2" charset="2"/>
              <a:buChar char="Ø"/>
            </a:pPr>
            <a:endParaRPr lang="en-US" smtClean="0"/>
          </a:p>
        </p:txBody>
      </p:sp>
      <p:pic>
        <p:nvPicPr>
          <p:cNvPr id="10245" name="Picture 156"/>
          <p:cNvPicPr>
            <a:picLocks noChangeAspect="1" noChangeArrowheads="1"/>
          </p:cNvPicPr>
          <p:nvPr/>
        </p:nvPicPr>
        <p:blipFill>
          <a:blip r:embed="rId2" cstate="print"/>
          <a:srcRect/>
          <a:stretch>
            <a:fillRect/>
          </a:stretch>
        </p:blipFill>
        <p:spPr bwMode="auto">
          <a:xfrm>
            <a:off x="228600" y="1752600"/>
            <a:ext cx="4057650" cy="4162425"/>
          </a:xfrm>
          <a:prstGeom prst="rect">
            <a:avLst/>
          </a:prstGeom>
          <a:noFill/>
          <a:ln w="9525" algn="ctr">
            <a:noFill/>
            <a:miter lim="800000"/>
            <a:headEnd/>
            <a:tailEnd/>
          </a:ln>
        </p:spPr>
      </p:pic>
      <p:pic>
        <p:nvPicPr>
          <p:cNvPr id="10246" name="Picture 157"/>
          <p:cNvPicPr>
            <a:picLocks noChangeAspect="1" noChangeArrowheads="1"/>
          </p:cNvPicPr>
          <p:nvPr/>
        </p:nvPicPr>
        <p:blipFill>
          <a:blip r:embed="rId3" cstate="print"/>
          <a:srcRect/>
          <a:stretch>
            <a:fillRect/>
          </a:stretch>
        </p:blipFill>
        <p:spPr bwMode="auto">
          <a:xfrm>
            <a:off x="4419600" y="3505200"/>
            <a:ext cx="45720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ED19D42E-EA1E-4D88-99F8-BB8BD9106CB7}" type="slidenum">
              <a:rPr lang="en-US"/>
              <a:pPr algn="l"/>
              <a:t>40</a:t>
            </a:fld>
            <a:endParaRPr lang="en-US"/>
          </a:p>
        </p:txBody>
      </p:sp>
      <p:sp>
        <p:nvSpPr>
          <p:cNvPr id="46083" name="Rectangle 2"/>
          <p:cNvSpPr>
            <a:spLocks noGrp="1" noChangeArrowheads="1"/>
          </p:cNvSpPr>
          <p:nvPr>
            <p:ph type="title"/>
          </p:nvPr>
        </p:nvSpPr>
        <p:spPr>
          <a:xfrm>
            <a:off x="685800" y="1295400"/>
            <a:ext cx="7870825" cy="427038"/>
          </a:xfrm>
          <a:noFill/>
        </p:spPr>
        <p:txBody>
          <a:bodyPr/>
          <a:lstStyle/>
          <a:p>
            <a:r>
              <a:rPr lang="en-US" smtClean="0">
                <a:solidFill>
                  <a:schemeClr val="bg2"/>
                </a:solidFill>
              </a:rPr>
              <a:t>Contents</a:t>
            </a:r>
          </a:p>
        </p:txBody>
      </p:sp>
      <p:sp>
        <p:nvSpPr>
          <p:cNvPr id="46084" name="Rectangle 3"/>
          <p:cNvSpPr>
            <a:spLocks noGrp="1" noChangeArrowheads="1"/>
          </p:cNvSpPr>
          <p:nvPr>
            <p:ph type="body" idx="1"/>
          </p:nvPr>
        </p:nvSpPr>
        <p:spPr>
          <a:xfrm>
            <a:off x="609600" y="2057400"/>
            <a:ext cx="7870825" cy="2743200"/>
          </a:xfrm>
          <a:noFill/>
        </p:spPr>
        <p:txBody>
          <a:bodyPr/>
          <a:lstStyle/>
          <a:p>
            <a:pPr>
              <a:buClr>
                <a:schemeClr val="bg2"/>
              </a:buClr>
              <a:buFont typeface="Wingdings" pitchFamily="2" charset="2"/>
              <a:buChar char="Ø"/>
            </a:pPr>
            <a:r>
              <a:rPr lang="en-US" smtClean="0">
                <a:solidFill>
                  <a:schemeClr val="bg2"/>
                </a:solidFill>
              </a:rPr>
              <a:t>Programme description</a:t>
            </a:r>
          </a:p>
          <a:p>
            <a:pPr>
              <a:buClr>
                <a:schemeClr val="bg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Characterization of the Golden Instrumentation at JRC</a:t>
            </a:r>
          </a:p>
          <a:p>
            <a:pPr>
              <a:buClr>
                <a:schemeClr val="bg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Round Robin results</a:t>
            </a:r>
          </a:p>
          <a:p>
            <a:pPr>
              <a:buClr>
                <a:schemeClr val="accent2"/>
              </a:buClr>
              <a:buFont typeface="Wingdings" pitchFamily="2" charset="2"/>
              <a:buChar char="Ø"/>
            </a:pPr>
            <a:endParaRPr lang="en-US" smtClean="0">
              <a:solidFill>
                <a:schemeClr val="bg2"/>
              </a:solidFill>
            </a:endParaRPr>
          </a:p>
          <a:p>
            <a:pPr>
              <a:buClr>
                <a:srgbClr val="FF3300"/>
              </a:buClr>
              <a:buFont typeface="Wingdings" pitchFamily="2" charset="2"/>
              <a:buChar char="Ø"/>
            </a:pPr>
            <a:r>
              <a:rPr lang="en-US" b="1" smtClean="0">
                <a:solidFill>
                  <a:srgbClr val="FF3300"/>
                </a:solidFill>
              </a:rPr>
              <a:t>Additional investigations</a:t>
            </a:r>
          </a:p>
          <a:p>
            <a:pPr>
              <a:buClr>
                <a:srgbClr val="FF3300"/>
              </a:buClr>
              <a:buFont typeface="Wingdings" pitchFamily="2" charset="2"/>
              <a:buChar char="Ø"/>
            </a:pPr>
            <a:endParaRPr lang="en-US" b="1" smtClean="0">
              <a:solidFill>
                <a:srgbClr val="FF3300"/>
              </a:solidFill>
            </a:endParaRPr>
          </a:p>
          <a:p>
            <a:pPr>
              <a:buClr>
                <a:schemeClr val="bg2"/>
              </a:buClr>
              <a:buFont typeface="Wingdings" pitchFamily="2" charset="2"/>
              <a:buChar char="Ø"/>
            </a:pPr>
            <a:r>
              <a:rPr lang="en-US" smtClean="0">
                <a:solidFill>
                  <a:schemeClr val="bg2"/>
                </a:solidFill>
              </a:rPr>
              <a:t>Conclusions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36314AA3-41A6-4D37-A387-463F6CDE7484}" type="slidenum">
              <a:rPr lang="en-US"/>
              <a:pPr algn="l"/>
              <a:t>41</a:t>
            </a:fld>
            <a:endParaRPr lang="en-US"/>
          </a:p>
        </p:txBody>
      </p:sp>
      <p:pic>
        <p:nvPicPr>
          <p:cNvPr id="47107" name="Picture 5" descr="17_Alternative_low_cut_off_size_CPCs"/>
          <p:cNvPicPr>
            <a:picLocks noChangeAspect="1" noChangeArrowheads="1"/>
          </p:cNvPicPr>
          <p:nvPr/>
        </p:nvPicPr>
        <p:blipFill>
          <a:blip r:embed="rId2" cstate="print"/>
          <a:srcRect/>
          <a:stretch>
            <a:fillRect/>
          </a:stretch>
        </p:blipFill>
        <p:spPr bwMode="auto">
          <a:xfrm>
            <a:off x="5067300" y="1546225"/>
            <a:ext cx="4076700" cy="5006975"/>
          </a:xfrm>
          <a:prstGeom prst="rect">
            <a:avLst/>
          </a:prstGeom>
          <a:noFill/>
          <a:ln w="9525">
            <a:noFill/>
            <a:miter lim="800000"/>
            <a:headEnd/>
            <a:tailEnd/>
          </a:ln>
        </p:spPr>
      </p:pic>
      <p:sp>
        <p:nvSpPr>
          <p:cNvPr id="47108" name="Rectangle 2"/>
          <p:cNvSpPr>
            <a:spLocks noGrp="1" noChangeArrowheads="1"/>
          </p:cNvSpPr>
          <p:nvPr>
            <p:ph type="title"/>
          </p:nvPr>
        </p:nvSpPr>
        <p:spPr>
          <a:xfrm>
            <a:off x="0" y="1249363"/>
            <a:ext cx="7870825" cy="427037"/>
          </a:xfrm>
          <a:noFill/>
        </p:spPr>
        <p:txBody>
          <a:bodyPr/>
          <a:lstStyle/>
          <a:p>
            <a:r>
              <a:rPr lang="en-US" smtClean="0"/>
              <a:t>GAG/low cut-off size CPCs</a:t>
            </a:r>
          </a:p>
        </p:txBody>
      </p:sp>
      <p:sp>
        <p:nvSpPr>
          <p:cNvPr id="47109" name="Rectangle 3"/>
          <p:cNvSpPr>
            <a:spLocks noGrp="1" noChangeArrowheads="1"/>
          </p:cNvSpPr>
          <p:nvPr>
            <p:ph type="body" idx="1"/>
          </p:nvPr>
        </p:nvSpPr>
        <p:spPr>
          <a:xfrm>
            <a:off x="152400" y="2209800"/>
            <a:ext cx="4419600" cy="2743200"/>
          </a:xfrm>
          <a:noFill/>
        </p:spPr>
        <p:txBody>
          <a:bodyPr/>
          <a:lstStyle/>
          <a:p>
            <a:pPr>
              <a:buClr>
                <a:schemeClr val="accent2"/>
              </a:buClr>
              <a:buFont typeface="Wingdings" pitchFamily="2" charset="2"/>
              <a:buChar char="Ø"/>
            </a:pPr>
            <a:r>
              <a:rPr lang="en-US" sz="2000" smtClean="0"/>
              <a:t>The particle concentration reduction factors measured with low cut-off size CPCs agreed within ±5% to those determined with the GCPC.</a:t>
            </a:r>
          </a:p>
          <a:p>
            <a:pPr>
              <a:buClr>
                <a:schemeClr val="accent2"/>
              </a:buClr>
              <a:buFont typeface="Wingdings" pitchFamily="2" charset="2"/>
              <a:buChar char="Ø"/>
            </a:pPr>
            <a:endParaRPr lang="en-US" sz="2000" smtClean="0"/>
          </a:p>
          <a:p>
            <a:pPr>
              <a:buClr>
                <a:schemeClr val="accent2"/>
              </a:buClr>
              <a:buFont typeface="Wingdings" pitchFamily="2" charset="2"/>
              <a:buChar char="Ø"/>
            </a:pPr>
            <a:r>
              <a:rPr lang="en-US" sz="2000" smtClean="0"/>
              <a:t>Individual differences generally lied within the experimental uncertainty.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0"/>
          </p:nvPr>
        </p:nvSpPr>
        <p:spPr>
          <a:noFill/>
          <a:ln>
            <a:miter lim="800000"/>
            <a:headEnd/>
            <a:tailEnd/>
          </a:ln>
        </p:spPr>
        <p:txBody>
          <a:bodyPr/>
          <a:lstStyle/>
          <a:p>
            <a:fld id="{8A4898F0-80F0-4062-8A86-E1AC3D8D4744}" type="slidenum">
              <a:rPr lang="en-US"/>
              <a:pPr/>
              <a:t>42</a:t>
            </a:fld>
            <a:endParaRPr lang="en-US"/>
          </a:p>
        </p:txBody>
      </p:sp>
      <p:sp>
        <p:nvSpPr>
          <p:cNvPr id="48131" name="Rectangle 2"/>
          <p:cNvSpPr>
            <a:spLocks noGrp="1" noChangeArrowheads="1"/>
          </p:cNvSpPr>
          <p:nvPr>
            <p:ph type="title"/>
          </p:nvPr>
        </p:nvSpPr>
        <p:spPr>
          <a:xfrm>
            <a:off x="152400" y="944563"/>
            <a:ext cx="7870825" cy="427037"/>
          </a:xfrm>
          <a:noFill/>
        </p:spPr>
        <p:txBody>
          <a:bodyPr/>
          <a:lstStyle/>
          <a:p>
            <a:r>
              <a:rPr lang="en-US" smtClean="0"/>
              <a:t>CAST</a:t>
            </a:r>
          </a:p>
        </p:txBody>
      </p:sp>
      <p:sp>
        <p:nvSpPr>
          <p:cNvPr id="48132" name="Rectangle 3"/>
          <p:cNvSpPr>
            <a:spLocks noGrp="1" noChangeArrowheads="1"/>
          </p:cNvSpPr>
          <p:nvPr>
            <p:ph type="body" sz="half" idx="1"/>
          </p:nvPr>
        </p:nvSpPr>
        <p:spPr>
          <a:xfrm>
            <a:off x="228600" y="1371600"/>
            <a:ext cx="4648200" cy="3048000"/>
          </a:xfrm>
          <a:noFill/>
        </p:spPr>
        <p:txBody>
          <a:bodyPr/>
          <a:lstStyle/>
          <a:p>
            <a:pPr marL="0" indent="0">
              <a:buClr>
                <a:schemeClr val="accent2"/>
              </a:buClr>
              <a:buFont typeface="Wingdings" pitchFamily="2" charset="2"/>
              <a:buChar char="Ø"/>
            </a:pPr>
            <a:r>
              <a:rPr lang="en-US" sz="1800" smtClean="0"/>
              <a:t>Low cut-off size CPCs gave similar results for CAST and GAG particles with the individual differences lying within ~±8% at all sizes</a:t>
            </a:r>
          </a:p>
          <a:p>
            <a:pPr marL="0" indent="0">
              <a:buClr>
                <a:schemeClr val="accent2"/>
              </a:buClr>
              <a:buFont typeface="Wingdings" pitchFamily="2" charset="2"/>
              <a:buChar char="Ø"/>
            </a:pPr>
            <a:endParaRPr lang="en-US" sz="1800" smtClean="0"/>
          </a:p>
          <a:p>
            <a:pPr marL="0" indent="0">
              <a:buClr>
                <a:schemeClr val="accent2"/>
              </a:buClr>
              <a:buFont typeface="Wingdings" pitchFamily="2" charset="2"/>
              <a:buChar char="Ø"/>
            </a:pPr>
            <a:r>
              <a:rPr lang="en-US" sz="1800" smtClean="0"/>
              <a:t>GCPC gave systematically higher particle concentration reduction factors for 30 nm CAST particles (~30% higher than GAG). </a:t>
            </a:r>
            <a:r>
              <a:rPr lang="en-US" sz="1800" smtClean="0">
                <a:sym typeface="Wingdings" pitchFamily="2" charset="2"/>
              </a:rPr>
              <a:t> </a:t>
            </a:r>
            <a:r>
              <a:rPr lang="en-US" sz="1800" smtClean="0"/>
              <a:t>30 nm CAST particles not thermally stable.</a:t>
            </a:r>
          </a:p>
        </p:txBody>
      </p:sp>
      <p:pic>
        <p:nvPicPr>
          <p:cNvPr id="48133" name="Picture 4" descr="20_CAST_PCRF"/>
          <p:cNvPicPr>
            <a:picLocks noChangeAspect="1" noChangeArrowheads="1"/>
          </p:cNvPicPr>
          <p:nvPr/>
        </p:nvPicPr>
        <p:blipFill>
          <a:blip r:embed="rId2" cstate="print"/>
          <a:srcRect/>
          <a:stretch>
            <a:fillRect/>
          </a:stretch>
        </p:blipFill>
        <p:spPr bwMode="auto">
          <a:xfrm>
            <a:off x="4960938" y="1219200"/>
            <a:ext cx="4183062" cy="5326063"/>
          </a:xfrm>
          <a:prstGeom prst="rect">
            <a:avLst/>
          </a:prstGeom>
          <a:noFill/>
          <a:ln w="9525">
            <a:noFill/>
            <a:miter lim="800000"/>
            <a:headEnd/>
            <a:tailEnd/>
          </a:ln>
        </p:spPr>
      </p:pic>
      <p:graphicFrame>
        <p:nvGraphicFramePr>
          <p:cNvPr id="61478" name="Group 38"/>
          <p:cNvGraphicFramePr>
            <a:graphicFrameLocks noGrp="1"/>
          </p:cNvGraphicFramePr>
          <p:nvPr>
            <p:ph sz="half" idx="2"/>
          </p:nvPr>
        </p:nvGraphicFramePr>
        <p:xfrm>
          <a:off x="381000" y="4495800"/>
          <a:ext cx="4495800" cy="1981200"/>
        </p:xfrm>
        <a:graphic>
          <a:graphicData uri="http://schemas.openxmlformats.org/drawingml/2006/table">
            <a:tbl>
              <a:tblPr/>
              <a:tblGrid>
                <a:gridCol w="1152525"/>
                <a:gridCol w="1590675"/>
                <a:gridCol w="1752600"/>
              </a:tblGrid>
              <a:tr h="334963">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Lab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Temperature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Dilution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AVL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350</a:t>
                      </a:r>
                      <a:r>
                        <a:rPr kumimoji="0" lang="en-US" sz="1600" b="0" i="0" u="none" strike="noStrike" cap="none" normalizeH="0" baseline="0" smtClean="0">
                          <a:ln>
                            <a:noFill/>
                          </a:ln>
                          <a:solidFill>
                            <a:srgbClr val="004494"/>
                          </a:solidFill>
                          <a:effectLst/>
                          <a:latin typeface="Verdana" pitchFamily="34" charset="0"/>
                          <a:ea typeface="ＭＳ Ｐゴシック" pitchFamily="34" charset="-128"/>
                          <a:cs typeface="Arial" charset="0"/>
                        </a:rPr>
                        <a:t>°</a:t>
                      </a: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3.5:1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Horiba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350</a:t>
                      </a:r>
                      <a:r>
                        <a:rPr kumimoji="0" lang="en-US" sz="1600" b="0" i="0" u="none" strike="noStrike" cap="none" normalizeH="0" baseline="0" smtClean="0">
                          <a:ln>
                            <a:noFill/>
                          </a:ln>
                          <a:solidFill>
                            <a:srgbClr val="004494"/>
                          </a:solidFill>
                          <a:effectLst/>
                          <a:latin typeface="Verdana" pitchFamily="34" charset="0"/>
                          <a:ea typeface="ＭＳ Ｐゴシック" pitchFamily="34" charset="-128"/>
                          <a:cs typeface="Arial" charset="0"/>
                        </a:rPr>
                        <a:t>°</a:t>
                      </a: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Not specified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Matter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300</a:t>
                      </a:r>
                      <a:r>
                        <a:rPr kumimoji="0" lang="en-US" sz="1600" b="0" i="0" u="none" strike="noStrike" cap="none" normalizeH="0" baseline="0" smtClean="0">
                          <a:ln>
                            <a:noFill/>
                          </a:ln>
                          <a:solidFill>
                            <a:srgbClr val="004494"/>
                          </a:solidFill>
                          <a:effectLst/>
                          <a:latin typeface="Verdana" pitchFamily="34" charset="0"/>
                          <a:ea typeface="ＭＳ Ｐゴシック" pitchFamily="34" charset="-128"/>
                          <a:cs typeface="Arial" charset="0"/>
                        </a:rPr>
                        <a:t>°</a:t>
                      </a: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2.5-3.5:1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AEAT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350</a:t>
                      </a:r>
                      <a:r>
                        <a:rPr kumimoji="0" lang="en-US" sz="1600" b="0" i="0" u="none" strike="noStrike" cap="none" normalizeH="0" baseline="0" smtClean="0">
                          <a:ln>
                            <a:noFill/>
                          </a:ln>
                          <a:solidFill>
                            <a:srgbClr val="004494"/>
                          </a:solidFill>
                          <a:effectLst/>
                          <a:latin typeface="Verdana" pitchFamily="34" charset="0"/>
                          <a:ea typeface="ＭＳ Ｐゴシック" pitchFamily="34" charset="-128"/>
                          <a:cs typeface="Arial" charset="0"/>
                        </a:rPr>
                        <a:t>°</a:t>
                      </a: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7A083FF9-1666-48F6-8590-2F0B95BCEB77}" type="slidenum">
              <a:rPr lang="en-US"/>
              <a:pPr algn="l"/>
              <a:t>43</a:t>
            </a:fld>
            <a:endParaRPr lang="en-US"/>
          </a:p>
        </p:txBody>
      </p:sp>
      <p:sp>
        <p:nvSpPr>
          <p:cNvPr id="49155" name="Rectangle 2"/>
          <p:cNvSpPr>
            <a:spLocks noGrp="1" noChangeArrowheads="1"/>
          </p:cNvSpPr>
          <p:nvPr>
            <p:ph type="title"/>
          </p:nvPr>
        </p:nvSpPr>
        <p:spPr>
          <a:xfrm>
            <a:off x="609600" y="1066800"/>
            <a:ext cx="7870825" cy="427038"/>
          </a:xfrm>
          <a:noFill/>
        </p:spPr>
        <p:txBody>
          <a:bodyPr/>
          <a:lstStyle/>
          <a:p>
            <a:r>
              <a:rPr lang="en-US" smtClean="0"/>
              <a:t>NaCl</a:t>
            </a:r>
          </a:p>
        </p:txBody>
      </p:sp>
      <p:sp>
        <p:nvSpPr>
          <p:cNvPr id="49156" name="Rectangle 3"/>
          <p:cNvSpPr>
            <a:spLocks noGrp="1" noChangeArrowheads="1"/>
          </p:cNvSpPr>
          <p:nvPr>
            <p:ph type="body" idx="1"/>
          </p:nvPr>
        </p:nvSpPr>
        <p:spPr>
          <a:xfrm>
            <a:off x="152400" y="1752600"/>
            <a:ext cx="3962400" cy="2743200"/>
          </a:xfrm>
          <a:noFill/>
        </p:spPr>
        <p:txBody>
          <a:bodyPr/>
          <a:lstStyle/>
          <a:p>
            <a:pPr>
              <a:buClr>
                <a:schemeClr val="accent2"/>
              </a:buClr>
              <a:buFont typeface="Wingdings" pitchFamily="2" charset="2"/>
              <a:buChar char="Ø"/>
            </a:pPr>
            <a:r>
              <a:rPr lang="en-US" sz="2000" smtClean="0"/>
              <a:t>Low cut-off size CPC: CAST and NaCl results agreed within ±5%</a:t>
            </a:r>
          </a:p>
          <a:p>
            <a:pPr>
              <a:buClr>
                <a:schemeClr val="accent2"/>
              </a:buClr>
              <a:buFont typeface="Wingdings" pitchFamily="2" charset="2"/>
              <a:buChar char="Ø"/>
            </a:pPr>
            <a:endParaRPr lang="en-US" sz="2000" smtClean="0"/>
          </a:p>
          <a:p>
            <a:pPr>
              <a:buClr>
                <a:schemeClr val="accent2"/>
              </a:buClr>
              <a:buFont typeface="Wingdings" pitchFamily="2" charset="2"/>
              <a:buChar char="Ø"/>
            </a:pPr>
            <a:r>
              <a:rPr lang="en-US" sz="2000" smtClean="0"/>
              <a:t>GCPC: Unrealistically low PCRF values were determined with 30 nm NaCl particles. This most probably reflects some hygroscopic growth.</a:t>
            </a:r>
          </a:p>
        </p:txBody>
      </p:sp>
      <p:pic>
        <p:nvPicPr>
          <p:cNvPr id="49157" name="Picture 4" descr="22_NaCl_Horiba"/>
          <p:cNvPicPr>
            <a:picLocks noChangeAspect="1" noChangeArrowheads="1"/>
          </p:cNvPicPr>
          <p:nvPr/>
        </p:nvPicPr>
        <p:blipFill>
          <a:blip r:embed="rId2" cstate="print"/>
          <a:srcRect/>
          <a:stretch>
            <a:fillRect/>
          </a:stretch>
        </p:blipFill>
        <p:spPr bwMode="auto">
          <a:xfrm>
            <a:off x="4133850" y="1447800"/>
            <a:ext cx="5010150" cy="485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E5479D5C-19E4-4A50-A141-BD88D8E5099F}" type="slidenum">
              <a:rPr lang="en-US"/>
              <a:pPr algn="l"/>
              <a:t>44</a:t>
            </a:fld>
            <a:endParaRPr lang="en-US"/>
          </a:p>
        </p:txBody>
      </p:sp>
      <p:sp>
        <p:nvSpPr>
          <p:cNvPr id="50179" name="Rectangle 2"/>
          <p:cNvSpPr>
            <a:spLocks noGrp="1" noChangeArrowheads="1"/>
          </p:cNvSpPr>
          <p:nvPr>
            <p:ph type="title"/>
          </p:nvPr>
        </p:nvSpPr>
        <p:spPr>
          <a:xfrm>
            <a:off x="685800" y="1219200"/>
            <a:ext cx="7870825" cy="427038"/>
          </a:xfrm>
          <a:noFill/>
        </p:spPr>
        <p:txBody>
          <a:bodyPr/>
          <a:lstStyle/>
          <a:p>
            <a:r>
              <a:rPr lang="en-US" smtClean="0"/>
              <a:t>Thermal stability of GAG aerosol</a:t>
            </a:r>
          </a:p>
        </p:txBody>
      </p:sp>
      <p:sp>
        <p:nvSpPr>
          <p:cNvPr id="50180" name="Rectangle 3"/>
          <p:cNvSpPr>
            <a:spLocks noGrp="1" noChangeArrowheads="1"/>
          </p:cNvSpPr>
          <p:nvPr>
            <p:ph type="body" idx="1"/>
          </p:nvPr>
        </p:nvSpPr>
        <p:spPr>
          <a:xfrm>
            <a:off x="152400" y="5486400"/>
            <a:ext cx="8763000" cy="914400"/>
          </a:xfrm>
          <a:noFill/>
        </p:spPr>
        <p:txBody>
          <a:bodyPr/>
          <a:lstStyle/>
          <a:p>
            <a:pPr>
              <a:buClr>
                <a:schemeClr val="accent2"/>
              </a:buClr>
              <a:buFont typeface="Wingdings" pitchFamily="2" charset="2"/>
              <a:buChar char="Ø"/>
            </a:pPr>
            <a:r>
              <a:rPr lang="en-US" sz="1800" smtClean="0"/>
              <a:t>Size distributions of DMA-classified graphite particles upstream and downstream of the GVPR suggest that graphite particles are stable at the 300°C of the GVPR ET.</a:t>
            </a:r>
          </a:p>
        </p:txBody>
      </p:sp>
      <p:pic>
        <p:nvPicPr>
          <p:cNvPr id="50181" name="Picture 4" descr="31_TDMA_Graphite_EMPA_Maha"/>
          <p:cNvPicPr>
            <a:picLocks noChangeAspect="1" noChangeArrowheads="1"/>
          </p:cNvPicPr>
          <p:nvPr/>
        </p:nvPicPr>
        <p:blipFill>
          <a:blip r:embed="rId2" cstate="print"/>
          <a:srcRect/>
          <a:stretch>
            <a:fillRect/>
          </a:stretch>
        </p:blipFill>
        <p:spPr bwMode="auto">
          <a:xfrm>
            <a:off x="1371600" y="1600200"/>
            <a:ext cx="6216650" cy="383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061F4792-978D-465F-A252-E6432C7BDE6B}" type="slidenum">
              <a:rPr lang="en-US"/>
              <a:pPr algn="l"/>
              <a:t>45</a:t>
            </a:fld>
            <a:endParaRPr lang="en-US"/>
          </a:p>
        </p:txBody>
      </p:sp>
      <p:sp>
        <p:nvSpPr>
          <p:cNvPr id="51203" name="Rectangle 2"/>
          <p:cNvSpPr>
            <a:spLocks noGrp="1" noChangeArrowheads="1"/>
          </p:cNvSpPr>
          <p:nvPr>
            <p:ph type="title"/>
          </p:nvPr>
        </p:nvSpPr>
        <p:spPr>
          <a:xfrm>
            <a:off x="685800" y="1219200"/>
            <a:ext cx="7870825" cy="427038"/>
          </a:xfrm>
          <a:noFill/>
        </p:spPr>
        <p:txBody>
          <a:bodyPr/>
          <a:lstStyle/>
          <a:p>
            <a:r>
              <a:rPr lang="en-US" smtClean="0"/>
              <a:t>Polydisperse measurements</a:t>
            </a:r>
          </a:p>
        </p:txBody>
      </p:sp>
      <p:sp>
        <p:nvSpPr>
          <p:cNvPr id="51204" name="Rectangle 3"/>
          <p:cNvSpPr>
            <a:spLocks noGrp="1" noChangeArrowheads="1"/>
          </p:cNvSpPr>
          <p:nvPr>
            <p:ph type="body" idx="1"/>
          </p:nvPr>
        </p:nvSpPr>
        <p:spPr>
          <a:xfrm>
            <a:off x="228600" y="5410200"/>
            <a:ext cx="8686800" cy="914400"/>
          </a:xfrm>
          <a:noFill/>
        </p:spPr>
        <p:txBody>
          <a:bodyPr/>
          <a:lstStyle/>
          <a:p>
            <a:pPr>
              <a:buClr>
                <a:schemeClr val="accent2"/>
              </a:buClr>
              <a:buFont typeface="Wingdings" pitchFamily="2" charset="2"/>
              <a:buChar char="Ø"/>
            </a:pPr>
            <a:r>
              <a:rPr lang="en-US" sz="2000" smtClean="0"/>
              <a:t>The high number concentrations can lead to significant coagulation. Care needs to be taken to ensure similar residence times when sampling upstream and downstream of the VPR</a:t>
            </a:r>
          </a:p>
        </p:txBody>
      </p:sp>
      <p:pic>
        <p:nvPicPr>
          <p:cNvPr id="51205" name="Picture 4" descr="32_Size_Distribution"/>
          <p:cNvPicPr>
            <a:picLocks noChangeAspect="1" noChangeArrowheads="1"/>
          </p:cNvPicPr>
          <p:nvPr/>
        </p:nvPicPr>
        <p:blipFill>
          <a:blip r:embed="rId2" cstate="print"/>
          <a:srcRect/>
          <a:stretch>
            <a:fillRect/>
          </a:stretch>
        </p:blipFill>
        <p:spPr bwMode="auto">
          <a:xfrm>
            <a:off x="1447800" y="1684338"/>
            <a:ext cx="6489700" cy="364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B37217A2-C6BB-4A93-858C-46010720B6D4}" type="slidenum">
              <a:rPr lang="en-US"/>
              <a:pPr algn="l"/>
              <a:t>46</a:t>
            </a:fld>
            <a:endParaRPr lang="en-US"/>
          </a:p>
        </p:txBody>
      </p:sp>
      <p:sp>
        <p:nvSpPr>
          <p:cNvPr id="52227" name="Rectangle 2"/>
          <p:cNvSpPr>
            <a:spLocks noGrp="1" noChangeArrowheads="1"/>
          </p:cNvSpPr>
          <p:nvPr>
            <p:ph type="title"/>
          </p:nvPr>
        </p:nvSpPr>
        <p:spPr>
          <a:xfrm>
            <a:off x="609600" y="1219200"/>
            <a:ext cx="7870825" cy="427038"/>
          </a:xfrm>
          <a:noFill/>
        </p:spPr>
        <p:txBody>
          <a:bodyPr/>
          <a:lstStyle/>
          <a:p>
            <a:r>
              <a:rPr lang="en-US" smtClean="0"/>
              <a:t>CPC linearity checks</a:t>
            </a:r>
          </a:p>
        </p:txBody>
      </p:sp>
      <p:sp>
        <p:nvSpPr>
          <p:cNvPr id="52228" name="Rectangle 3"/>
          <p:cNvSpPr>
            <a:spLocks noGrp="1" noChangeArrowheads="1"/>
          </p:cNvSpPr>
          <p:nvPr>
            <p:ph type="body" idx="1"/>
          </p:nvPr>
        </p:nvSpPr>
        <p:spPr>
          <a:xfrm>
            <a:off x="152400" y="2209800"/>
            <a:ext cx="4038600" cy="2743200"/>
          </a:xfrm>
          <a:noFill/>
        </p:spPr>
        <p:txBody>
          <a:bodyPr/>
          <a:lstStyle/>
          <a:p>
            <a:pPr>
              <a:buClr>
                <a:schemeClr val="accent2"/>
              </a:buClr>
              <a:buFont typeface="Wingdings" pitchFamily="2" charset="2"/>
              <a:buChar char="Ø"/>
            </a:pPr>
            <a:r>
              <a:rPr lang="en-US" sz="2000" smtClean="0"/>
              <a:t>No significant linearity issues were observed in cross checks of 14 in total CPCs against the GCPC.</a:t>
            </a:r>
          </a:p>
          <a:p>
            <a:pPr>
              <a:buClr>
                <a:schemeClr val="accent2"/>
              </a:buClr>
              <a:buFont typeface="Wingdings" pitchFamily="2" charset="2"/>
              <a:buChar char="Ø"/>
            </a:pPr>
            <a:endParaRPr lang="en-US" sz="2000" smtClean="0"/>
          </a:p>
          <a:p>
            <a:pPr>
              <a:buClr>
                <a:schemeClr val="accent2"/>
              </a:buClr>
              <a:buFont typeface="Wingdings" pitchFamily="2" charset="2"/>
              <a:buChar char="Ø"/>
            </a:pPr>
            <a:r>
              <a:rPr lang="en-US" sz="2000" smtClean="0"/>
              <a:t>The change of the operating temperatures of TSI 3790 CPC can lead to a highly non-linear beahaviour however.</a:t>
            </a:r>
          </a:p>
        </p:txBody>
      </p:sp>
      <p:pic>
        <p:nvPicPr>
          <p:cNvPr id="52229" name="Picture 4" descr="CPC_Linearity_issues"/>
          <p:cNvPicPr>
            <a:picLocks noChangeAspect="1" noChangeArrowheads="1"/>
          </p:cNvPicPr>
          <p:nvPr/>
        </p:nvPicPr>
        <p:blipFill>
          <a:blip r:embed="rId2" cstate="print"/>
          <a:srcRect/>
          <a:stretch>
            <a:fillRect/>
          </a:stretch>
        </p:blipFill>
        <p:spPr bwMode="auto">
          <a:xfrm>
            <a:off x="4244975" y="1752600"/>
            <a:ext cx="4899025"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A88D9379-87F9-4705-A46D-2FE62E67D71B}" type="slidenum">
              <a:rPr lang="en-US"/>
              <a:pPr algn="l"/>
              <a:t>47</a:t>
            </a:fld>
            <a:endParaRPr lang="en-US"/>
          </a:p>
        </p:txBody>
      </p:sp>
      <p:sp>
        <p:nvSpPr>
          <p:cNvPr id="53251" name="Rectangle 2"/>
          <p:cNvSpPr>
            <a:spLocks noGrp="1" noChangeArrowheads="1"/>
          </p:cNvSpPr>
          <p:nvPr>
            <p:ph type="title"/>
          </p:nvPr>
        </p:nvSpPr>
        <p:spPr>
          <a:xfrm>
            <a:off x="685800" y="1295400"/>
            <a:ext cx="7870825" cy="427038"/>
          </a:xfrm>
          <a:noFill/>
        </p:spPr>
        <p:txBody>
          <a:bodyPr/>
          <a:lstStyle/>
          <a:p>
            <a:r>
              <a:rPr lang="en-US" smtClean="0">
                <a:solidFill>
                  <a:schemeClr val="bg2"/>
                </a:solidFill>
              </a:rPr>
              <a:t>Contents</a:t>
            </a:r>
          </a:p>
        </p:txBody>
      </p:sp>
      <p:sp>
        <p:nvSpPr>
          <p:cNvPr id="53252" name="Rectangle 3"/>
          <p:cNvSpPr>
            <a:spLocks noGrp="1" noChangeArrowheads="1"/>
          </p:cNvSpPr>
          <p:nvPr>
            <p:ph type="body" idx="1"/>
          </p:nvPr>
        </p:nvSpPr>
        <p:spPr>
          <a:xfrm>
            <a:off x="609600" y="2057400"/>
            <a:ext cx="7870825" cy="2743200"/>
          </a:xfrm>
          <a:noFill/>
        </p:spPr>
        <p:txBody>
          <a:bodyPr/>
          <a:lstStyle/>
          <a:p>
            <a:pPr>
              <a:buClr>
                <a:schemeClr val="bg2"/>
              </a:buClr>
              <a:buFont typeface="Wingdings" pitchFamily="2" charset="2"/>
              <a:buChar char="Ø"/>
            </a:pPr>
            <a:r>
              <a:rPr lang="en-US" smtClean="0">
                <a:solidFill>
                  <a:schemeClr val="bg2"/>
                </a:solidFill>
              </a:rPr>
              <a:t>Programme description</a:t>
            </a:r>
          </a:p>
          <a:p>
            <a:pPr>
              <a:buClr>
                <a:schemeClr val="bg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Characterization of the Golden Instrumentation at JRC</a:t>
            </a:r>
          </a:p>
          <a:p>
            <a:pPr>
              <a:buClr>
                <a:schemeClr val="bg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Round Robin results</a:t>
            </a:r>
          </a:p>
          <a:p>
            <a:pPr>
              <a:buClr>
                <a:schemeClr val="accent2"/>
              </a:buClr>
              <a:buFont typeface="Wingdings" pitchFamily="2" charset="2"/>
              <a:buChar char="Ø"/>
            </a:pPr>
            <a:endParaRPr lang="en-US" smtClean="0">
              <a:solidFill>
                <a:schemeClr val="bg2"/>
              </a:solidFill>
            </a:endParaRPr>
          </a:p>
          <a:p>
            <a:pPr>
              <a:buClr>
                <a:schemeClr val="bg2"/>
              </a:buClr>
              <a:buFont typeface="Wingdings" pitchFamily="2" charset="2"/>
              <a:buChar char="Ø"/>
            </a:pPr>
            <a:r>
              <a:rPr lang="en-US" smtClean="0">
                <a:solidFill>
                  <a:schemeClr val="bg2"/>
                </a:solidFill>
              </a:rPr>
              <a:t>Additional investigations</a:t>
            </a:r>
          </a:p>
          <a:p>
            <a:pPr>
              <a:buClr>
                <a:srgbClr val="FF3300"/>
              </a:buClr>
              <a:buFont typeface="Wingdings" pitchFamily="2" charset="2"/>
              <a:buChar char="Ø"/>
            </a:pPr>
            <a:endParaRPr lang="en-US" smtClean="0">
              <a:solidFill>
                <a:schemeClr val="bg2"/>
              </a:solidFill>
            </a:endParaRPr>
          </a:p>
          <a:p>
            <a:pPr>
              <a:buClr>
                <a:srgbClr val="FF3300"/>
              </a:buClr>
              <a:buFont typeface="Wingdings" pitchFamily="2" charset="2"/>
              <a:buChar char="Ø"/>
            </a:pPr>
            <a:r>
              <a:rPr lang="en-US" b="1" smtClean="0">
                <a:solidFill>
                  <a:srgbClr val="FF3300"/>
                </a:solidFill>
              </a:rPr>
              <a:t>Conclusions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B143D989-B91D-498D-ADDA-A15FA2E27B83}" type="slidenum">
              <a:rPr lang="en-US"/>
              <a:pPr algn="l"/>
              <a:t>48</a:t>
            </a:fld>
            <a:endParaRPr lang="en-US"/>
          </a:p>
        </p:txBody>
      </p:sp>
      <p:sp>
        <p:nvSpPr>
          <p:cNvPr id="54275" name="Rectangle 2"/>
          <p:cNvSpPr>
            <a:spLocks noGrp="1" noChangeArrowheads="1"/>
          </p:cNvSpPr>
          <p:nvPr>
            <p:ph type="title"/>
          </p:nvPr>
        </p:nvSpPr>
        <p:spPr>
          <a:xfrm>
            <a:off x="636588" y="1249363"/>
            <a:ext cx="7870825" cy="427037"/>
          </a:xfrm>
          <a:noFill/>
        </p:spPr>
        <p:txBody>
          <a:bodyPr/>
          <a:lstStyle/>
          <a:p>
            <a:r>
              <a:rPr lang="en-US" smtClean="0"/>
              <a:t>Conclusions #1</a:t>
            </a:r>
          </a:p>
        </p:txBody>
      </p:sp>
      <p:sp>
        <p:nvSpPr>
          <p:cNvPr id="54276" name="Rectangle 3"/>
          <p:cNvSpPr>
            <a:spLocks noGrp="1" noChangeArrowheads="1"/>
          </p:cNvSpPr>
          <p:nvPr>
            <p:ph type="body" idx="1"/>
          </p:nvPr>
        </p:nvSpPr>
        <p:spPr>
          <a:xfrm>
            <a:off x="152400" y="1981200"/>
            <a:ext cx="8839200" cy="4267200"/>
          </a:xfrm>
          <a:noFill/>
        </p:spPr>
        <p:txBody>
          <a:bodyPr/>
          <a:lstStyle/>
          <a:p>
            <a:pPr marL="361950" indent="-361950" eaLnBrk="1" hangingPunct="1">
              <a:spcBef>
                <a:spcPts val="600"/>
              </a:spcBef>
              <a:spcAft>
                <a:spcPts val="1200"/>
              </a:spcAft>
              <a:buClr>
                <a:srgbClr val="0F3277"/>
              </a:buClr>
              <a:buFont typeface="Wingdings" pitchFamily="2" charset="2"/>
              <a:buChar char="Ø"/>
            </a:pPr>
            <a:r>
              <a:rPr lang="en-US" sz="2000" i="0" smtClean="0"/>
              <a:t>The dilution factor of the GVPR was very sensitive to the inlet, outlet and dilution air pressure.</a:t>
            </a:r>
          </a:p>
          <a:p>
            <a:pPr marL="361950" indent="-361950" eaLnBrk="1" hangingPunct="1">
              <a:spcBef>
                <a:spcPts val="600"/>
              </a:spcBef>
              <a:spcAft>
                <a:spcPts val="1200"/>
              </a:spcAft>
              <a:buClr>
                <a:srgbClr val="0F3277"/>
              </a:buClr>
              <a:buFont typeface="Wingdings" pitchFamily="2" charset="2"/>
              <a:buChar char="Ø"/>
            </a:pPr>
            <a:r>
              <a:rPr lang="en-US" sz="2000" i="0" smtClean="0"/>
              <a:t>With three exceptions, the measured PCRF values agreed within ±5%. Three labs measured systematically higher values (by 20%, 40% and 10%) and for two of them there exists evidence of dilution missadjustment.</a:t>
            </a:r>
          </a:p>
          <a:p>
            <a:pPr marL="361950" indent="-361950" eaLnBrk="1" hangingPunct="1">
              <a:spcBef>
                <a:spcPts val="600"/>
              </a:spcBef>
              <a:spcAft>
                <a:spcPts val="1200"/>
              </a:spcAft>
              <a:buClr>
                <a:srgbClr val="0F3277"/>
              </a:buClr>
              <a:buFont typeface="Wingdings" pitchFamily="2" charset="2"/>
              <a:buChar char="Ø"/>
            </a:pPr>
            <a:r>
              <a:rPr lang="en-US" sz="2000" i="0" smtClean="0"/>
              <a:t>Graphite particles were found to be thermally stable at least at the 300°C of the GVPR.</a:t>
            </a:r>
          </a:p>
          <a:p>
            <a:pPr marL="361950" indent="-361950" eaLnBrk="1" hangingPunct="1">
              <a:spcBef>
                <a:spcPts val="600"/>
              </a:spcBef>
              <a:spcAft>
                <a:spcPts val="1200"/>
              </a:spcAft>
              <a:buClr>
                <a:srgbClr val="0F3277"/>
              </a:buClr>
              <a:buFont typeface="Wingdings" pitchFamily="2" charset="2"/>
              <a:buChar char="Ø"/>
            </a:pPr>
            <a:r>
              <a:rPr lang="en-US" sz="2000" i="0" smtClean="0"/>
              <a:t>Salt particles and thermally treated CAST particles at 30 nm were not stable, and the GCPC (d50 at 23 nm) yielded 70% lower (NaCl) and     23-33% (CAST) higher PCRF values, respectively.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C4756CA2-43E1-4648-AF0D-1D576C983350}" type="slidenum">
              <a:rPr lang="en-US"/>
              <a:pPr algn="l"/>
              <a:t>49</a:t>
            </a:fld>
            <a:endParaRPr lang="en-US"/>
          </a:p>
        </p:txBody>
      </p:sp>
      <p:sp>
        <p:nvSpPr>
          <p:cNvPr id="55299" name="Rectangle 2"/>
          <p:cNvSpPr>
            <a:spLocks noGrp="1" noChangeArrowheads="1"/>
          </p:cNvSpPr>
          <p:nvPr>
            <p:ph type="title"/>
          </p:nvPr>
        </p:nvSpPr>
        <p:spPr>
          <a:xfrm>
            <a:off x="636588" y="1249363"/>
            <a:ext cx="7870825" cy="427037"/>
          </a:xfrm>
          <a:noFill/>
        </p:spPr>
        <p:txBody>
          <a:bodyPr/>
          <a:lstStyle/>
          <a:p>
            <a:r>
              <a:rPr lang="en-US" smtClean="0"/>
              <a:t>Conclusions #2</a:t>
            </a:r>
          </a:p>
        </p:txBody>
      </p:sp>
      <p:sp>
        <p:nvSpPr>
          <p:cNvPr id="55300" name="Rectangle 3"/>
          <p:cNvSpPr>
            <a:spLocks noGrp="1" noChangeArrowheads="1"/>
          </p:cNvSpPr>
          <p:nvPr>
            <p:ph type="body" idx="1"/>
          </p:nvPr>
        </p:nvSpPr>
        <p:spPr>
          <a:xfrm>
            <a:off x="152400" y="1981200"/>
            <a:ext cx="8839200" cy="3352800"/>
          </a:xfrm>
          <a:noFill/>
        </p:spPr>
        <p:txBody>
          <a:bodyPr/>
          <a:lstStyle/>
          <a:p>
            <a:pPr marL="361950" indent="-361950" eaLnBrk="1" hangingPunct="1">
              <a:spcBef>
                <a:spcPts val="600"/>
              </a:spcBef>
              <a:spcAft>
                <a:spcPts val="1200"/>
              </a:spcAft>
              <a:buClr>
                <a:srgbClr val="0F3277"/>
              </a:buClr>
              <a:buFont typeface="Wingdings" pitchFamily="2" charset="2"/>
              <a:buChar char="Ø"/>
            </a:pPr>
            <a:r>
              <a:rPr lang="en-US" sz="2000" i="0" smtClean="0"/>
              <a:t>The use of low cut-off size CPCs, yielded equivalent results for GAG, CAST and NaCl particles even at 30 nm.</a:t>
            </a:r>
          </a:p>
          <a:p>
            <a:pPr marL="361950" indent="-361950" eaLnBrk="1" hangingPunct="1">
              <a:spcBef>
                <a:spcPts val="600"/>
              </a:spcBef>
              <a:spcAft>
                <a:spcPts val="1200"/>
              </a:spcAft>
              <a:buClr>
                <a:srgbClr val="0F3277"/>
              </a:buClr>
              <a:buFont typeface="Wingdings" pitchFamily="2" charset="2"/>
              <a:buChar char="Ø"/>
            </a:pPr>
            <a:r>
              <a:rPr lang="en-US" sz="2000" i="0" smtClean="0"/>
              <a:t>No significant linearity issues could be identified in the 15 in total CPCs characterized in the campaign. Operation of TSI 3790 CPC at elevated temperature differences can lead to a highly non-linear behaviour and should therefore be avoided.</a:t>
            </a:r>
          </a:p>
          <a:p>
            <a:pPr marL="361950" indent="-361950" eaLnBrk="1" hangingPunct="1">
              <a:spcBef>
                <a:spcPts val="600"/>
              </a:spcBef>
              <a:spcAft>
                <a:spcPts val="1200"/>
              </a:spcAft>
              <a:buClr>
                <a:srgbClr val="0F3277"/>
              </a:buClr>
              <a:buFont typeface="Wingdings" pitchFamily="2" charset="2"/>
              <a:buChar char="Ø"/>
            </a:pPr>
            <a:r>
              <a:rPr lang="en-US" sz="2000" i="0" smtClean="0"/>
              <a:t>Characterization of the GVPR using polydisperse aerosol is a rather challenging task as the high number concentrations can lead to significant particle coagulation.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miter lim="800000"/>
            <a:headEnd/>
            <a:tailEnd/>
          </a:ln>
        </p:spPr>
        <p:txBody>
          <a:bodyPr/>
          <a:lstStyle/>
          <a:p>
            <a:fld id="{4ADFA36D-05E1-4575-9E0B-6EE693A68FE1}" type="slidenum">
              <a:rPr lang="en-US"/>
              <a:pPr/>
              <a:t>5</a:t>
            </a:fld>
            <a:endParaRPr lang="en-US"/>
          </a:p>
        </p:txBody>
      </p:sp>
      <p:sp>
        <p:nvSpPr>
          <p:cNvPr id="11267" name="Rectangle 2"/>
          <p:cNvSpPr>
            <a:spLocks noGrp="1" noChangeArrowheads="1"/>
          </p:cNvSpPr>
          <p:nvPr>
            <p:ph type="title"/>
          </p:nvPr>
        </p:nvSpPr>
        <p:spPr>
          <a:xfrm>
            <a:off x="381000" y="1066800"/>
            <a:ext cx="7870825" cy="427038"/>
          </a:xfrm>
          <a:noFill/>
        </p:spPr>
        <p:txBody>
          <a:bodyPr/>
          <a:lstStyle/>
          <a:p>
            <a:r>
              <a:rPr lang="en-US" smtClean="0"/>
              <a:t>Golden Engine</a:t>
            </a:r>
          </a:p>
        </p:txBody>
      </p:sp>
      <p:pic>
        <p:nvPicPr>
          <p:cNvPr id="11268" name="Picture 75"/>
          <p:cNvPicPr>
            <a:picLocks noChangeAspect="1" noChangeArrowheads="1"/>
          </p:cNvPicPr>
          <p:nvPr/>
        </p:nvPicPr>
        <p:blipFill>
          <a:blip r:embed="rId2" cstate="print"/>
          <a:srcRect/>
          <a:stretch>
            <a:fillRect/>
          </a:stretch>
        </p:blipFill>
        <p:spPr bwMode="auto">
          <a:xfrm rot="5400000">
            <a:off x="871538" y="1490662"/>
            <a:ext cx="2312988" cy="2989263"/>
          </a:xfrm>
          <a:prstGeom prst="rect">
            <a:avLst/>
          </a:prstGeom>
          <a:noFill/>
          <a:ln w="9525" algn="ctr">
            <a:noFill/>
            <a:miter lim="800000"/>
            <a:headEnd/>
            <a:tailEnd/>
          </a:ln>
        </p:spPr>
      </p:pic>
      <p:pic>
        <p:nvPicPr>
          <p:cNvPr id="11269" name="Picture 77"/>
          <p:cNvPicPr>
            <a:picLocks noChangeAspect="1" noChangeArrowheads="1"/>
          </p:cNvPicPr>
          <p:nvPr/>
        </p:nvPicPr>
        <p:blipFill>
          <a:blip r:embed="rId3" cstate="print"/>
          <a:srcRect/>
          <a:stretch>
            <a:fillRect/>
          </a:stretch>
        </p:blipFill>
        <p:spPr bwMode="auto">
          <a:xfrm>
            <a:off x="5322888" y="1766888"/>
            <a:ext cx="3135312" cy="2347912"/>
          </a:xfrm>
          <a:prstGeom prst="rect">
            <a:avLst/>
          </a:prstGeom>
          <a:noFill/>
          <a:ln w="9525" algn="ctr">
            <a:noFill/>
            <a:miter lim="800000"/>
            <a:headEnd/>
            <a:tailEnd/>
          </a:ln>
        </p:spPr>
      </p:pic>
      <p:sp>
        <p:nvSpPr>
          <p:cNvPr id="11270" name="Rectangle 78"/>
          <p:cNvSpPr>
            <a:spLocks noChangeArrowheads="1"/>
          </p:cNvSpPr>
          <p:nvPr/>
        </p:nvSpPr>
        <p:spPr bwMode="auto">
          <a:xfrm>
            <a:off x="457200" y="4267200"/>
            <a:ext cx="2971800" cy="1828800"/>
          </a:xfrm>
          <a:prstGeom prst="rect">
            <a:avLst/>
          </a:prstGeom>
          <a:noFill/>
          <a:ln w="9525">
            <a:noFill/>
            <a:miter lim="800000"/>
            <a:headEnd/>
            <a:tailEnd/>
          </a:ln>
        </p:spPr>
        <p:txBody>
          <a:bodyPr lIns="0" tIns="0" rIns="0" bIns="0">
            <a:spAutoFit/>
          </a:bodyPr>
          <a:lstStyle/>
          <a:p>
            <a:pPr marL="342900" indent="-342900" eaLnBrk="0" hangingPunct="0">
              <a:lnSpc>
                <a:spcPts val="2400"/>
              </a:lnSpc>
              <a:buClr>
                <a:schemeClr val="accent2"/>
              </a:buClr>
              <a:buFont typeface="Wingdings" pitchFamily="2" charset="2"/>
              <a:buChar char="Ø"/>
            </a:pPr>
            <a:r>
              <a:rPr lang="en-US" sz="1800" b="0">
                <a:solidFill>
                  <a:srgbClr val="004494"/>
                </a:solidFill>
              </a:rPr>
              <a:t>Daimler OM501 LA</a:t>
            </a:r>
          </a:p>
          <a:p>
            <a:pPr marL="342900" indent="-342900" eaLnBrk="0" hangingPunct="0">
              <a:lnSpc>
                <a:spcPts val="2400"/>
              </a:lnSpc>
              <a:buClr>
                <a:schemeClr val="accent2"/>
              </a:buClr>
              <a:buFont typeface="Wingdings" pitchFamily="2" charset="2"/>
              <a:buChar char="Ø"/>
            </a:pPr>
            <a:r>
              <a:rPr lang="en-US" sz="1800" b="0">
                <a:solidFill>
                  <a:srgbClr val="004494"/>
                </a:solidFill>
              </a:rPr>
              <a:t>290 kW / 1800 rpm</a:t>
            </a:r>
          </a:p>
          <a:p>
            <a:pPr marL="342900" indent="-342900" eaLnBrk="0" hangingPunct="0">
              <a:lnSpc>
                <a:spcPts val="2400"/>
              </a:lnSpc>
              <a:buClr>
                <a:schemeClr val="accent2"/>
              </a:buClr>
              <a:buFont typeface="Wingdings" pitchFamily="2" charset="2"/>
              <a:buChar char="Ø"/>
            </a:pPr>
            <a:r>
              <a:rPr lang="en-US" sz="1800" b="0">
                <a:solidFill>
                  <a:srgbClr val="004494"/>
                </a:solidFill>
              </a:rPr>
              <a:t>1850 Nm / 1080 rpm</a:t>
            </a:r>
          </a:p>
          <a:p>
            <a:pPr marL="342900" indent="-342900" eaLnBrk="0" hangingPunct="0">
              <a:lnSpc>
                <a:spcPts val="2400"/>
              </a:lnSpc>
              <a:buClr>
                <a:schemeClr val="accent2"/>
              </a:buClr>
              <a:buFont typeface="Wingdings" pitchFamily="2" charset="2"/>
              <a:buChar char="Ø"/>
            </a:pPr>
            <a:r>
              <a:rPr lang="en-US" sz="1800" b="0">
                <a:solidFill>
                  <a:srgbClr val="004494"/>
                </a:solidFill>
              </a:rPr>
              <a:t>11946 cm</a:t>
            </a:r>
            <a:r>
              <a:rPr lang="en-US" sz="1800" b="0" baseline="30000">
                <a:solidFill>
                  <a:srgbClr val="004494"/>
                </a:solidFill>
              </a:rPr>
              <a:t>3</a:t>
            </a:r>
          </a:p>
          <a:p>
            <a:pPr marL="342900" indent="-342900" eaLnBrk="0" hangingPunct="0">
              <a:lnSpc>
                <a:spcPts val="2400"/>
              </a:lnSpc>
              <a:buClr>
                <a:schemeClr val="accent2"/>
              </a:buClr>
              <a:buFont typeface="Wingdings" pitchFamily="2" charset="2"/>
              <a:buChar char="Ø"/>
            </a:pPr>
            <a:r>
              <a:rPr lang="en-US" sz="1800" b="0">
                <a:solidFill>
                  <a:srgbClr val="004494"/>
                </a:solidFill>
              </a:rPr>
              <a:t>Euro III</a:t>
            </a:r>
          </a:p>
          <a:p>
            <a:pPr marL="342900" indent="-342900" eaLnBrk="0" hangingPunct="0">
              <a:lnSpc>
                <a:spcPts val="2400"/>
              </a:lnSpc>
              <a:buClr>
                <a:schemeClr val="accent2"/>
              </a:buClr>
              <a:buFont typeface="Wingdings" pitchFamily="2" charset="2"/>
              <a:buChar char="Ø"/>
            </a:pPr>
            <a:endParaRPr lang="en-US" sz="1800" b="0">
              <a:solidFill>
                <a:srgbClr val="004494"/>
              </a:solidFill>
            </a:endParaRPr>
          </a:p>
        </p:txBody>
      </p:sp>
      <p:sp>
        <p:nvSpPr>
          <p:cNvPr id="11271" name="Rectangle 79"/>
          <p:cNvSpPr>
            <a:spLocks noChangeArrowheads="1"/>
          </p:cNvSpPr>
          <p:nvPr/>
        </p:nvSpPr>
        <p:spPr bwMode="auto">
          <a:xfrm>
            <a:off x="5334000" y="4419600"/>
            <a:ext cx="2971800" cy="914400"/>
          </a:xfrm>
          <a:prstGeom prst="rect">
            <a:avLst/>
          </a:prstGeom>
          <a:noFill/>
          <a:ln w="9525">
            <a:noFill/>
            <a:miter lim="800000"/>
            <a:headEnd/>
            <a:tailEnd/>
          </a:ln>
        </p:spPr>
        <p:txBody>
          <a:bodyPr lIns="0" tIns="0" rIns="0" bIns="0">
            <a:spAutoFit/>
          </a:bodyPr>
          <a:lstStyle/>
          <a:p>
            <a:pPr marL="342900" indent="-342900" eaLnBrk="0" hangingPunct="0">
              <a:lnSpc>
                <a:spcPts val="2400"/>
              </a:lnSpc>
              <a:buClr>
                <a:schemeClr val="accent2"/>
              </a:buClr>
              <a:buFont typeface="Wingdings" pitchFamily="2" charset="2"/>
              <a:buChar char="Ø"/>
            </a:pPr>
            <a:r>
              <a:rPr lang="en-US" sz="1800" b="0">
                <a:solidFill>
                  <a:srgbClr val="004494"/>
                </a:solidFill>
              </a:rPr>
              <a:t>Catalyzed DPF</a:t>
            </a:r>
          </a:p>
          <a:p>
            <a:pPr marL="342900" indent="-342900" eaLnBrk="0" hangingPunct="0">
              <a:lnSpc>
                <a:spcPts val="2400"/>
              </a:lnSpc>
              <a:buClr>
                <a:schemeClr val="accent2"/>
              </a:buClr>
              <a:buFont typeface="Wingdings" pitchFamily="2" charset="2"/>
              <a:buChar char="Ø"/>
            </a:pPr>
            <a:r>
              <a:rPr lang="en-US" sz="1800" b="0">
                <a:solidFill>
                  <a:srgbClr val="004494"/>
                </a:solidFill>
              </a:rPr>
              <a:t>Sintered metal type</a:t>
            </a:r>
          </a:p>
          <a:p>
            <a:pPr marL="342900" indent="-342900" eaLnBrk="0" hangingPunct="0">
              <a:lnSpc>
                <a:spcPts val="2400"/>
              </a:lnSpc>
              <a:buClr>
                <a:schemeClr val="accent2"/>
              </a:buClr>
              <a:buFont typeface="Wingdings" pitchFamily="2" charset="2"/>
              <a:buChar char="Ø"/>
            </a:pPr>
            <a:endParaRPr lang="en-US" sz="1800" b="0">
              <a:solidFill>
                <a:srgbClr val="004494"/>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BA0ACC58-E8FA-4418-91BC-81390E2181B0}" type="slidenum">
              <a:rPr lang="en-US"/>
              <a:pPr algn="l"/>
              <a:t>50</a:t>
            </a:fld>
            <a:endParaRPr lang="en-US"/>
          </a:p>
        </p:txBody>
      </p:sp>
      <p:sp>
        <p:nvSpPr>
          <p:cNvPr id="56323" name="Rectangle 2"/>
          <p:cNvSpPr>
            <a:spLocks noGrp="1" noChangeArrowheads="1"/>
          </p:cNvSpPr>
          <p:nvPr>
            <p:ph type="title"/>
          </p:nvPr>
        </p:nvSpPr>
        <p:spPr>
          <a:xfrm>
            <a:off x="609600" y="1447800"/>
            <a:ext cx="7870825" cy="427038"/>
          </a:xfrm>
          <a:noFill/>
        </p:spPr>
        <p:txBody>
          <a:bodyPr/>
          <a:lstStyle/>
          <a:p>
            <a:pPr algn="ctr"/>
            <a:r>
              <a:rPr lang="en-GB" i="1" smtClean="0"/>
              <a:t>Thank you for your attention</a:t>
            </a:r>
            <a:endParaRPr lang="en-US" i="1" smtClean="0"/>
          </a:p>
        </p:txBody>
      </p:sp>
      <p:sp>
        <p:nvSpPr>
          <p:cNvPr id="56324" name="Rectangle 3"/>
          <p:cNvSpPr>
            <a:spLocks noGrp="1" noChangeArrowheads="1"/>
          </p:cNvSpPr>
          <p:nvPr>
            <p:ph type="body" idx="1"/>
          </p:nvPr>
        </p:nvSpPr>
        <p:spPr>
          <a:xfrm>
            <a:off x="304800" y="2133600"/>
            <a:ext cx="8534400" cy="3962400"/>
          </a:xfrm>
          <a:noFill/>
        </p:spPr>
        <p:txBody>
          <a:bodyPr/>
          <a:lstStyle/>
          <a:p>
            <a:pPr algn="r"/>
            <a:r>
              <a:rPr lang="en-US" sz="1600" b="1" u="sng" smtClean="0"/>
              <a:t>Acknowledgments</a:t>
            </a:r>
            <a:r>
              <a:rPr lang="en-US" sz="1600" b="1" smtClean="0"/>
              <a:t>:</a:t>
            </a:r>
          </a:p>
          <a:p>
            <a:pPr algn="r"/>
            <a:r>
              <a:rPr lang="en-US" sz="1600" b="1" smtClean="0"/>
              <a:t>T. Tzamkiozis (LAT), L. Ntziachristos (LAT), Barouch Giechaskiel (AVL)</a:t>
            </a:r>
          </a:p>
          <a:p>
            <a:pPr algn="r"/>
            <a:r>
              <a:rPr lang="en-US" sz="1600" b="1" smtClean="0"/>
              <a:t>A. Bergmann (AVL), D. Scheder (Horiba), K. Lenz (Horiba)</a:t>
            </a:r>
          </a:p>
          <a:p>
            <a:pPr algn="r"/>
            <a:r>
              <a:rPr lang="en-US" sz="1600" b="1" smtClean="0"/>
              <a:t>U. Dierks (Horiba), D. Schreiber (EMPA), P. Dimopoulos (EMPA)</a:t>
            </a:r>
          </a:p>
          <a:p>
            <a:pPr algn="r"/>
            <a:r>
              <a:rPr lang="en-US" sz="1600" b="1" smtClean="0"/>
              <a:t>D. Imhof (Matter Aerosol), M. Kasper (Matter Aerosol), P. Quincey (NPL) J. Tompkins (NPL), D. Sarantaridis (NPL), I. Marshall (AEAT)</a:t>
            </a:r>
          </a:p>
          <a:p>
            <a:pPr algn="r"/>
            <a:r>
              <a:rPr lang="en-US" sz="1600" b="1" smtClean="0"/>
              <a:t>J. Southgate (AEAT), S. Carli (VW), S. Usarek (VW)</a:t>
            </a:r>
          </a:p>
          <a:p>
            <a:pPr algn="r"/>
            <a:r>
              <a:rPr lang="en-US" sz="1600" b="1" smtClean="0"/>
              <a:t>D. Hitzler (Maha), H.-G. Horn (TSI), E. Lamminen (Dekati) </a:t>
            </a:r>
          </a:p>
          <a:p>
            <a:pPr algn="r"/>
            <a:endParaRPr lang="en-US" sz="1600" b="1" smtClean="0"/>
          </a:p>
          <a:p>
            <a:pPr algn="r"/>
            <a:r>
              <a:rPr lang="en-US" sz="1600" b="1" smtClean="0"/>
              <a:t>The experimental work conducted at JRC was partially funded by the EMRP-ENV02 PartEmission project. The EMRP is jointly funded by the EMRP participating countries within EURAMET and the European Union.</a:t>
            </a:r>
          </a:p>
          <a:p>
            <a:pPr algn="r"/>
            <a:endParaRPr lang="en-US" sz="1600" b="1" smtClean="0"/>
          </a:p>
        </p:txBody>
      </p:sp>
      <p:pic>
        <p:nvPicPr>
          <p:cNvPr id="56325" name="Picture 6" descr="ENV02"/>
          <p:cNvPicPr>
            <a:picLocks noChangeAspect="1" noChangeArrowheads="1"/>
          </p:cNvPicPr>
          <p:nvPr/>
        </p:nvPicPr>
        <p:blipFill>
          <a:blip r:embed="rId2" cstate="print"/>
          <a:srcRect/>
          <a:stretch>
            <a:fillRect/>
          </a:stretch>
        </p:blipFill>
        <p:spPr bwMode="auto">
          <a:xfrm>
            <a:off x="5257800" y="5905500"/>
            <a:ext cx="28956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323850" y="1125538"/>
            <a:ext cx="8526463" cy="5040312"/>
          </a:xfrm>
          <a:prstGeom prst="rect">
            <a:avLst/>
          </a:prstGeom>
          <a:noFill/>
          <a:ln w="9525">
            <a:noFill/>
            <a:miter lim="800000"/>
            <a:headEnd/>
            <a:tailEnd/>
          </a:ln>
        </p:spPr>
        <p:txBody>
          <a:bodyPr lIns="87464" tIns="43015" rIns="87464" bIns="43015"/>
          <a:lstStyle/>
          <a:p>
            <a:pPr marL="309563" indent="-309563" defTabSz="825500">
              <a:buClr>
                <a:schemeClr val="tx1"/>
              </a:buClr>
              <a:buSzPct val="115000"/>
            </a:pPr>
            <a:r>
              <a:rPr lang="en-GB" sz="2800">
                <a:solidFill>
                  <a:srgbClr val="0F5494"/>
                </a:solidFill>
              </a:rPr>
              <a:t>Summary of main conclusions #2</a:t>
            </a:r>
          </a:p>
          <a:p>
            <a:pPr marL="309563" indent="-309563" defTabSz="825500">
              <a:buClr>
                <a:schemeClr val="tx1"/>
              </a:buClr>
              <a:buSzPct val="115000"/>
            </a:pPr>
            <a:endParaRPr lang="en-GB" sz="1400">
              <a:solidFill>
                <a:srgbClr val="0F5494"/>
              </a:solidFill>
            </a:endParaRPr>
          </a:p>
          <a:p>
            <a:pPr marL="309563" indent="-309563" defTabSz="825500">
              <a:spcAft>
                <a:spcPct val="40000"/>
              </a:spcAft>
              <a:buClr>
                <a:srgbClr val="002060"/>
              </a:buClr>
              <a:buSzPct val="115000"/>
            </a:pPr>
            <a:r>
              <a:rPr lang="en-US" sz="2000" i="1" u="sng">
                <a:solidFill>
                  <a:srgbClr val="0F5494"/>
                </a:solidFill>
              </a:rPr>
              <a:t>PMP VPR Calibration Round Robin</a:t>
            </a:r>
            <a:endParaRPr lang="en-US" sz="2400" b="0">
              <a:solidFill>
                <a:srgbClr val="0F5494"/>
              </a:solidFill>
            </a:endParaRPr>
          </a:p>
          <a:p>
            <a:pPr marL="309563" indent="-309563" defTabSz="825500">
              <a:spcBef>
                <a:spcPts val="600"/>
              </a:spcBef>
              <a:spcAft>
                <a:spcPts val="1200"/>
              </a:spcAft>
              <a:buClr>
                <a:srgbClr val="002060"/>
              </a:buClr>
              <a:buSzPct val="115000"/>
              <a:buFont typeface="Arial" charset="0"/>
              <a:buChar char="•"/>
            </a:pPr>
            <a:r>
              <a:rPr lang="en-US" sz="1800" b="0">
                <a:solidFill>
                  <a:srgbClr val="0F5494"/>
                </a:solidFill>
              </a:rPr>
              <a:t>A VPR being very sensitive to sample conditions was intentionally selected to help identify critical elements of the calibration setup</a:t>
            </a:r>
          </a:p>
          <a:p>
            <a:pPr marL="309563" indent="-309563" defTabSz="825500">
              <a:spcBef>
                <a:spcPts val="600"/>
              </a:spcBef>
              <a:spcAft>
                <a:spcPts val="1200"/>
              </a:spcAft>
              <a:buClr>
                <a:srgbClr val="002060"/>
              </a:buClr>
              <a:buSzPct val="115000"/>
              <a:buFont typeface="Arial" charset="0"/>
              <a:buChar char="•"/>
            </a:pPr>
            <a:r>
              <a:rPr lang="en-US" sz="1800" b="0">
                <a:solidFill>
                  <a:srgbClr val="0F5494"/>
                </a:solidFill>
              </a:rPr>
              <a:t>Despite that, the measured PCRF values agreed within ±5%, with three exceptions. For two of them there exists evidence of dilution missadjustment.</a:t>
            </a:r>
          </a:p>
          <a:p>
            <a:pPr marL="309563" indent="-309563" defTabSz="825500">
              <a:spcBef>
                <a:spcPts val="600"/>
              </a:spcBef>
              <a:spcAft>
                <a:spcPts val="1200"/>
              </a:spcAft>
              <a:buClr>
                <a:srgbClr val="002060"/>
              </a:buClr>
              <a:buSzPct val="115000"/>
              <a:buFont typeface="Arial" charset="0"/>
              <a:buChar char="•"/>
            </a:pPr>
            <a:r>
              <a:rPr lang="en-US" sz="1800" b="0">
                <a:solidFill>
                  <a:srgbClr val="0F5494"/>
                </a:solidFill>
              </a:rPr>
              <a:t>Graphite particles were found to be thermally stable at least at the 300°C of the GVPR. Salt particles and thermally treated CAST particles at 30 nm were not stable leading to lower and higher, respectively, PCRF values when using PMP complying CPCs</a:t>
            </a:r>
          </a:p>
          <a:p>
            <a:pPr marL="309563" indent="-309563" defTabSz="825500">
              <a:spcBef>
                <a:spcPts val="600"/>
              </a:spcBef>
              <a:spcAft>
                <a:spcPts val="1200"/>
              </a:spcAft>
              <a:buClr>
                <a:srgbClr val="002060"/>
              </a:buClr>
              <a:buSzPct val="115000"/>
              <a:buFont typeface="Arial" charset="0"/>
              <a:buChar char="•"/>
            </a:pPr>
            <a:r>
              <a:rPr lang="en-US" sz="1800" b="0">
                <a:solidFill>
                  <a:srgbClr val="0F5494"/>
                </a:solidFill>
              </a:rPr>
              <a:t>For this reason, it is recommended to use low cut-off size CPCs, unless a verified thermally stable aerosol is employed</a:t>
            </a:r>
          </a:p>
          <a:p>
            <a:pPr marL="309563" indent="-309563" defTabSz="825500">
              <a:spcBef>
                <a:spcPts val="600"/>
              </a:spcBef>
              <a:spcAft>
                <a:spcPts val="1200"/>
              </a:spcAft>
              <a:buClr>
                <a:srgbClr val="002060"/>
              </a:buClr>
              <a:buSzPct val="115000"/>
              <a:buFont typeface="Arial" charset="0"/>
              <a:buChar char="•"/>
            </a:pPr>
            <a:r>
              <a:rPr lang="en-US" sz="1800" b="0">
                <a:solidFill>
                  <a:srgbClr val="0F5494"/>
                </a:solidFill>
              </a:rPr>
              <a:t>Additional recommendations expected from the EU EMRP ENV02 project</a:t>
            </a:r>
          </a:p>
          <a:p>
            <a:pPr marL="309563" indent="-309563" defTabSz="825500">
              <a:spcBef>
                <a:spcPts val="600"/>
              </a:spcBef>
              <a:spcAft>
                <a:spcPts val="1200"/>
              </a:spcAft>
              <a:buClr>
                <a:srgbClr val="002060"/>
              </a:buClr>
              <a:buSzPct val="115000"/>
              <a:buFont typeface="Arial" charset="0"/>
              <a:buChar char="•"/>
            </a:pPr>
            <a:endParaRPr lang="en-US" sz="1800" b="0">
              <a:solidFill>
                <a:srgbClr val="0F5494"/>
              </a:solidFill>
            </a:endParaRPr>
          </a:p>
          <a:p>
            <a:pPr marL="309563" indent="-309563" defTabSz="825500">
              <a:spcAft>
                <a:spcPct val="40000"/>
              </a:spcAft>
              <a:buClr>
                <a:srgbClr val="002060"/>
              </a:buClr>
              <a:buSzPct val="115000"/>
            </a:pPr>
            <a:endParaRPr lang="en-US" sz="1100" b="0">
              <a:solidFill>
                <a:srgbClr val="0F5494"/>
              </a:solidFill>
            </a:endParaRPr>
          </a:p>
          <a:p>
            <a:pPr marL="766763" lvl="1" indent="-309563" defTabSz="825500">
              <a:spcAft>
                <a:spcPct val="40000"/>
              </a:spcAft>
              <a:buClr>
                <a:srgbClr val="002060"/>
              </a:buClr>
              <a:buSzPct val="115000"/>
            </a:pPr>
            <a:endParaRPr lang="en-US" sz="2400">
              <a:solidFill>
                <a:srgbClr val="0F5494"/>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317500" y="1196975"/>
            <a:ext cx="8526463" cy="5040313"/>
          </a:xfrm>
          <a:prstGeom prst="rect">
            <a:avLst/>
          </a:prstGeom>
          <a:noFill/>
          <a:ln w="9525">
            <a:noFill/>
            <a:miter lim="800000"/>
            <a:headEnd/>
            <a:tailEnd/>
          </a:ln>
        </p:spPr>
        <p:txBody>
          <a:bodyPr lIns="87464" tIns="43015" rIns="87464" bIns="43015"/>
          <a:lstStyle/>
          <a:p>
            <a:pPr marL="309563" indent="-309563" defTabSz="825500">
              <a:buClr>
                <a:schemeClr val="tx1"/>
              </a:buClr>
              <a:buSzPct val="115000"/>
            </a:pPr>
            <a:r>
              <a:rPr lang="en-GB" sz="2400" dirty="0" smtClean="0">
                <a:solidFill>
                  <a:srgbClr val="0F5494"/>
                </a:solidFill>
              </a:rPr>
              <a:t>Next steps</a:t>
            </a:r>
            <a:endParaRPr lang="en-GB" sz="2400" dirty="0">
              <a:solidFill>
                <a:srgbClr val="0F5494"/>
              </a:solidFill>
            </a:endParaRPr>
          </a:p>
          <a:p>
            <a:pPr marL="766763" lvl="1" indent="-309563" defTabSz="825500">
              <a:spcAft>
                <a:spcPct val="40000"/>
              </a:spcAft>
              <a:buClr>
                <a:srgbClr val="002060"/>
              </a:buClr>
              <a:buSzPct val="115000"/>
            </a:pPr>
            <a:endParaRPr lang="en-US" sz="2400" b="0" dirty="0">
              <a:solidFill>
                <a:srgbClr val="0F5494"/>
              </a:solidFill>
            </a:endParaRPr>
          </a:p>
          <a:p>
            <a:pPr marL="309563" indent="-309563" defTabSz="825500">
              <a:spcAft>
                <a:spcPct val="40000"/>
              </a:spcAft>
              <a:buClr>
                <a:srgbClr val="002060"/>
              </a:buClr>
              <a:buSzPct val="115000"/>
              <a:buFont typeface="Arial" charset="0"/>
              <a:buChar char="•"/>
            </a:pPr>
            <a:r>
              <a:rPr lang="en-US" sz="2400" b="0" dirty="0" smtClean="0">
                <a:solidFill>
                  <a:srgbClr val="0F5494"/>
                </a:solidFill>
              </a:rPr>
              <a:t>Revision/update of the mandate </a:t>
            </a:r>
          </a:p>
          <a:p>
            <a:pPr marL="309563" indent="-309563" defTabSz="825500">
              <a:spcAft>
                <a:spcPct val="40000"/>
              </a:spcAft>
              <a:buClr>
                <a:srgbClr val="002060"/>
              </a:buClr>
              <a:buSzPct val="115000"/>
              <a:buFont typeface="Arial" charset="0"/>
              <a:buChar char="•"/>
            </a:pPr>
            <a:endParaRPr lang="en-US" sz="2400" b="0" dirty="0" smtClean="0">
              <a:solidFill>
                <a:srgbClr val="0F5494"/>
              </a:solidFill>
            </a:endParaRPr>
          </a:p>
          <a:p>
            <a:pPr marL="309563" indent="-309563" defTabSz="825500">
              <a:spcAft>
                <a:spcPct val="40000"/>
              </a:spcAft>
              <a:buClr>
                <a:srgbClr val="002060"/>
              </a:buClr>
              <a:buSzPct val="115000"/>
              <a:buFont typeface="Arial" charset="0"/>
              <a:buChar char="•"/>
            </a:pPr>
            <a:r>
              <a:rPr lang="en-US" sz="2400" b="0" dirty="0" smtClean="0">
                <a:solidFill>
                  <a:srgbClr val="0F5494"/>
                </a:solidFill>
              </a:rPr>
              <a:t>Definition of revised terms of reference as well as tasks and deadlines</a:t>
            </a:r>
          </a:p>
          <a:p>
            <a:pPr marL="766763" lvl="1" indent="-309563" defTabSz="825500">
              <a:spcAft>
                <a:spcPct val="40000"/>
              </a:spcAft>
              <a:buClr>
                <a:srgbClr val="002060"/>
              </a:buClr>
              <a:buSzPct val="115000"/>
              <a:buFont typeface="Wingdings" pitchFamily="2" charset="2"/>
              <a:buChar char="ü"/>
            </a:pPr>
            <a:endParaRPr lang="en-US" sz="2400" b="0" dirty="0" smtClean="0">
              <a:solidFill>
                <a:srgbClr val="0F5494"/>
              </a:solidFill>
            </a:endParaRPr>
          </a:p>
          <a:p>
            <a:pPr marL="766763" lvl="1" indent="-309563" defTabSz="825500">
              <a:spcAft>
                <a:spcPct val="40000"/>
              </a:spcAft>
              <a:buClr>
                <a:srgbClr val="002060"/>
              </a:buClr>
              <a:buSzPct val="115000"/>
              <a:buFont typeface="Wingdings" pitchFamily="2" charset="2"/>
              <a:buChar char="ü"/>
            </a:pPr>
            <a:r>
              <a:rPr lang="en-US" sz="2400" b="0" dirty="0" smtClean="0">
                <a:solidFill>
                  <a:srgbClr val="0F5494"/>
                </a:solidFill>
              </a:rPr>
              <a:t>Phone/web conference to be organized </a:t>
            </a:r>
            <a:r>
              <a:rPr lang="en-US" sz="2400" b="0" dirty="0" err="1" smtClean="0">
                <a:solidFill>
                  <a:srgbClr val="0F5494"/>
                </a:solidFill>
              </a:rPr>
              <a:t>asap</a:t>
            </a:r>
            <a:r>
              <a:rPr lang="en-US" sz="2400" b="0" dirty="0" smtClean="0">
                <a:solidFill>
                  <a:srgbClr val="0F5494"/>
                </a:solidFill>
              </a:rPr>
              <a:t> followed by a face to face meeting (JRC-</a:t>
            </a:r>
            <a:r>
              <a:rPr lang="en-US" sz="2400" b="0" dirty="0" err="1" smtClean="0">
                <a:solidFill>
                  <a:srgbClr val="0F5494"/>
                </a:solidFill>
              </a:rPr>
              <a:t>Ispra</a:t>
            </a:r>
            <a:r>
              <a:rPr lang="en-US" sz="2400" b="0" dirty="0" smtClean="0">
                <a:solidFill>
                  <a:srgbClr val="0F5494"/>
                </a:solidFill>
              </a:rPr>
              <a:t>?) </a:t>
            </a:r>
          </a:p>
          <a:p>
            <a:pPr marL="766763" lvl="1" indent="-309563" defTabSz="825500">
              <a:spcAft>
                <a:spcPct val="40000"/>
              </a:spcAft>
              <a:buClr>
                <a:srgbClr val="002060"/>
              </a:buClr>
              <a:buSzPct val="115000"/>
            </a:pPr>
            <a:endParaRPr lang="en-US" sz="2400" b="0" dirty="0" smtClean="0">
              <a:solidFill>
                <a:srgbClr val="0F5494"/>
              </a:solidFill>
            </a:endParaRPr>
          </a:p>
          <a:p>
            <a:pPr marL="309563" indent="-309563" defTabSz="825500">
              <a:spcAft>
                <a:spcPct val="40000"/>
              </a:spcAft>
              <a:buClr>
                <a:srgbClr val="002060"/>
              </a:buClr>
              <a:buSzPct val="115000"/>
              <a:buFont typeface="Arial" charset="0"/>
              <a:buChar char="•"/>
            </a:pPr>
            <a:endParaRPr lang="en-US" sz="2400" b="0" dirty="0" smtClean="0">
              <a:solidFill>
                <a:srgbClr val="0F5494"/>
              </a:solidFill>
            </a:endParaRPr>
          </a:p>
          <a:p>
            <a:pPr marL="309563" indent="-309563" defTabSz="825500">
              <a:spcAft>
                <a:spcPct val="40000"/>
              </a:spcAft>
              <a:buClr>
                <a:srgbClr val="002060"/>
              </a:buClr>
              <a:buSzPct val="115000"/>
            </a:pPr>
            <a:endParaRPr lang="en-US" sz="2400" b="0" dirty="0">
              <a:solidFill>
                <a:srgbClr val="0F5494"/>
              </a:solidFill>
            </a:endParaRPr>
          </a:p>
          <a:p>
            <a:pPr marL="309563" indent="-309563" defTabSz="825500">
              <a:spcAft>
                <a:spcPct val="40000"/>
              </a:spcAft>
              <a:buClr>
                <a:srgbClr val="002060"/>
              </a:buClr>
              <a:buSzPct val="115000"/>
              <a:buFont typeface="Arial" charset="0"/>
              <a:buChar char="•"/>
            </a:pPr>
            <a:endParaRPr lang="en-US" sz="2400" b="0" dirty="0">
              <a:solidFill>
                <a:srgbClr val="0F5494"/>
              </a:solidFill>
            </a:endParaRPr>
          </a:p>
          <a:p>
            <a:pPr marL="766763" lvl="1" indent="-309563" defTabSz="825500">
              <a:spcAft>
                <a:spcPct val="40000"/>
              </a:spcAft>
              <a:buClr>
                <a:srgbClr val="002060"/>
              </a:buClr>
              <a:buSzPct val="115000"/>
            </a:pPr>
            <a:endParaRPr lang="en-US" sz="2400" dirty="0">
              <a:solidFill>
                <a:srgbClr val="0F5494"/>
              </a:solidFill>
            </a:endParaRPr>
          </a:p>
          <a:p>
            <a:pPr marL="766763" lvl="1" indent="-309563" defTabSz="825500">
              <a:spcAft>
                <a:spcPct val="40000"/>
              </a:spcAft>
              <a:buClr>
                <a:srgbClr val="002060"/>
              </a:buClr>
              <a:buSzPct val="115000"/>
            </a:pPr>
            <a:endParaRPr lang="en-US" sz="2400" dirty="0">
              <a:solidFill>
                <a:srgbClr val="0F5494"/>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317500" y="1196975"/>
            <a:ext cx="8526463" cy="5040313"/>
          </a:xfrm>
          <a:prstGeom prst="rect">
            <a:avLst/>
          </a:prstGeom>
          <a:noFill/>
          <a:ln w="9525">
            <a:noFill/>
            <a:miter lim="800000"/>
            <a:headEnd/>
            <a:tailEnd/>
          </a:ln>
        </p:spPr>
        <p:txBody>
          <a:bodyPr lIns="87464" tIns="43015" rIns="87464" bIns="43015"/>
          <a:lstStyle/>
          <a:p>
            <a:pPr marL="309563" indent="-309563" defTabSz="825500">
              <a:buClr>
                <a:schemeClr val="tx1"/>
              </a:buClr>
              <a:buSzPct val="115000"/>
            </a:pPr>
            <a:r>
              <a:rPr lang="en-GB" sz="2000" dirty="0">
                <a:solidFill>
                  <a:srgbClr val="0F5494"/>
                </a:solidFill>
              </a:rPr>
              <a:t>Open issues on PN-PM emissions</a:t>
            </a:r>
          </a:p>
          <a:p>
            <a:pPr marL="309563" indent="-309563" defTabSz="825500">
              <a:buClr>
                <a:schemeClr val="tx1"/>
              </a:buClr>
              <a:buSzPct val="115000"/>
            </a:pPr>
            <a:endParaRPr lang="en-GB" sz="2000" dirty="0">
              <a:solidFill>
                <a:srgbClr val="0F5494"/>
              </a:solidFill>
            </a:endParaRPr>
          </a:p>
          <a:p>
            <a:pPr marL="309563" indent="-309563" defTabSz="825500">
              <a:spcAft>
                <a:spcPct val="40000"/>
              </a:spcAft>
              <a:buClr>
                <a:srgbClr val="002060"/>
              </a:buClr>
              <a:buSzPct val="115000"/>
              <a:buFont typeface="Arial" charset="0"/>
              <a:buChar char="•"/>
            </a:pPr>
            <a:r>
              <a:rPr lang="en-US" sz="2000" b="0" dirty="0" smtClean="0">
                <a:solidFill>
                  <a:srgbClr val="0F5494"/>
                </a:solidFill>
              </a:rPr>
              <a:t>Investigation of sub-23 nm particles emissions and of a possible need of extending the PMP methodology</a:t>
            </a:r>
          </a:p>
          <a:p>
            <a:pPr marL="309563" indent="-309563" defTabSz="825500">
              <a:spcAft>
                <a:spcPct val="40000"/>
              </a:spcAft>
              <a:buClr>
                <a:srgbClr val="002060"/>
              </a:buClr>
              <a:buSzPct val="115000"/>
              <a:buFont typeface="Arial" charset="0"/>
              <a:buChar char="•"/>
            </a:pPr>
            <a:r>
              <a:rPr lang="en-GB" sz="2000" b="0" dirty="0" smtClean="0">
                <a:solidFill>
                  <a:srgbClr val="0F5494"/>
                </a:solidFill>
              </a:rPr>
              <a:t>PN measurements during active regeneration (WLTP)</a:t>
            </a:r>
          </a:p>
          <a:p>
            <a:pPr marL="309563" indent="-309563" defTabSz="825500">
              <a:spcAft>
                <a:spcPct val="40000"/>
              </a:spcAft>
              <a:buClr>
                <a:srgbClr val="002060"/>
              </a:buClr>
              <a:buSzPct val="115000"/>
              <a:buFont typeface="Arial" charset="0"/>
              <a:buChar char="•"/>
            </a:pPr>
            <a:r>
              <a:rPr lang="en-GB" sz="2000" b="0" dirty="0" smtClean="0">
                <a:solidFill>
                  <a:srgbClr val="0F5494"/>
                </a:solidFill>
              </a:rPr>
              <a:t>Calibration related activities carried out within the EMRP ENV 02 project  </a:t>
            </a:r>
          </a:p>
          <a:p>
            <a:pPr marL="309563" indent="-309563" defTabSz="825500">
              <a:spcAft>
                <a:spcPct val="40000"/>
              </a:spcAft>
              <a:buClr>
                <a:srgbClr val="002060"/>
              </a:buClr>
              <a:buSzPct val="115000"/>
              <a:buFont typeface="Arial" charset="0"/>
              <a:buChar char="•"/>
            </a:pPr>
            <a:r>
              <a:rPr lang="en-GB" sz="2000" b="0" dirty="0" smtClean="0">
                <a:solidFill>
                  <a:srgbClr val="0F5494"/>
                </a:solidFill>
              </a:rPr>
              <a:t>Heavy duty related issues?</a:t>
            </a:r>
            <a:endParaRPr lang="en-US" sz="2000" b="0" dirty="0" smtClean="0">
              <a:solidFill>
                <a:srgbClr val="0F5494"/>
              </a:solidFill>
            </a:endParaRPr>
          </a:p>
          <a:p>
            <a:pPr marL="309563" indent="-309563" defTabSz="825500">
              <a:spcAft>
                <a:spcPct val="40000"/>
              </a:spcAft>
              <a:buClr>
                <a:srgbClr val="002060"/>
              </a:buClr>
              <a:buSzPct val="115000"/>
              <a:buFont typeface="Arial" charset="0"/>
              <a:buChar char="•"/>
            </a:pPr>
            <a:r>
              <a:rPr lang="en-US" sz="2000" b="0" dirty="0" smtClean="0">
                <a:solidFill>
                  <a:srgbClr val="0F5494"/>
                </a:solidFill>
              </a:rPr>
              <a:t>WHO </a:t>
            </a:r>
            <a:r>
              <a:rPr lang="en-US" sz="2000" b="0" dirty="0">
                <a:solidFill>
                  <a:srgbClr val="0F5494"/>
                </a:solidFill>
              </a:rPr>
              <a:t>statement about the carcinogenicity of the diesel exhaust: Inputs from the PMP WG needed?</a:t>
            </a:r>
          </a:p>
          <a:p>
            <a:pPr marL="766763" lvl="1" indent="-309563" defTabSz="825500">
              <a:spcAft>
                <a:spcPct val="40000"/>
              </a:spcAft>
              <a:buClr>
                <a:srgbClr val="002060"/>
              </a:buClr>
              <a:buSzPct val="115000"/>
            </a:pPr>
            <a:endParaRPr lang="en-US" sz="2000" dirty="0">
              <a:solidFill>
                <a:srgbClr val="0F5494"/>
              </a:solidFill>
            </a:endParaRPr>
          </a:p>
          <a:p>
            <a:pPr marL="766763" lvl="1" indent="-309563" defTabSz="825500">
              <a:spcAft>
                <a:spcPct val="40000"/>
              </a:spcAft>
              <a:buClr>
                <a:srgbClr val="002060"/>
              </a:buClr>
              <a:buSzPct val="115000"/>
            </a:pPr>
            <a:endParaRPr lang="en-US" sz="2000" dirty="0">
              <a:solidFill>
                <a:srgbClr val="0F5494"/>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58888" y="2420938"/>
            <a:ext cx="6265862" cy="2447925"/>
          </a:xfrm>
          <a:noFill/>
        </p:spPr>
        <p:txBody>
          <a:bodyPr/>
          <a:lstStyle/>
          <a:p>
            <a:pPr indent="0" algn="ctr" eaLnBrk="1" hangingPunct="1"/>
            <a:r>
              <a:rPr lang="en-GB" sz="4000" smtClean="0"/>
              <a:t>Thank you!</a:t>
            </a:r>
            <a:br>
              <a:rPr lang="en-GB" sz="4000" smtClean="0"/>
            </a:br>
            <a:r>
              <a:rPr lang="en-GB" sz="4000" smtClean="0"/>
              <a:t/>
            </a:r>
            <a:br>
              <a:rPr lang="en-GB" sz="4000" smtClean="0"/>
            </a:br>
            <a:r>
              <a:rPr lang="en-GB" sz="4000" smtClean="0"/>
              <a:t>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miter lim="800000"/>
            <a:headEnd/>
            <a:tailEnd/>
          </a:ln>
        </p:spPr>
        <p:txBody>
          <a:bodyPr/>
          <a:lstStyle/>
          <a:p>
            <a:fld id="{E2800D64-A4C1-4685-952D-04CEC31C0C19}" type="slidenum">
              <a:rPr lang="en-US"/>
              <a:pPr/>
              <a:t>6</a:t>
            </a:fld>
            <a:endParaRPr lang="en-US"/>
          </a:p>
        </p:txBody>
      </p:sp>
      <p:sp>
        <p:nvSpPr>
          <p:cNvPr id="12291" name="Rectangle 2"/>
          <p:cNvSpPr>
            <a:spLocks noGrp="1" noChangeArrowheads="1"/>
          </p:cNvSpPr>
          <p:nvPr>
            <p:ph type="title"/>
          </p:nvPr>
        </p:nvSpPr>
        <p:spPr>
          <a:xfrm>
            <a:off x="152400" y="1066800"/>
            <a:ext cx="7848600" cy="854075"/>
          </a:xfrm>
          <a:noFill/>
        </p:spPr>
        <p:txBody>
          <a:bodyPr/>
          <a:lstStyle/>
          <a:p>
            <a:pPr marL="180975" indent="-180975"/>
            <a:r>
              <a:rPr lang="en-US" smtClean="0"/>
              <a:t>Participants &amp;</a:t>
            </a:r>
            <a:br>
              <a:rPr lang="en-US" smtClean="0"/>
            </a:br>
            <a:r>
              <a:rPr lang="en-US" smtClean="0"/>
              <a:t>#PN systems</a:t>
            </a:r>
          </a:p>
        </p:txBody>
      </p:sp>
      <p:graphicFrame>
        <p:nvGraphicFramePr>
          <p:cNvPr id="42084" name="Group 100"/>
          <p:cNvGraphicFramePr>
            <a:graphicFrameLocks noGrp="1"/>
          </p:cNvGraphicFramePr>
          <p:nvPr>
            <p:ph idx="1"/>
          </p:nvPr>
        </p:nvGraphicFramePr>
        <p:xfrm>
          <a:off x="3505200" y="1566863"/>
          <a:ext cx="5584825" cy="5159375"/>
        </p:xfrm>
        <a:graphic>
          <a:graphicData uri="http://schemas.openxmlformats.org/drawingml/2006/table">
            <a:tbl>
              <a:tblPr/>
              <a:tblGrid>
                <a:gridCol w="1752600"/>
                <a:gridCol w="2209800"/>
                <a:gridCol w="1622425"/>
              </a:tblGrid>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Laboratory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CVS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PFDS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RICARDO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NTSEL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JARI</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NIER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VOLVO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UTAC</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VTT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SCANIA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Env. Canada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RWTÜV</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Daimler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l"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JRC</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400"/>
                        </a:lnSpc>
                        <a:spcBef>
                          <a:spcPct val="0"/>
                        </a:spcBef>
                        <a:spcAft>
                          <a:spcPct val="0"/>
                        </a:spcAft>
                        <a:buClr>
                          <a:srgbClr val="37ACDE"/>
                        </a:buClr>
                        <a:buSzTx/>
                        <a:buFont typeface="Verdana" pitchFamily="34" charset="0"/>
                        <a:buNone/>
                        <a:tabLst/>
                      </a:pPr>
                      <a:r>
                        <a:rPr kumimoji="0" lang="en-US" sz="1600" b="0" i="0" u="none" strike="noStrike" cap="none" normalizeH="0" baseline="0" smtClean="0">
                          <a:ln>
                            <a:noFill/>
                          </a:ln>
                          <a:solidFill>
                            <a:srgbClr val="004494"/>
                          </a:solidFill>
                          <a:effectLst/>
                          <a:latin typeface="Verdana" pitchFamily="34" charset="0"/>
                          <a:ea typeface="ＭＳ Ｐゴシック" pitchFamily="34" charset="-128"/>
                        </a:rPr>
                        <a:t>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BFD7D81D-5A1F-42E3-9BA4-C0B01A528D7B}" type="slidenum">
              <a:rPr lang="en-US"/>
              <a:pPr algn="l"/>
              <a:t>7</a:t>
            </a:fld>
            <a:endParaRPr lang="en-US"/>
          </a:p>
        </p:txBody>
      </p:sp>
      <p:sp>
        <p:nvSpPr>
          <p:cNvPr id="13315" name="Rectangle 2"/>
          <p:cNvSpPr>
            <a:spLocks noGrp="1" noChangeArrowheads="1"/>
          </p:cNvSpPr>
          <p:nvPr>
            <p:ph type="title"/>
          </p:nvPr>
        </p:nvSpPr>
        <p:spPr>
          <a:xfrm>
            <a:off x="685800" y="1249363"/>
            <a:ext cx="7870825" cy="427037"/>
          </a:xfrm>
          <a:noFill/>
        </p:spPr>
        <p:txBody>
          <a:bodyPr/>
          <a:lstStyle/>
          <a:p>
            <a:r>
              <a:rPr lang="en-US" smtClean="0"/>
              <a:t>Calculation checks</a:t>
            </a:r>
          </a:p>
        </p:txBody>
      </p:sp>
      <p:sp>
        <p:nvSpPr>
          <p:cNvPr id="13316" name="Rectangle 3"/>
          <p:cNvSpPr>
            <a:spLocks noGrp="1" noChangeArrowheads="1"/>
          </p:cNvSpPr>
          <p:nvPr>
            <p:ph type="body" idx="1"/>
          </p:nvPr>
        </p:nvSpPr>
        <p:spPr>
          <a:xfrm>
            <a:off x="609600" y="1981200"/>
            <a:ext cx="7870825" cy="2438400"/>
          </a:xfrm>
        </p:spPr>
        <p:txBody>
          <a:bodyPr/>
          <a:lstStyle/>
          <a:p>
            <a:pPr>
              <a:buClr>
                <a:schemeClr val="accent2"/>
              </a:buClr>
              <a:buFont typeface="Wingdings" pitchFamily="2" charset="2"/>
              <a:buChar char="Ø"/>
            </a:pPr>
            <a:r>
              <a:rPr lang="en-US" smtClean="0"/>
              <a:t>Calculation cross-checks conducted upon receipt of data revealed a number of errors in the calculations from most laboratories, including:</a:t>
            </a:r>
          </a:p>
          <a:p>
            <a:pPr lvl="3">
              <a:buFont typeface="Verdana" pitchFamily="34" charset="0"/>
              <a:buChar char="–"/>
            </a:pPr>
            <a:r>
              <a:rPr lang="en-US" sz="2400" smtClean="0">
                <a:solidFill>
                  <a:srgbClr val="0F5494"/>
                </a:solidFill>
                <a:latin typeface="Verdana" pitchFamily="34" charset="0"/>
              </a:rPr>
              <a:t>Synchronization problems</a:t>
            </a:r>
          </a:p>
          <a:p>
            <a:pPr lvl="3">
              <a:buFont typeface="Verdana" pitchFamily="34" charset="0"/>
              <a:buChar char="–"/>
            </a:pPr>
            <a:r>
              <a:rPr lang="en-US" sz="2400" smtClean="0">
                <a:solidFill>
                  <a:srgbClr val="0F5494"/>
                </a:solidFill>
                <a:latin typeface="Verdana" pitchFamily="34" charset="0"/>
              </a:rPr>
              <a:t>Simplified ESC calculations</a:t>
            </a:r>
          </a:p>
          <a:p>
            <a:pPr lvl="1">
              <a:buFont typeface="Wingdings" pitchFamily="2" charset="2"/>
              <a:buChar char="Ø"/>
            </a:pPr>
            <a:endParaRPr lang="en-US" sz="2400" smtClean="0"/>
          </a:p>
          <a:p>
            <a:pPr lvl="3">
              <a:buClr>
                <a:schemeClr val="accent2"/>
              </a:buClr>
              <a:buFont typeface="Wingdings" pitchFamily="2" charset="2"/>
              <a:buChar char="Ø"/>
            </a:pPr>
            <a:r>
              <a:rPr lang="en-US" sz="2400" i="1" smtClean="0">
                <a:solidFill>
                  <a:srgbClr val="0F5494"/>
                </a:solidFill>
                <a:latin typeface="Verdana" pitchFamily="34" charset="0"/>
              </a:rPr>
              <a:t>The results were recalculated for all labs with the exception of Volvo and Ricardo where no real-time information was available.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00B6BF2A-2D03-44B9-8CC7-D77CB168A867}" type="slidenum">
              <a:rPr lang="en-US"/>
              <a:pPr algn="l"/>
              <a:t>8</a:t>
            </a:fld>
            <a:endParaRPr lang="en-US"/>
          </a:p>
        </p:txBody>
      </p:sp>
      <p:pic>
        <p:nvPicPr>
          <p:cNvPr id="14339" name="Picture 5" descr="01a_Summary_PN_CVS"/>
          <p:cNvPicPr>
            <a:picLocks noChangeAspect="1" noChangeArrowheads="1"/>
          </p:cNvPicPr>
          <p:nvPr/>
        </p:nvPicPr>
        <p:blipFill>
          <a:blip r:embed="rId2" cstate="print"/>
          <a:srcRect/>
          <a:stretch>
            <a:fillRect/>
          </a:stretch>
        </p:blipFill>
        <p:spPr bwMode="auto">
          <a:xfrm>
            <a:off x="762000" y="1573213"/>
            <a:ext cx="7656513" cy="3800475"/>
          </a:xfrm>
          <a:prstGeom prst="rect">
            <a:avLst/>
          </a:prstGeom>
          <a:noFill/>
          <a:ln w="9525">
            <a:noFill/>
            <a:miter lim="800000"/>
            <a:headEnd/>
            <a:tailEnd/>
          </a:ln>
        </p:spPr>
      </p:pic>
      <p:sp>
        <p:nvSpPr>
          <p:cNvPr id="14340" name="Rectangle 2"/>
          <p:cNvSpPr>
            <a:spLocks noGrp="1" noChangeArrowheads="1"/>
          </p:cNvSpPr>
          <p:nvPr>
            <p:ph type="title"/>
          </p:nvPr>
        </p:nvSpPr>
        <p:spPr>
          <a:xfrm>
            <a:off x="381000" y="1057275"/>
            <a:ext cx="7870825" cy="427038"/>
          </a:xfrm>
          <a:noFill/>
        </p:spPr>
        <p:txBody>
          <a:bodyPr/>
          <a:lstStyle/>
          <a:p>
            <a:r>
              <a:rPr lang="en-US" smtClean="0"/>
              <a:t>PN</a:t>
            </a:r>
            <a:r>
              <a:rPr lang="en-US" baseline="-25000" smtClean="0"/>
              <a:t>CVS</a:t>
            </a:r>
            <a:r>
              <a:rPr lang="en-US" smtClean="0"/>
              <a:t> overview</a:t>
            </a:r>
          </a:p>
        </p:txBody>
      </p:sp>
      <p:sp>
        <p:nvSpPr>
          <p:cNvPr id="14341" name="Rectangle 3"/>
          <p:cNvSpPr>
            <a:spLocks noGrp="1" noChangeArrowheads="1"/>
          </p:cNvSpPr>
          <p:nvPr>
            <p:ph type="body" idx="1"/>
          </p:nvPr>
        </p:nvSpPr>
        <p:spPr>
          <a:xfrm>
            <a:off x="533400" y="5394325"/>
            <a:ext cx="7870825" cy="914400"/>
          </a:xfrm>
          <a:noFill/>
        </p:spPr>
        <p:txBody>
          <a:bodyPr/>
          <a:lstStyle/>
          <a:p>
            <a:pPr>
              <a:buClr>
                <a:schemeClr val="accent2"/>
              </a:buClr>
              <a:buFont typeface="Wingdings" pitchFamily="2" charset="2"/>
              <a:buChar char="Ø"/>
            </a:pPr>
            <a:r>
              <a:rPr lang="en-US" sz="2000" smtClean="0"/>
              <a:t>PN emissions complied with the WHSC limit (8×10</a:t>
            </a:r>
            <a:r>
              <a:rPr lang="en-US" sz="2000" baseline="30000" smtClean="0"/>
              <a:t>11</a:t>
            </a:r>
            <a:r>
              <a:rPr lang="en-US" sz="2000" smtClean="0"/>
              <a:t> #/kWh) but were at the threshold value (6×10</a:t>
            </a:r>
            <a:r>
              <a:rPr lang="en-US" sz="2000" baseline="30000" smtClean="0"/>
              <a:t>11</a:t>
            </a:r>
            <a:r>
              <a:rPr lang="en-US" sz="2000" smtClean="0"/>
              <a:t> #/kWh) over the WHTC (14% cold weighting)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457200" y="6245225"/>
            <a:ext cx="2133600" cy="476250"/>
          </a:xfrm>
          <a:noFill/>
          <a:ln>
            <a:miter lim="800000"/>
            <a:headEnd/>
            <a:tailEnd/>
          </a:ln>
        </p:spPr>
        <p:txBody>
          <a:bodyPr/>
          <a:lstStyle/>
          <a:p>
            <a:pPr algn="l"/>
            <a:fld id="{D94DB390-D57A-4738-900E-3D7335A68E6B}" type="slidenum">
              <a:rPr lang="en-US"/>
              <a:pPr algn="l"/>
              <a:t>9</a:t>
            </a:fld>
            <a:endParaRPr lang="en-US"/>
          </a:p>
        </p:txBody>
      </p:sp>
      <p:pic>
        <p:nvPicPr>
          <p:cNvPr id="15363" name="Picture 5" descr="01b_Summary_PN_PFDS"/>
          <p:cNvPicPr>
            <a:picLocks noChangeAspect="1" noChangeArrowheads="1"/>
          </p:cNvPicPr>
          <p:nvPr/>
        </p:nvPicPr>
        <p:blipFill>
          <a:blip r:embed="rId2" cstate="print"/>
          <a:srcRect/>
          <a:stretch>
            <a:fillRect/>
          </a:stretch>
        </p:blipFill>
        <p:spPr bwMode="auto">
          <a:xfrm>
            <a:off x="685800" y="1930400"/>
            <a:ext cx="7656513" cy="3802063"/>
          </a:xfrm>
          <a:prstGeom prst="rect">
            <a:avLst/>
          </a:prstGeom>
          <a:noFill/>
          <a:ln w="9525">
            <a:noFill/>
            <a:miter lim="800000"/>
            <a:headEnd/>
            <a:tailEnd/>
          </a:ln>
        </p:spPr>
      </p:pic>
      <p:sp>
        <p:nvSpPr>
          <p:cNvPr id="15364" name="Rectangle 3"/>
          <p:cNvSpPr>
            <a:spLocks noGrp="1" noChangeArrowheads="1"/>
          </p:cNvSpPr>
          <p:nvPr>
            <p:ph type="title"/>
          </p:nvPr>
        </p:nvSpPr>
        <p:spPr>
          <a:xfrm>
            <a:off x="323850" y="1201738"/>
            <a:ext cx="7870825" cy="427037"/>
          </a:xfrm>
          <a:noFill/>
        </p:spPr>
        <p:txBody>
          <a:bodyPr/>
          <a:lstStyle/>
          <a:p>
            <a:r>
              <a:rPr lang="en-US" smtClean="0"/>
              <a:t>PN</a:t>
            </a:r>
            <a:r>
              <a:rPr lang="en-US" baseline="-25000" smtClean="0"/>
              <a:t>PFDS</a:t>
            </a:r>
            <a:r>
              <a:rPr lang="en-US" smtClean="0"/>
              <a:t> overview</a:t>
            </a:r>
          </a:p>
        </p:txBody>
      </p:sp>
      <p:sp>
        <p:nvSpPr>
          <p:cNvPr id="15365" name="Rectangle 4"/>
          <p:cNvSpPr>
            <a:spLocks noGrp="1" noChangeArrowheads="1"/>
          </p:cNvSpPr>
          <p:nvPr>
            <p:ph type="body" idx="1"/>
          </p:nvPr>
        </p:nvSpPr>
        <p:spPr>
          <a:xfrm>
            <a:off x="533400" y="5861050"/>
            <a:ext cx="7870825" cy="304800"/>
          </a:xfrm>
          <a:noFill/>
        </p:spPr>
        <p:txBody>
          <a:bodyPr/>
          <a:lstStyle/>
          <a:p>
            <a:pPr>
              <a:buClr>
                <a:schemeClr val="accent2"/>
              </a:buClr>
              <a:buFont typeface="Wingdings" pitchFamily="2" charset="2"/>
              <a:buChar char="Ø"/>
            </a:pPr>
            <a:r>
              <a:rPr lang="en-US" sz="2000" smtClean="0"/>
              <a:t>Similar results wth CVS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00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00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12438</TotalTime>
  <Words>2402</Words>
  <Application>Microsoft Office PowerPoint</Application>
  <PresentationFormat>On-screen Show (4:3)</PresentationFormat>
  <Paragraphs>441</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Slide_Master</vt:lpstr>
      <vt:lpstr> Summary of the latest PMP related activities   </vt:lpstr>
      <vt:lpstr>PowerPoint Presentation</vt:lpstr>
      <vt:lpstr>Particle Measurement Programme Heavy Duty Round Robin Preliminary Analysis of the Results</vt:lpstr>
      <vt:lpstr>Context</vt:lpstr>
      <vt:lpstr>Golden Engine</vt:lpstr>
      <vt:lpstr>Participants &amp; #PN systems</vt:lpstr>
      <vt:lpstr>Calculation checks</vt:lpstr>
      <vt:lpstr>PNCVS overview</vt:lpstr>
      <vt:lpstr>PNPFDS overview</vt:lpstr>
      <vt:lpstr>PM from CVS</vt:lpstr>
      <vt:lpstr>PM from PFDS</vt:lpstr>
      <vt:lpstr>Repeatability &amp; reproducibility</vt:lpstr>
      <vt:lpstr>Comparison of different PN systems #1</vt:lpstr>
      <vt:lpstr>Comparison of different PN systems #2</vt:lpstr>
      <vt:lpstr>PNPFDS vs PNCVS</vt:lpstr>
      <vt:lpstr>DPF filtration efficiency in PN</vt:lpstr>
      <vt:lpstr>Sub-23 nm particles</vt:lpstr>
      <vt:lpstr>Volatile artefact – DPF regeneration</vt:lpstr>
      <vt:lpstr>Conclusions #1</vt:lpstr>
      <vt:lpstr>Conclusions #2</vt:lpstr>
      <vt:lpstr>Conclusions #3 – sub-23 nm</vt:lpstr>
      <vt:lpstr>PowerPoint Presentation</vt:lpstr>
      <vt:lpstr>Particle Measurement Programme: Volatile Particle Remover (VPR) Round Robin</vt:lpstr>
      <vt:lpstr>Contents</vt:lpstr>
      <vt:lpstr>Contents</vt:lpstr>
      <vt:lpstr>Golden Instrumentation</vt:lpstr>
      <vt:lpstr>Participants</vt:lpstr>
      <vt:lpstr>Reference setup</vt:lpstr>
      <vt:lpstr>Contents</vt:lpstr>
      <vt:lpstr>Dilution Factor (DF)</vt:lpstr>
      <vt:lpstr>GAG</vt:lpstr>
      <vt:lpstr>GCPC</vt:lpstr>
      <vt:lpstr>Stability</vt:lpstr>
      <vt:lpstr>Contents</vt:lpstr>
      <vt:lpstr>DF results</vt:lpstr>
      <vt:lpstr>Particle Concentration Reduction Factors</vt:lpstr>
      <vt:lpstr>Particle Concentration Reduction Factors</vt:lpstr>
      <vt:lpstr>Excessive backpressure at VW</vt:lpstr>
      <vt:lpstr>Size-dependent losses</vt:lpstr>
      <vt:lpstr>Contents</vt:lpstr>
      <vt:lpstr>GAG/low cut-off size CPCs</vt:lpstr>
      <vt:lpstr>CAST</vt:lpstr>
      <vt:lpstr>NaCl</vt:lpstr>
      <vt:lpstr>Thermal stability of GAG aerosol</vt:lpstr>
      <vt:lpstr>Polydisperse measurements</vt:lpstr>
      <vt:lpstr>CPC linearity checks</vt:lpstr>
      <vt:lpstr>Contents</vt:lpstr>
      <vt:lpstr>Conclusions #1</vt:lpstr>
      <vt:lpstr>Conclusions #2</vt:lpstr>
      <vt:lpstr>Thank you for your attention</vt:lpstr>
      <vt:lpstr>PowerPoint Presentation</vt:lpstr>
      <vt:lpstr>PowerPoint Presentation</vt:lpstr>
      <vt:lpstr>PowerPoint Presentation</vt:lpstr>
      <vt:lpstr>PowerPoint Presentation</vt:lpstr>
      <vt:lpstr>Thank you!  Questions?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Pierpaolo Cazzola</cp:lastModifiedBy>
  <cp:revision>319</cp:revision>
  <dcterms:created xsi:type="dcterms:W3CDTF">2011-10-28T10:25:18Z</dcterms:created>
  <dcterms:modified xsi:type="dcterms:W3CDTF">2013-01-17T15:17:02Z</dcterms:modified>
</cp:coreProperties>
</file>