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sldIdLst>
    <p:sldId id="359" r:id="rId2"/>
    <p:sldId id="379" r:id="rId3"/>
    <p:sldId id="364" r:id="rId4"/>
    <p:sldId id="361" r:id="rId5"/>
    <p:sldId id="363" r:id="rId6"/>
    <p:sldId id="362" r:id="rId7"/>
    <p:sldId id="366" r:id="rId8"/>
    <p:sldId id="367" r:id="rId9"/>
    <p:sldId id="350" r:id="rId10"/>
    <p:sldId id="351" r:id="rId11"/>
    <p:sldId id="376" r:id="rId12"/>
    <p:sldId id="345" r:id="rId13"/>
    <p:sldId id="368" r:id="rId14"/>
    <p:sldId id="360" r:id="rId15"/>
    <p:sldId id="375" r:id="rId16"/>
    <p:sldId id="371" r:id="rId17"/>
    <p:sldId id="377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yson Azzara" initials="" lastIdx="6" clrIdx="0"/>
  <p:cmAuthor id="1" name="Daniel Rutherford" initials="" lastIdx="6" clrIdx="1"/>
  <p:cmAuthor id="2" name="Diane Tworog" initials="DT" lastIdx="6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43" autoAdjust="0"/>
  </p:normalViewPr>
  <p:slideViewPr>
    <p:cSldViewPr snapToGrid="0" snapToObjects="1">
      <p:cViewPr varScale="1">
        <p:scale>
          <a:sx n="91" d="100"/>
          <a:sy n="91" d="100"/>
        </p:scale>
        <p:origin x="-2130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6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5A88D-D4C0-6540-B061-D8F275ADD339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47115-4193-0C4C-98A0-84BB116F18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637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300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4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9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5684B-DC3E-425A-A9AB-18C536CBB8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240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9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834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47115-4193-0C4C-98A0-84BB116F18C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7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0"/>
            <a:ext cx="7772400" cy="1066805"/>
          </a:xfrm>
        </p:spPr>
        <p:txBody>
          <a:bodyPr anchor="ctr" anchorCtr="0"/>
          <a:lstStyle>
            <a:lvl1pPr>
              <a:defRPr>
                <a:solidFill>
                  <a:srgbClr val="007A94"/>
                </a:solidFill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can be two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77804"/>
            <a:ext cx="7772400" cy="4441996"/>
          </a:xfrm>
        </p:spPr>
        <p:txBody>
          <a:bodyPr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8899DF7-71D6-0343-ADFD-7DE5DAB662E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89D0A5-8D71-4E4D-B057-02CC9D1FFC63}" type="datetimeFigureOut">
              <a:rPr lang="en-US" smtClean="0"/>
              <a:t>6/4/2014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E246609-E627-4BBB-8C71-2C6A9C7D70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04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7867"/>
            <a:ext cx="7772400" cy="626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76077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80"/>
                </a:solidFill>
                <a:latin typeface="Gill Sans Light" pitchFamily="-112" charset="0"/>
              </a:defRPr>
            </a:lvl1pPr>
          </a:lstStyle>
          <a:p>
            <a:fld id="{A8899DF7-71D6-0343-ADFD-7DE5DAB662E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7" r:id="rId2"/>
    <p:sldLayoutId id="2147483669" r:id="rId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Helvetica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rgbClr val="66584E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3200">
          <a:solidFill>
            <a:schemeClr val="tx2"/>
          </a:solidFill>
          <a:latin typeface="Helvetica"/>
          <a:ea typeface="小塚明朝 Pr6N B"/>
          <a:cs typeface="+mn-cs"/>
        </a:defRPr>
      </a:lvl1pPr>
      <a:lvl2pPr marL="914400" indent="-4572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800">
          <a:solidFill>
            <a:schemeClr val="tx2"/>
          </a:solidFill>
          <a:latin typeface="Helvetica"/>
          <a:ea typeface="小塚明朝 Pr6N B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400">
          <a:solidFill>
            <a:schemeClr val="tx2"/>
          </a:solidFill>
          <a:latin typeface="Helvetica"/>
          <a:ea typeface="小塚明朝 Pr6N B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2"/>
          </a:solidFill>
          <a:latin typeface="Helvetica"/>
          <a:ea typeface="小塚明朝 Pr6N B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2"/>
          </a:solidFill>
          <a:latin typeface="Helvetica"/>
          <a:ea typeface="小塚明朝 Pr6N B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66584E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CCAC-FULL-LOGO-LOW-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63" y="260350"/>
            <a:ext cx="6254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1903413"/>
            <a:ext cx="9232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-1787525" y="-118427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latin typeface="Calibri" charset="0"/>
            </a:endParaRP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12490450" y="-145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013" y="4005263"/>
            <a:ext cx="72009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Heavy-Duty Diesel Initiative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Lead Partners: United States, Canada, United Nations Environment Program, International Council on Clean Transportation</a:t>
            </a: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763588" y="589438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http://www.unep.org/ccac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200154" y="134086"/>
            <a:ext cx="2377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u="sng" dirty="0" smtClean="0"/>
              <a:t>Informal document</a:t>
            </a:r>
            <a:r>
              <a:rPr lang="sv-SE" sz="1200" dirty="0" smtClean="0"/>
              <a:t> </a:t>
            </a:r>
            <a:r>
              <a:rPr lang="sv-SE" sz="1200" b="1" dirty="0" smtClean="0"/>
              <a:t>GRPE-69-19</a:t>
            </a:r>
            <a:endParaRPr lang="sv-SE" sz="1200" b="1" dirty="0" smtClean="0"/>
          </a:p>
          <a:p>
            <a:r>
              <a:rPr lang="sv-SE" sz="1200" dirty="0" smtClean="0"/>
              <a:t>69th </a:t>
            </a:r>
            <a:r>
              <a:rPr lang="sv-SE" sz="1200" dirty="0" smtClean="0"/>
              <a:t>GRPE, 05- 06 June </a:t>
            </a:r>
            <a:r>
              <a:rPr lang="sv-SE" sz="1200" dirty="0" smtClean="0"/>
              <a:t>2014</a:t>
            </a:r>
          </a:p>
          <a:p>
            <a:r>
              <a:rPr lang="sv-SE" sz="1200" dirty="0" smtClean="0"/>
              <a:t>Agenda item 16(a)</a:t>
            </a:r>
            <a:endParaRPr lang="sv-SE" sz="1200" dirty="0" smtClean="0"/>
          </a:p>
        </p:txBody>
      </p:sp>
      <p:sp>
        <p:nvSpPr>
          <p:cNvPr id="3" name="textruta 2"/>
          <p:cNvSpPr txBox="1"/>
          <p:nvPr/>
        </p:nvSpPr>
        <p:spPr>
          <a:xfrm>
            <a:off x="673768" y="260350"/>
            <a:ext cx="2851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Submitted</a:t>
            </a:r>
            <a:r>
              <a:rPr lang="fr-CH" sz="1200" dirty="0" smtClean="0"/>
              <a:t> </a:t>
            </a:r>
            <a:r>
              <a:rPr lang="sv-SE" sz="1200" dirty="0" smtClean="0"/>
              <a:t>by </a:t>
            </a:r>
            <a:r>
              <a:rPr lang="sv-SE" sz="1200" dirty="0" smtClean="0"/>
              <a:t>the expert from Sweden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41683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106" y="133105"/>
            <a:ext cx="8572062" cy="5170287"/>
          </a:xfrm>
        </p:spPr>
        <p:txBody>
          <a:bodyPr>
            <a:noAutofit/>
          </a:bodyPr>
          <a:lstStyle/>
          <a:p>
            <a:pPr marL="457200" lvl="3" indent="-457200"/>
            <a:r>
              <a:rPr lang="en-US" sz="2800" b="1" dirty="0" smtClean="0"/>
              <a:t>Current HDD activities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45555F"/>
                </a:solidFill>
              </a:rPr>
              <a:t>funded by CCAC</a:t>
            </a:r>
            <a:r>
              <a:rPr lang="en-US" sz="2800" b="1" dirty="0" smtClean="0"/>
              <a:t>:</a:t>
            </a:r>
          </a:p>
          <a:p>
            <a:pPr marL="914400" lvl="4" indent="-457200"/>
            <a:r>
              <a:rPr lang="en-US" sz="2800" b="1" dirty="0" smtClean="0"/>
              <a:t>National and Regional Programs</a:t>
            </a:r>
            <a:r>
              <a:rPr lang="en-US" sz="2800" dirty="0" smtClean="0"/>
              <a:t>: East, West, Southern </a:t>
            </a:r>
            <a:r>
              <a:rPr lang="en-US" sz="2800" dirty="0"/>
              <a:t>Africa; Asia; Latin America; Indonesia; Mexico; </a:t>
            </a:r>
            <a:r>
              <a:rPr lang="en-US" sz="2800" dirty="0" smtClean="0"/>
              <a:t>China; Arctic</a:t>
            </a:r>
          </a:p>
          <a:p>
            <a:pPr marL="457200" lvl="4" indent="0">
              <a:buNone/>
            </a:pPr>
            <a:endParaRPr lang="en-US" sz="1000" dirty="0"/>
          </a:p>
          <a:p>
            <a:pPr lvl="1"/>
            <a:r>
              <a:rPr lang="en-US" b="1" dirty="0"/>
              <a:t>Global Strategies: </a:t>
            </a:r>
            <a:r>
              <a:rPr lang="en-US" dirty="0" smtClean="0"/>
              <a:t>Low Sulfur Fuel </a:t>
            </a:r>
            <a:r>
              <a:rPr lang="en-US" dirty="0"/>
              <a:t>and Green Freight </a:t>
            </a:r>
            <a:endParaRPr lang="en-US" dirty="0" smtClean="0"/>
          </a:p>
          <a:p>
            <a:pPr marL="457200" lvl="1" indent="0">
              <a:buNone/>
            </a:pPr>
            <a:endParaRPr lang="en-US" sz="1000" dirty="0" smtClean="0"/>
          </a:p>
          <a:p>
            <a:pPr lvl="1"/>
            <a:r>
              <a:rPr lang="en-US" b="1" dirty="0" smtClean="0"/>
              <a:t>Marine Vessel and Ports Project: </a:t>
            </a:r>
          </a:p>
          <a:p>
            <a:pPr lvl="2"/>
            <a:r>
              <a:rPr lang="en-US" sz="2000" dirty="0" smtClean="0"/>
              <a:t>Jakarta, Indonesia </a:t>
            </a:r>
          </a:p>
          <a:p>
            <a:pPr lvl="2"/>
            <a:r>
              <a:rPr lang="en-US" sz="2000" dirty="0" smtClean="0"/>
              <a:t>Chittagong, Bangladesh</a:t>
            </a:r>
          </a:p>
          <a:p>
            <a:pPr lvl="2"/>
            <a:r>
              <a:rPr lang="en-US" sz="2000" dirty="0" smtClean="0"/>
              <a:t>Aqaba, Jordan</a:t>
            </a:r>
          </a:p>
          <a:p>
            <a:pPr lvl="2"/>
            <a:r>
              <a:rPr lang="en-US" sz="2000" dirty="0" smtClean="0"/>
              <a:t>Valparaiso, Chile</a:t>
            </a:r>
          </a:p>
          <a:p>
            <a:pPr lvl="2"/>
            <a:r>
              <a:rPr lang="en-US" sz="2000" dirty="0" smtClean="0"/>
              <a:t>Tema, Ghana</a:t>
            </a:r>
          </a:p>
          <a:p>
            <a:pPr marL="914400" lvl="2" indent="0">
              <a:buNone/>
            </a:pPr>
            <a:endParaRPr lang="en-US" sz="1000" dirty="0"/>
          </a:p>
          <a:p>
            <a:pPr lvl="1"/>
            <a:r>
              <a:rPr lang="en-US" b="1" dirty="0" smtClean="0"/>
              <a:t>CCAC financial support to date: $3.5 million + co-funding from co-leads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8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0718" y="205413"/>
            <a:ext cx="8229600" cy="5410284"/>
          </a:xfr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GB" sz="2000" dirty="0" smtClean="0"/>
              <a:t>Regional and country level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LAC</a:t>
            </a:r>
          </a:p>
          <a:p>
            <a:pPr lvl="2">
              <a:buFont typeface="Arial"/>
              <a:buChar char="•"/>
            </a:pPr>
            <a:r>
              <a:rPr lang="en-GB" sz="2000" dirty="0" smtClean="0"/>
              <a:t>Chile, Peru, Mexico</a:t>
            </a:r>
          </a:p>
          <a:p>
            <a:pPr lvl="2">
              <a:buFont typeface="Arial"/>
              <a:buChar char="•"/>
            </a:pPr>
            <a:r>
              <a:rPr lang="en-GB" sz="2000" dirty="0" smtClean="0"/>
              <a:t>Regional action plan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Africa</a:t>
            </a:r>
          </a:p>
          <a:p>
            <a:pPr lvl="2"/>
            <a:r>
              <a:rPr lang="en-GB" sz="2000" dirty="0" smtClean="0"/>
              <a:t>East Africa</a:t>
            </a:r>
          </a:p>
          <a:p>
            <a:pPr lvl="2"/>
            <a:r>
              <a:rPr lang="en-GB" sz="2000" dirty="0" smtClean="0"/>
              <a:t>Regional action plan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Asia </a:t>
            </a:r>
          </a:p>
          <a:p>
            <a:pPr lvl="2"/>
            <a:r>
              <a:rPr lang="en-GB" sz="2000" dirty="0" smtClean="0"/>
              <a:t>Indonesia, China, Vietnam, Bangladesh</a:t>
            </a:r>
          </a:p>
          <a:p>
            <a:pPr lvl="2"/>
            <a:r>
              <a:rPr lang="en-GB" sz="2000" dirty="0" smtClean="0"/>
              <a:t>ASEAN sub-regional action plan</a:t>
            </a:r>
          </a:p>
          <a:p>
            <a:r>
              <a:rPr lang="en-GB" sz="2000" dirty="0" smtClean="0"/>
              <a:t>Global 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Green Freight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Green Ports</a:t>
            </a:r>
          </a:p>
          <a:p>
            <a:pPr lvl="1">
              <a:buFont typeface="Wingdings" charset="2"/>
              <a:buChar char="q"/>
            </a:pPr>
            <a:r>
              <a:rPr lang="en-GB" sz="2000" dirty="0" smtClean="0"/>
              <a:t>Global Financing and Markets Sulphur strategy</a:t>
            </a:r>
          </a:p>
          <a:p>
            <a:r>
              <a:rPr lang="en-GB" sz="2400" b="1" dirty="0" smtClean="0"/>
              <a:t>First results</a:t>
            </a:r>
            <a:r>
              <a:rPr lang="en-GB" sz="2400" dirty="0"/>
              <a:t>: countries adopt clean diesel strategies and </a:t>
            </a:r>
            <a:r>
              <a:rPr lang="en-GB" sz="2400" dirty="0" smtClean="0"/>
              <a:t>standards; global recognition of problem – health &amp; climate; development of global programs</a:t>
            </a:r>
            <a:endParaRPr lang="en-GB" sz="2400" dirty="0"/>
          </a:p>
          <a:p>
            <a:pPr lvl="1"/>
            <a:endParaRPr lang="en-GB" sz="2000" dirty="0" smtClean="0"/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9831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379" y="2531455"/>
            <a:ext cx="8229600" cy="1143000"/>
          </a:xfrm>
        </p:spPr>
        <p:txBody>
          <a:bodyPr/>
          <a:lstStyle/>
          <a:p>
            <a:r>
              <a:rPr lang="en-US" dirty="0" smtClean="0"/>
              <a:t>Regional and National Implementation Case Studies: East Africa, </a:t>
            </a:r>
            <a:r>
              <a:rPr lang="en-US" dirty="0"/>
              <a:t>L</a:t>
            </a:r>
            <a:r>
              <a:rPr lang="en-US" dirty="0" smtClean="0"/>
              <a:t>atin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8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/>
          </p:cNvPicPr>
          <p:nvPr>
            <p:ph idx="1"/>
          </p:nvPr>
        </p:nvPicPr>
        <p:blipFill rotWithShape="1">
          <a:blip r:embed="rId3"/>
          <a:srcRect l="10670" t="26841" r="53888" b="16579"/>
          <a:stretch/>
        </p:blipFill>
        <p:spPr bwMode="auto">
          <a:xfrm>
            <a:off x="35560" y="1066804"/>
            <a:ext cx="4522123" cy="27846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Countries World-Wide are Introducing Low Sulfur Diesel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277361" y="1297201"/>
            <a:ext cx="4276754" cy="2102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4572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3200">
                <a:solidFill>
                  <a:schemeClr val="tx2"/>
                </a:solidFill>
                <a:latin typeface="Helvetica"/>
                <a:ea typeface="小塚明朝 Pr6N B"/>
                <a:cs typeface="+mn-cs"/>
              </a:defRPr>
            </a:lvl1pPr>
            <a:lvl2pPr marL="914400" indent="-4572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800">
                <a:solidFill>
                  <a:schemeClr val="tx2"/>
                </a:solidFill>
                <a:latin typeface="Helvetica"/>
                <a:ea typeface="小塚明朝 Pr6N B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400">
                <a:solidFill>
                  <a:schemeClr val="tx2"/>
                </a:solidFill>
                <a:latin typeface="Helvetica"/>
                <a:ea typeface="小塚明朝 Pr6N B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Helvetica"/>
                <a:ea typeface="小塚明朝 Pr6N B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Helvetica"/>
                <a:ea typeface="小塚明朝 Pr6N B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66584E"/>
                </a:solidFill>
                <a:latin typeface="+mn-lt"/>
                <a:ea typeface="+mn-ea"/>
              </a:defRPr>
            </a:lvl9pPr>
          </a:lstStyle>
          <a:p>
            <a:r>
              <a:rPr lang="en-US" sz="2400" kern="0" dirty="0" smtClean="0"/>
              <a:t>Major improvements in all regions</a:t>
            </a:r>
          </a:p>
          <a:p>
            <a:r>
              <a:rPr lang="en-US" sz="2400" kern="0" dirty="0" smtClean="0"/>
              <a:t>First developing countries with ULSD</a:t>
            </a:r>
          </a:p>
          <a:p>
            <a:r>
              <a:rPr lang="en-US" sz="2400" kern="0" dirty="0" smtClean="0"/>
              <a:t>But much to be done and need to speed up</a:t>
            </a:r>
          </a:p>
        </p:txBody>
      </p:sp>
      <p:sp>
        <p:nvSpPr>
          <p:cNvPr id="8" name="Circular Arrow 7"/>
          <p:cNvSpPr/>
          <p:nvPr/>
        </p:nvSpPr>
        <p:spPr bwMode="auto">
          <a:xfrm rot="13564594">
            <a:off x="1797397" y="3768703"/>
            <a:ext cx="2275840" cy="1675691"/>
          </a:xfrm>
          <a:prstGeom prst="circularArrow">
            <a:avLst>
              <a:gd name="adj1" fmla="val 12500"/>
              <a:gd name="adj2" fmla="val 1057057"/>
              <a:gd name="adj3" fmla="val 20457681"/>
              <a:gd name="adj4" fmla="val 10800000"/>
              <a:gd name="adj5" fmla="val 12500"/>
            </a:avLst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12600000" rev="0"/>
            </a:camera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9360" y="3321190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2005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90977" y="5776534"/>
            <a:ext cx="133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2014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9447" y="4032856"/>
            <a:ext cx="5440797" cy="274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3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19200" y="7620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186755" y="1056636"/>
            <a:ext cx="4482124" cy="582621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June 2013: East African Community Decision for 50 ppm diesel and 150 ppm petrol</a:t>
            </a:r>
          </a:p>
          <a:p>
            <a:pPr marL="0" indent="0">
              <a:buNone/>
            </a:pPr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September 2013: Kenya refinery is shut down</a:t>
            </a:r>
          </a:p>
          <a:p>
            <a:endParaRPr lang="en-US" sz="2300" dirty="0" smtClean="0">
              <a:solidFill>
                <a:srgbClr val="000000"/>
              </a:solidFill>
              <a:sym typeface="Wingdings" pitchFamily="2" charset="2"/>
            </a:endParaRP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December 2013 EAC harmonizes </a:t>
            </a:r>
            <a:r>
              <a:rPr lang="en-GB" sz="2300" dirty="0" smtClean="0"/>
              <a:t>standards - effective January 2015</a:t>
            </a:r>
          </a:p>
          <a:p>
            <a:pPr marL="0" indent="0">
              <a:buNone/>
            </a:pPr>
            <a:endParaRPr lang="en-GB" sz="2300" dirty="0" smtClean="0"/>
          </a:p>
          <a:p>
            <a:r>
              <a:rPr lang="en-GB" sz="2300" dirty="0" smtClean="0"/>
              <a:t>East Africa first non-OECD sub-region to adopt low sulfur fuels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 bwMode="auto">
          <a:xfrm>
            <a:off x="395535" y="219075"/>
            <a:ext cx="8456659" cy="7275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75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Helvetic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3600" b="1" dirty="0" smtClean="0">
                <a:solidFill>
                  <a:srgbClr val="45555F"/>
                </a:solidFill>
              </a:rPr>
              <a:t>CCAC Clean Fuels and HDD Support </a:t>
            </a:r>
          </a:p>
          <a:p>
            <a:r>
              <a:rPr lang="en-US" sz="3600" b="1" dirty="0" smtClean="0">
                <a:solidFill>
                  <a:srgbClr val="45555F"/>
                </a:solidFill>
              </a:rPr>
              <a:t>East Africa</a:t>
            </a:r>
            <a:endParaRPr lang="en-US" sz="3600" b="1" dirty="0">
              <a:solidFill>
                <a:srgbClr val="45555F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739" y="1131332"/>
            <a:ext cx="4821261" cy="57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19200" y="7620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6"/>
          <p:cNvSpPr txBox="1">
            <a:spLocks noChangeArrowheads="1"/>
          </p:cNvSpPr>
          <p:nvPr/>
        </p:nvSpPr>
        <p:spPr bwMode="auto">
          <a:xfrm>
            <a:off x="186754" y="1056636"/>
            <a:ext cx="8665439" cy="285308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Development of HDD emission standards, Chile</a:t>
            </a: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Black Carbon Inventory, Chile</a:t>
            </a: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Clean Diesel Strategy, Peru</a:t>
            </a: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Regional fuel quality and diesel standards harmonization through Latin America Environmental Ministers Forum</a:t>
            </a:r>
          </a:p>
          <a:p>
            <a:r>
              <a:rPr lang="en-US" sz="2300" dirty="0" smtClean="0">
                <a:solidFill>
                  <a:srgbClr val="000000"/>
                </a:solidFill>
                <a:sym typeface="Wingdings" pitchFamily="2" charset="2"/>
              </a:rPr>
              <a:t>Diesel filter demonstration, retrofits in Lima, Montevideo, Santiago de Chile</a:t>
            </a:r>
            <a:endParaRPr lang="en-GB" sz="2300" dirty="0" smtClean="0"/>
          </a:p>
        </p:txBody>
      </p:sp>
      <p:sp>
        <p:nvSpPr>
          <p:cNvPr id="20" name="Title 4"/>
          <p:cNvSpPr txBox="1">
            <a:spLocks/>
          </p:cNvSpPr>
          <p:nvPr/>
        </p:nvSpPr>
        <p:spPr bwMode="auto">
          <a:xfrm>
            <a:off x="395535" y="219075"/>
            <a:ext cx="8456659" cy="7275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7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accent2"/>
                </a:solidFill>
                <a:latin typeface="Helvetica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800">
                <a:solidFill>
                  <a:srgbClr val="66584E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dirty="0">
                <a:solidFill>
                  <a:srgbClr val="007A94"/>
                </a:solidFill>
              </a:rPr>
              <a:t>Clean Diesel Latin </a:t>
            </a:r>
            <a:r>
              <a:rPr lang="en-US" dirty="0" smtClean="0">
                <a:solidFill>
                  <a:srgbClr val="007A94"/>
                </a:solidFill>
              </a:rPr>
              <a:t>America, 2013 - 2015</a:t>
            </a:r>
            <a:endParaRPr lang="en-US" dirty="0">
              <a:solidFill>
                <a:srgbClr val="007A94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90" b="5795"/>
          <a:stretch>
            <a:fillRect/>
          </a:stretch>
        </p:blipFill>
        <p:spPr bwMode="auto">
          <a:xfrm>
            <a:off x="1973834" y="4019926"/>
            <a:ext cx="5664045" cy="28380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25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HDD Initiative Plans 2014 +</a:t>
            </a:r>
            <a:endParaRPr lang="en-US" sz="40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49404" y="1066805"/>
            <a:ext cx="8777493" cy="5333294"/>
          </a:xfrm>
        </p:spPr>
        <p:txBody>
          <a:bodyPr numCol="1">
            <a:noAutofit/>
          </a:bodyPr>
          <a:lstStyle/>
          <a:p>
            <a:r>
              <a:rPr lang="en-US" dirty="0" smtClean="0"/>
              <a:t>Expand CCAC developing country membership in all regions, especially East Europe</a:t>
            </a:r>
          </a:p>
          <a:p>
            <a:r>
              <a:rPr lang="en-US" dirty="0" smtClean="0"/>
              <a:t>Complete low sulfur fuels transition: West Africa, Southern Africa</a:t>
            </a:r>
          </a:p>
          <a:p>
            <a:r>
              <a:rPr lang="en-US" dirty="0" smtClean="0"/>
              <a:t>Low sulfur adoption in Mexico City, Beijing</a:t>
            </a:r>
          </a:p>
          <a:p>
            <a:r>
              <a:rPr lang="en-US" dirty="0" smtClean="0"/>
              <a:t>Diesel retrofits programs in Latin America: Mexico City, Lima, Montevideo, Santiago de Chile</a:t>
            </a:r>
          </a:p>
          <a:p>
            <a:r>
              <a:rPr lang="en-US" dirty="0" smtClean="0"/>
              <a:t>Expand ports work in Asia, Africa, </a:t>
            </a:r>
            <a:r>
              <a:rPr lang="en-US" dirty="0"/>
              <a:t>L</a:t>
            </a:r>
            <a:r>
              <a:rPr lang="en-US" dirty="0" smtClean="0"/>
              <a:t>atin America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4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6" descr="CCAC-FULL-LOGO-LOW-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563" y="260350"/>
            <a:ext cx="62547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25" y="1903413"/>
            <a:ext cx="92329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2"/>
          <p:cNvSpPr txBox="1">
            <a:spLocks noChangeArrowheads="1"/>
          </p:cNvSpPr>
          <p:nvPr/>
        </p:nvSpPr>
        <p:spPr bwMode="auto">
          <a:xfrm>
            <a:off x="-1787525" y="-1184275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latin typeface="Calibri" charset="0"/>
            </a:endParaRPr>
          </a:p>
        </p:txBody>
      </p:sp>
      <p:sp>
        <p:nvSpPr>
          <p:cNvPr id="14340" name="TextBox 14"/>
          <p:cNvSpPr txBox="1">
            <a:spLocks noChangeArrowheads="1"/>
          </p:cNvSpPr>
          <p:nvPr/>
        </p:nvSpPr>
        <p:spPr bwMode="auto">
          <a:xfrm>
            <a:off x="12490450" y="-145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sz="1800" dirty="0">
              <a:latin typeface="Calibri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6013" y="4714872"/>
            <a:ext cx="72009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rPr>
              <a:t>THANK YOU!</a:t>
            </a:r>
            <a:endParaRPr lang="en-US" sz="2000" b="1" dirty="0">
              <a:solidFill>
                <a:schemeClr val="bg1">
                  <a:lumMod val="8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4342" name="TextBox 9"/>
          <p:cNvSpPr txBox="1">
            <a:spLocks noChangeArrowheads="1"/>
          </p:cNvSpPr>
          <p:nvPr/>
        </p:nvSpPr>
        <p:spPr bwMode="auto">
          <a:xfrm>
            <a:off x="763588" y="5894388"/>
            <a:ext cx="7632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chemeClr val="bg1"/>
                </a:solidFill>
              </a:rPr>
              <a:t>http://www.unep.org/ccac</a:t>
            </a:r>
          </a:p>
        </p:txBody>
      </p:sp>
    </p:spTree>
    <p:extLst>
      <p:ext uri="{BB962C8B-B14F-4D97-AF65-F5344CB8AC3E}">
        <p14:creationId xmlns:p14="http://schemas.microsoft.com/office/powerpoint/2010/main" val="32483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Background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 smtClean="0"/>
              <a:t>At the 68th GRPE the expert from Sweden </a:t>
            </a:r>
            <a:r>
              <a:rPr lang="sv-SE" sz="2400" dirty="0" err="1" smtClean="0"/>
              <a:t>reported</a:t>
            </a:r>
            <a:r>
              <a:rPr lang="sv-SE" sz="2400" dirty="0" smtClean="0"/>
              <a:t> </a:t>
            </a:r>
            <a:r>
              <a:rPr lang="sv-SE" sz="2400" dirty="0" err="1" smtClean="0"/>
              <a:t>about</a:t>
            </a:r>
            <a:r>
              <a:rPr lang="sv-SE" sz="2400" dirty="0" smtClean="0"/>
              <a:t> the diesel </a:t>
            </a:r>
            <a:r>
              <a:rPr lang="sv-SE" sz="2400" dirty="0" err="1" smtClean="0"/>
              <a:t>initiative</a:t>
            </a:r>
            <a:r>
              <a:rPr lang="sv-SE" sz="2400" dirty="0" smtClean="0"/>
              <a:t> under </a:t>
            </a:r>
            <a:r>
              <a:rPr lang="sv-SE" sz="2400" dirty="0" err="1" smtClean="0"/>
              <a:t>Climate</a:t>
            </a:r>
            <a:r>
              <a:rPr lang="sv-SE" sz="2400" dirty="0" smtClean="0"/>
              <a:t> and Clean Air </a:t>
            </a:r>
            <a:r>
              <a:rPr lang="sv-SE" sz="2400" dirty="0" err="1" smtClean="0"/>
              <a:t>Coalition</a:t>
            </a:r>
            <a:r>
              <a:rPr lang="sv-SE" sz="2400" dirty="0" smtClean="0"/>
              <a:t>.</a:t>
            </a:r>
          </a:p>
          <a:p>
            <a:r>
              <a:rPr lang="en-US" sz="2400" dirty="0"/>
              <a:t>From the report from the </a:t>
            </a:r>
            <a:r>
              <a:rPr lang="en-US" sz="2400" dirty="0" smtClean="0"/>
              <a:t>68th </a:t>
            </a:r>
            <a:r>
              <a:rPr lang="en-US" sz="2400" dirty="0"/>
              <a:t>GRPE meeting </a:t>
            </a:r>
            <a:r>
              <a:rPr lang="en-US" sz="2400" dirty="0" smtClean="0"/>
              <a:t>concludes that </a:t>
            </a:r>
            <a:r>
              <a:rPr lang="en-US" sz="2400" b="1" i="1" dirty="0"/>
              <a:t>“... GRPE also welcomed the proposal of the expert from Sweden to present the activities of the Climate and Clean Air Coalition (CCAC), </a:t>
            </a:r>
            <a:r>
              <a:rPr lang="en-US" sz="2400" b="1" i="1" dirty="0" smtClean="0"/>
              <a:t>… in </a:t>
            </a:r>
            <a:r>
              <a:rPr lang="en-US" sz="2400" b="1" i="1" dirty="0"/>
              <a:t>the next GRPE session” </a:t>
            </a:r>
            <a:endParaRPr lang="en-US" sz="2400" b="1" i="1" dirty="0" smtClean="0"/>
          </a:p>
          <a:p>
            <a:r>
              <a:rPr lang="en-CA" sz="2400" dirty="0" smtClean="0"/>
              <a:t>This presentation is prepared by UNEP and presented by </a:t>
            </a:r>
            <a:r>
              <a:rPr lang="en-CA" sz="2400" dirty="0"/>
              <a:t>Sweden as a CCAC Partner and Co-Chair of the CCAC Working Group.  </a:t>
            </a:r>
            <a:r>
              <a:rPr lang="en-US" sz="2400" dirty="0"/>
              <a:t> </a:t>
            </a:r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401136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0" y="1638300"/>
            <a:ext cx="8636000" cy="381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000" y="369804"/>
            <a:ext cx="863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tx2"/>
                </a:solidFill>
                <a:ea typeface="小塚明朝 Pr6N B"/>
              </a:rPr>
              <a:t>The </a:t>
            </a:r>
            <a:r>
              <a:rPr lang="en-US" sz="2200" b="1" dirty="0">
                <a:solidFill>
                  <a:schemeClr val="tx2"/>
                </a:solidFill>
                <a:ea typeface="小塚明朝 Pr6N B"/>
              </a:rPr>
              <a:t>Climate and Clean Air Coalition </a:t>
            </a:r>
            <a:r>
              <a:rPr lang="en-US" sz="2200" dirty="0">
                <a:solidFill>
                  <a:schemeClr val="tx2"/>
                </a:solidFill>
                <a:ea typeface="小塚明朝 Pr6N B"/>
              </a:rPr>
              <a:t>to Reduce Short- Lived Climate Pollutants (CCAC) is the </a:t>
            </a:r>
            <a:r>
              <a:rPr lang="en-US" sz="2200" b="1" dirty="0">
                <a:solidFill>
                  <a:schemeClr val="tx2"/>
                </a:solidFill>
                <a:ea typeface="小塚明朝 Pr6N B"/>
              </a:rPr>
              <a:t>first global effort to treat short-lived climate </a:t>
            </a:r>
            <a:r>
              <a:rPr lang="en-US" sz="2200" b="1" dirty="0" smtClean="0">
                <a:solidFill>
                  <a:schemeClr val="tx2"/>
                </a:solidFill>
                <a:ea typeface="小塚明朝 Pr6N B"/>
              </a:rPr>
              <a:t>pollutants</a:t>
            </a:r>
            <a:r>
              <a:rPr lang="en-US" sz="2200" dirty="0" smtClean="0"/>
              <a:t>. 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254000" y="5689600"/>
            <a:ext cx="8636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>
                <a:solidFill>
                  <a:schemeClr val="tx2"/>
                </a:solidFill>
                <a:ea typeface="小塚明朝 Pr6N B"/>
              </a:rPr>
              <a:t>Founded in 2011 by Todd Stern, U.S. Climate Envoy; Achim Steiner, UNEP; Mexican Environment Minister Juan Rafael Elvira; Canadian Environment Minister Peter Kent; U.S. Secretary of State Hillary Clinton; U.S. EPA Administrator Lisa Jackson; Bangladesh Environment Minister Hasan Mahmud; Swedish Environment Minister Lena Ek; Ghanian Ambassador to the USA, Daniel Ohene Agyekum (Photo courtesy U.S. State Dept. 2011)</a:t>
            </a:r>
          </a:p>
        </p:txBody>
      </p:sp>
    </p:spTree>
    <p:extLst>
      <p:ext uri="{BB962C8B-B14F-4D97-AF65-F5344CB8AC3E}">
        <p14:creationId xmlns:p14="http://schemas.microsoft.com/office/powerpoint/2010/main" val="12590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00" y="228600"/>
            <a:ext cx="87503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The </a:t>
            </a:r>
            <a:r>
              <a:rPr lang="en-US" sz="1900" dirty="0">
                <a:solidFill>
                  <a:schemeClr val="tx2"/>
                </a:solidFill>
                <a:ea typeface="小塚明朝 Pr6N B"/>
              </a:rPr>
              <a:t>Coalition's initial </a:t>
            </a: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focus: methane</a:t>
            </a:r>
            <a:r>
              <a:rPr lang="en-US" sz="1900" dirty="0">
                <a:solidFill>
                  <a:schemeClr val="tx2"/>
                </a:solidFill>
                <a:ea typeface="小塚明朝 Pr6N B"/>
              </a:rPr>
              <a:t>, black carbon, and HFCs</a:t>
            </a:r>
          </a:p>
          <a:p>
            <a:endParaRPr lang="en-US" sz="19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solidFill>
                  <a:schemeClr val="tx2"/>
                </a:solidFill>
                <a:ea typeface="小塚明朝 Pr6N B"/>
              </a:rPr>
              <a:t>Action on short-lived climate pollutants must </a:t>
            </a:r>
            <a:r>
              <a:rPr lang="en-US" sz="1900" b="1" dirty="0" smtClean="0">
                <a:solidFill>
                  <a:schemeClr val="tx2"/>
                </a:solidFill>
                <a:ea typeface="小塚明朝 Pr6N B"/>
              </a:rPr>
              <a:t>complement</a:t>
            </a: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, </a:t>
            </a:r>
            <a:r>
              <a:rPr lang="en-US" sz="1900" b="1" dirty="0">
                <a:solidFill>
                  <a:schemeClr val="tx2"/>
                </a:solidFill>
                <a:ea typeface="小塚明朝 Pr6N B"/>
              </a:rPr>
              <a:t>not replace</a:t>
            </a:r>
            <a:r>
              <a:rPr lang="en-US" sz="1900" dirty="0">
                <a:solidFill>
                  <a:schemeClr val="tx2"/>
                </a:solidFill>
                <a:ea typeface="小塚明朝 Pr6N B"/>
              </a:rPr>
              <a:t>, global action to reduce </a:t>
            </a: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CO2</a:t>
            </a:r>
          </a:p>
          <a:p>
            <a:endParaRPr lang="en-US" sz="19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solidFill>
                  <a:schemeClr val="tx2"/>
                </a:solidFill>
                <a:ea typeface="小塚明朝 Pr6N B"/>
              </a:rPr>
              <a:t>Black carbon, methane HFCs are responsible for a substantial fraction of current global warming, </a:t>
            </a: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large </a:t>
            </a:r>
            <a:r>
              <a:rPr lang="en-US" sz="1900" dirty="0">
                <a:solidFill>
                  <a:schemeClr val="tx2"/>
                </a:solidFill>
                <a:ea typeface="小塚明朝 Pr6N B"/>
              </a:rPr>
              <a:t>impacts in urban </a:t>
            </a:r>
            <a:r>
              <a:rPr lang="en-US" sz="1900" dirty="0" smtClean="0">
                <a:solidFill>
                  <a:schemeClr val="tx2"/>
                </a:solidFill>
                <a:ea typeface="小塚明朝 Pr6N B"/>
              </a:rPr>
              <a:t>areas, the </a:t>
            </a:r>
            <a:r>
              <a:rPr lang="en-US" sz="1900" dirty="0">
                <a:solidFill>
                  <a:schemeClr val="tx2"/>
                </a:solidFill>
                <a:ea typeface="小塚明朝 Pr6N B"/>
              </a:rPr>
              <a:t>Arctic, and have harmful health and environmental impacts</a:t>
            </a:r>
          </a:p>
          <a:p>
            <a:pPr marL="285750" indent="-285750">
              <a:buFont typeface="Arial"/>
              <a:buChar char="•"/>
            </a:pPr>
            <a:endParaRPr lang="en-US" sz="19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900" dirty="0">
                <a:solidFill>
                  <a:schemeClr val="tx2"/>
                </a:solidFill>
                <a:ea typeface="小塚明朝 Pr6N B"/>
              </a:rPr>
              <a:t>The Coalition's objectives are to address short-lived climate pollutants by</a:t>
            </a:r>
            <a:r>
              <a:rPr lang="en-US" sz="2000" dirty="0">
                <a:solidFill>
                  <a:schemeClr val="tx2"/>
                </a:solidFill>
                <a:ea typeface="小塚明朝 Pr6N B"/>
              </a:rPr>
              <a:t>: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grpSp>
        <p:nvGrpSpPr>
          <p:cNvPr id="8" name="Group 7"/>
          <p:cNvGrpSpPr/>
          <p:nvPr/>
        </p:nvGrpSpPr>
        <p:grpSpPr>
          <a:xfrm>
            <a:off x="3880121" y="3814197"/>
            <a:ext cx="5263879" cy="2954903"/>
            <a:chOff x="3880121" y="3814197"/>
            <a:chExt cx="5263879" cy="29549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80121" y="4038600"/>
              <a:ext cx="5263879" cy="27305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083279" y="3814197"/>
              <a:ext cx="87022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 smtClean="0"/>
                <a:t>Getty Images</a:t>
              </a:r>
              <a:endParaRPr lang="en-US" sz="8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" y="3416342"/>
            <a:ext cx="3880120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/>
              <a:buChar char="•"/>
            </a:pPr>
            <a:r>
              <a:rPr lang="en-US" sz="1700" dirty="0">
                <a:solidFill>
                  <a:schemeClr val="tx2"/>
                </a:solidFill>
                <a:ea typeface="小塚明朝 Pr6N B"/>
              </a:rPr>
              <a:t>Raising awareness </a:t>
            </a: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on impacts </a:t>
            </a:r>
            <a:r>
              <a:rPr lang="en-US" sz="1700" dirty="0">
                <a:solidFill>
                  <a:schemeClr val="tx2"/>
                </a:solidFill>
                <a:ea typeface="小塚明朝 Pr6N B"/>
              </a:rPr>
              <a:t>and mitigation </a:t>
            </a: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strategies</a:t>
            </a:r>
          </a:p>
          <a:p>
            <a:pPr lvl="1"/>
            <a:endParaRPr lang="en-US" sz="1700" dirty="0">
              <a:solidFill>
                <a:schemeClr val="tx2"/>
              </a:solidFill>
              <a:ea typeface="小塚明朝 Pr6N B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dirty="0">
                <a:solidFill>
                  <a:schemeClr val="tx2"/>
                </a:solidFill>
                <a:ea typeface="小塚明朝 Pr6N B"/>
              </a:rPr>
              <a:t>Enhancing and developing new national and </a:t>
            </a: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regional actions </a:t>
            </a:r>
            <a:r>
              <a:rPr lang="en-US" sz="1700" dirty="0">
                <a:solidFill>
                  <a:schemeClr val="tx2"/>
                </a:solidFill>
                <a:ea typeface="小塚明朝 Pr6N B"/>
              </a:rPr>
              <a:t>and mobilizing </a:t>
            </a: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support</a:t>
            </a:r>
          </a:p>
          <a:p>
            <a:pPr lvl="1"/>
            <a:endParaRPr lang="en-US" sz="1700" dirty="0">
              <a:solidFill>
                <a:schemeClr val="tx2"/>
              </a:solidFill>
              <a:ea typeface="小塚明朝 Pr6N B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dirty="0">
                <a:solidFill>
                  <a:schemeClr val="tx2"/>
                </a:solidFill>
                <a:ea typeface="小塚明朝 Pr6N B"/>
              </a:rPr>
              <a:t>Promoting best </a:t>
            </a: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practices</a:t>
            </a:r>
          </a:p>
          <a:p>
            <a:pPr marL="742950" lvl="1" indent="-285750">
              <a:buFont typeface="Arial"/>
              <a:buChar char="•"/>
            </a:pPr>
            <a:endParaRPr lang="en-US" sz="1700" dirty="0" smtClean="0">
              <a:solidFill>
                <a:schemeClr val="tx2"/>
              </a:solidFill>
              <a:ea typeface="小塚明朝 Pr6N B"/>
            </a:endParaRPr>
          </a:p>
          <a:p>
            <a:pPr marL="742950" lvl="1" indent="-285750">
              <a:buFont typeface="Arial"/>
              <a:buChar char="•"/>
            </a:pPr>
            <a:r>
              <a:rPr lang="en-US" sz="1700" dirty="0" smtClean="0">
                <a:solidFill>
                  <a:schemeClr val="tx2"/>
                </a:solidFill>
                <a:ea typeface="小塚明朝 Pr6N B"/>
              </a:rPr>
              <a:t>Improving </a:t>
            </a:r>
            <a:r>
              <a:rPr lang="en-US" sz="1700" dirty="0">
                <a:solidFill>
                  <a:schemeClr val="tx2"/>
                </a:solidFill>
                <a:ea typeface="小塚明朝 Pr6N B"/>
              </a:rPr>
              <a:t>scientific understanding of short-lived climate pollutant impacts and mitigation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427432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67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39 state + 53 non-state partners, 10 initiatives</a:t>
            </a:r>
          </a:p>
          <a:p>
            <a:pPr algn="ctr"/>
            <a:endParaRPr lang="en-US" sz="3200" dirty="0">
              <a:solidFill>
                <a:srgbClr val="007A94"/>
              </a:solidFill>
              <a:latin typeface="Helvetica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00" y="889000"/>
            <a:ext cx="5143500" cy="5940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b="1" dirty="0">
                <a:solidFill>
                  <a:schemeClr val="tx2"/>
                </a:solidFill>
                <a:ea typeface="小塚明朝 Pr6N B"/>
              </a:rPr>
              <a:t>Reducing Black Carbon Emissions from Heavy Duty Diesel Vehicles and Engines 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ea typeface="小塚明朝 Pr6N B"/>
              </a:rPr>
              <a:t>Mitigating Black Carbon and Other Pollutants From Brick Production 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ea typeface="小塚明朝 Pr6N B"/>
              </a:rPr>
              <a:t>Mitigating SLCPs from the Municipal Solid Waste Sector </a:t>
            </a:r>
            <a:endParaRPr lang="en-US" sz="1500" dirty="0" smtClean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endParaRPr lang="en-US" sz="15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500" dirty="0" smtClean="0">
                <a:solidFill>
                  <a:schemeClr val="tx2"/>
                </a:solidFill>
                <a:ea typeface="小塚明朝 Pr6N B"/>
              </a:rPr>
              <a:t>Promoting </a:t>
            </a:r>
            <a:r>
              <a:rPr lang="en-US" sz="1500" dirty="0">
                <a:solidFill>
                  <a:schemeClr val="tx2"/>
                </a:solidFill>
                <a:ea typeface="小塚明朝 Pr6N B"/>
              </a:rPr>
              <a:t>HFC Alternative Technology and Standards 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ea typeface="小塚明朝 Pr6N B"/>
              </a:rPr>
              <a:t>Accelerating Methane and Black Carbon Reductions from Oil and Natural Gas Production  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ea typeface="小塚明朝 Pr6N B"/>
              </a:rPr>
              <a:t>Addressing SLCPs from Agriculture  </a:t>
            </a:r>
          </a:p>
          <a:p>
            <a:pPr marL="285750" indent="-285750">
              <a:buFont typeface="Arial"/>
              <a:buChar char="•"/>
            </a:pPr>
            <a:r>
              <a:rPr lang="en-US" sz="1500" dirty="0">
                <a:solidFill>
                  <a:schemeClr val="tx2"/>
                </a:solidFill>
                <a:ea typeface="小塚明朝 Pr6N B"/>
              </a:rPr>
              <a:t>Reducing SLCPs from Household Cooking and Domestic Heating</a:t>
            </a:r>
            <a:r>
              <a:rPr lang="en-US" sz="1500" dirty="0" smtClean="0">
                <a:solidFill>
                  <a:schemeClr val="tx2"/>
                </a:solidFill>
                <a:ea typeface="小塚明朝 Pr6N B"/>
              </a:rPr>
              <a:t> </a:t>
            </a:r>
            <a:endParaRPr lang="en-US" sz="15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  <a:ea typeface="小塚明朝 Pr6N B"/>
              </a:rPr>
              <a:t>Financing of SLCP mitigation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  <a:ea typeface="小塚明朝 Pr6N B"/>
              </a:rPr>
              <a:t>Supporting National Planning for action on SLCPs (SNAP) </a:t>
            </a:r>
          </a:p>
          <a:p>
            <a:pPr marL="285750" indent="-285750">
              <a:buFont typeface="Arial"/>
              <a:buChar char="•"/>
            </a:pPr>
            <a:endParaRPr lang="en-US" sz="12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chemeClr val="tx2"/>
                </a:solidFill>
                <a:ea typeface="小塚明朝 Pr6N B"/>
              </a:rPr>
              <a:t>Regional Assessments of SLCPs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59400" y="889000"/>
            <a:ext cx="3641408" cy="4166798"/>
            <a:chOff x="5359400" y="889000"/>
            <a:chExt cx="3641408" cy="4166798"/>
          </a:xfrm>
        </p:grpSpPr>
        <p:pic>
          <p:nvPicPr>
            <p:cNvPr id="5" name="Picture 4" descr="Screen Shot 2014-05-20 at 11.04.40 A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9400" y="889000"/>
              <a:ext cx="1866900" cy="4166798"/>
            </a:xfrm>
            <a:prstGeom prst="rect">
              <a:avLst/>
            </a:prstGeom>
          </p:spPr>
        </p:pic>
        <p:pic>
          <p:nvPicPr>
            <p:cNvPr id="7" name="Picture 6" descr="Screen Shot 2014-05-20 at 11.04.40 AM.pn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1200" y="913202"/>
              <a:ext cx="1939608" cy="39635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63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" y="182312"/>
            <a:ext cx="88265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Initiative: Reducing </a:t>
            </a:r>
            <a:r>
              <a:rPr lang="en-US" sz="2800" dirty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Black Carbon Emissions from </a:t>
            </a:r>
            <a:endParaRPr lang="en-US" sz="2800" dirty="0" smtClean="0">
              <a:solidFill>
                <a:srgbClr val="007A94"/>
              </a:solidFill>
              <a:latin typeface="Helvetica"/>
              <a:ea typeface="+mj-ea"/>
              <a:cs typeface="+mj-cs"/>
            </a:endParaRPr>
          </a:p>
          <a:p>
            <a:pPr algn="ctr"/>
            <a:r>
              <a:rPr lang="en-US" sz="2800" dirty="0" smtClean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Heavy </a:t>
            </a:r>
            <a:r>
              <a:rPr lang="en-US" sz="2800" dirty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Duty Diesel </a:t>
            </a:r>
            <a:r>
              <a:rPr lang="en-US" sz="2800" dirty="0" smtClean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Vehicles </a:t>
            </a:r>
            <a:r>
              <a:rPr lang="en-US" sz="2800" dirty="0">
                <a:solidFill>
                  <a:srgbClr val="007A94"/>
                </a:solidFill>
                <a:latin typeface="Helvetica"/>
                <a:ea typeface="+mj-ea"/>
                <a:cs typeface="+mj-cs"/>
              </a:rPr>
              <a:t>and Engines</a:t>
            </a:r>
          </a:p>
          <a:p>
            <a:endParaRPr lang="en-US" sz="1900" b="1" dirty="0"/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2"/>
                </a:solidFill>
                <a:latin typeface="Helvetica"/>
                <a:ea typeface="小塚明朝 Pr6N B"/>
              </a:rPr>
              <a:t>W</a:t>
            </a:r>
            <a:r>
              <a:rPr lang="en-US" sz="2200" dirty="0" smtClean="0">
                <a:solidFill>
                  <a:schemeClr val="tx2"/>
                </a:solidFill>
                <a:latin typeface="Helvetica"/>
                <a:ea typeface="小塚明朝 Pr6N B"/>
              </a:rPr>
              <a:t>orks </a:t>
            </a:r>
            <a:r>
              <a:rPr lang="en-US" sz="2200" dirty="0">
                <a:solidFill>
                  <a:schemeClr val="tx2"/>
                </a:solidFill>
                <a:latin typeface="Helvetica"/>
                <a:ea typeface="小塚明朝 Pr6N B"/>
              </a:rPr>
              <a:t>to reduce the climate and health impacts of black carbon and particulate matter (PM) emissions in the transport sector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2"/>
                </a:solidFill>
                <a:latin typeface="Helvetica"/>
                <a:ea typeface="小塚明朝 Pr6N B"/>
              </a:rPr>
              <a:t>An estimated </a:t>
            </a:r>
            <a:r>
              <a:rPr lang="en-US" sz="2200" b="1" dirty="0">
                <a:solidFill>
                  <a:schemeClr val="tx2"/>
                </a:solidFill>
                <a:latin typeface="Helvetica"/>
                <a:ea typeface="小塚明朝 Pr6N B"/>
              </a:rPr>
              <a:t>19%</a:t>
            </a:r>
            <a:r>
              <a:rPr lang="en-US" sz="2200" dirty="0">
                <a:solidFill>
                  <a:schemeClr val="tx2"/>
                </a:solidFill>
                <a:latin typeface="Helvetica"/>
                <a:ea typeface="小塚明朝 Pr6N B"/>
              </a:rPr>
              <a:t> of global black carbon emissions </a:t>
            </a:r>
            <a:r>
              <a:rPr lang="en-US" sz="2200" dirty="0" smtClean="0">
                <a:solidFill>
                  <a:schemeClr val="tx2"/>
                </a:solidFill>
                <a:latin typeface="Helvetica"/>
                <a:ea typeface="小塚明朝 Pr6N B"/>
              </a:rPr>
              <a:t>from transportation sector</a:t>
            </a:r>
            <a:endParaRPr lang="en-US" sz="2200" dirty="0">
              <a:solidFill>
                <a:schemeClr val="tx2"/>
              </a:solidFill>
              <a:latin typeface="Helvetica"/>
              <a:ea typeface="小塚明朝 Pr6N B"/>
            </a:endParaRPr>
          </a:p>
        </p:txBody>
      </p:sp>
      <p:pic>
        <p:nvPicPr>
          <p:cNvPr id="6" name="Picture 5" descr="http://upload.wikimedia.org/wikipedia/commons/7/79/Diesel-sm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8264" y="3184274"/>
            <a:ext cx="2928144" cy="3679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" y="3371014"/>
            <a:ext cx="6047763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2"/>
                </a:solidFill>
                <a:ea typeface="小塚明朝 Pr6N B"/>
              </a:rPr>
              <a:t>Heavy duty diesels are a major source of fine </a:t>
            </a:r>
            <a:r>
              <a:rPr lang="en-US" sz="2200" dirty="0" smtClean="0">
                <a:solidFill>
                  <a:schemeClr val="tx2"/>
                </a:solidFill>
                <a:ea typeface="小塚明朝 Pr6N B"/>
              </a:rPr>
              <a:t>PM emissions (PM 2.5 or less)</a:t>
            </a:r>
            <a:endParaRPr lang="en-US" sz="22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2"/>
                </a:solidFill>
                <a:ea typeface="小塚明朝 Pr6N B"/>
              </a:rPr>
              <a:t>These </a:t>
            </a:r>
            <a:r>
              <a:rPr lang="en-US" sz="2200" dirty="0" smtClean="0">
                <a:solidFill>
                  <a:schemeClr val="tx2"/>
                </a:solidFill>
                <a:ea typeface="小塚明朝 Pr6N B"/>
              </a:rPr>
              <a:t>particles </a:t>
            </a:r>
            <a:r>
              <a:rPr lang="en-US" sz="2200" dirty="0">
                <a:solidFill>
                  <a:schemeClr val="tx2"/>
                </a:solidFill>
                <a:ea typeface="小塚明朝 Pr6N B"/>
              </a:rPr>
              <a:t>are responsible for 3.2 million early deaths worldwide per year</a:t>
            </a:r>
          </a:p>
          <a:p>
            <a:pPr marL="285750" indent="-285750">
              <a:buFont typeface="Arial"/>
              <a:buChar char="•"/>
            </a:pPr>
            <a:endParaRPr lang="en-US" sz="2200" dirty="0">
              <a:solidFill>
                <a:schemeClr val="tx2"/>
              </a:solidFill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2200" dirty="0">
                <a:solidFill>
                  <a:schemeClr val="tx2"/>
                </a:solidFill>
                <a:ea typeface="小塚明朝 Pr6N B"/>
              </a:rPr>
              <a:t>On vehicles without a diesel particulate filter, BC accounts for </a:t>
            </a:r>
            <a:r>
              <a:rPr lang="en-US" sz="2200" b="1" dirty="0">
                <a:solidFill>
                  <a:schemeClr val="tx2"/>
                </a:solidFill>
                <a:ea typeface="小塚明朝 Pr6N B"/>
              </a:rPr>
              <a:t>50-80 per cent </a:t>
            </a:r>
            <a:r>
              <a:rPr lang="en-US" sz="2200" dirty="0">
                <a:solidFill>
                  <a:schemeClr val="tx2"/>
                </a:solidFill>
                <a:ea typeface="小塚明朝 Pr6N B"/>
              </a:rPr>
              <a:t>of </a:t>
            </a:r>
            <a:r>
              <a:rPr lang="en-US" sz="2200" dirty="0" smtClean="0">
                <a:solidFill>
                  <a:schemeClr val="tx2"/>
                </a:solidFill>
                <a:ea typeface="小塚明朝 Pr6N B"/>
              </a:rPr>
              <a:t>PM</a:t>
            </a:r>
            <a:endParaRPr lang="en-US" sz="2200" dirty="0">
              <a:solidFill>
                <a:schemeClr val="tx2"/>
              </a:solidFill>
              <a:ea typeface="小塚明朝 Pr6N B"/>
            </a:endParaRPr>
          </a:p>
        </p:txBody>
      </p:sp>
    </p:spTree>
    <p:extLst>
      <p:ext uri="{BB962C8B-B14F-4D97-AF65-F5344CB8AC3E}">
        <p14:creationId xmlns:p14="http://schemas.microsoft.com/office/powerpoint/2010/main" val="372505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7200" y="457200"/>
            <a:ext cx="8686800" cy="5867400"/>
            <a:chOff x="457200" y="457200"/>
            <a:chExt cx="8686800" cy="5867400"/>
          </a:xfrm>
        </p:grpSpPr>
        <p:sp>
          <p:nvSpPr>
            <p:cNvPr id="6" name="Oval 5"/>
            <p:cNvSpPr/>
            <p:nvPr/>
          </p:nvSpPr>
          <p:spPr>
            <a:xfrm>
              <a:off x="457200" y="457200"/>
              <a:ext cx="5791200" cy="5867400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971800" y="457200"/>
              <a:ext cx="5791200" cy="5867400"/>
            </a:xfrm>
            <a:prstGeom prst="ellipse">
              <a:avLst/>
            </a:prstGeom>
            <a:solidFill>
              <a:srgbClr val="FF66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8178800" y="5670054"/>
              <a:ext cx="965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UNEP</a:t>
              </a:r>
              <a:endParaRPr lang="en-US" sz="10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09600" y="2438400"/>
            <a:ext cx="3048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Air Quality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PM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NOx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VOC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SOx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HC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CO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Metals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cs typeface="Verdana"/>
            </a:endParaRP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       Ozone</a:t>
            </a:r>
          </a:p>
          <a:p>
            <a:pPr algn="r"/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PM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8520" y="3352800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Climate Change</a:t>
            </a:r>
          </a:p>
          <a:p>
            <a:pPr algn="ctr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CO2 </a:t>
            </a:r>
          </a:p>
          <a:p>
            <a:pPr algn="ctr"/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2971800"/>
            <a:ext cx="3200400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Verdana"/>
                <a:cs typeface="Verdana"/>
              </a:rPr>
              <a:t>Black Carbon</a:t>
            </a:r>
          </a:p>
          <a:p>
            <a:pPr algn="ctr"/>
            <a:r>
              <a:rPr lang="en-US" sz="1600" b="1" dirty="0" smtClean="0">
                <a:ln w="50800"/>
                <a:solidFill>
                  <a:schemeClr val="bg1"/>
                </a:solidFill>
                <a:latin typeface="Verdana"/>
                <a:cs typeface="Verdana"/>
              </a:rPr>
              <a:t>Methane</a:t>
            </a:r>
          </a:p>
          <a:p>
            <a:pPr marL="0" lvl="1" algn="ctr"/>
            <a:r>
              <a:rPr lang="en-US" sz="1600" kern="0" dirty="0" smtClean="0">
                <a:solidFill>
                  <a:schemeClr val="bg1"/>
                </a:solidFill>
              </a:rPr>
              <a:t>N</a:t>
            </a:r>
            <a:r>
              <a:rPr lang="en-US" sz="1600" kern="0" baseline="-25000" dirty="0" smtClean="0">
                <a:solidFill>
                  <a:schemeClr val="bg1"/>
                </a:solidFill>
              </a:rPr>
              <a:t>2</a:t>
            </a:r>
            <a:r>
              <a:rPr lang="en-US" sz="1600" kern="0" dirty="0" smtClean="0">
                <a:solidFill>
                  <a:schemeClr val="bg1"/>
                </a:solidFill>
              </a:rPr>
              <a:t>0</a:t>
            </a:r>
          </a:p>
          <a:p>
            <a:pPr algn="ctr"/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  <a:latin typeface="Verdana"/>
              <a:cs typeface="Verdana"/>
            </a:endParaRPr>
          </a:p>
        </p:txBody>
      </p:sp>
      <p:pic>
        <p:nvPicPr>
          <p:cNvPr id="11" name="Picture 2" descr="http://dingo.care2.com/pictures/c2c/share/35/351/174/3517483_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9140" y="2"/>
            <a:ext cx="2284859" cy="174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14400" y="1088086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Air Quality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" y="6475500"/>
            <a:ext cx="5362481" cy="38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Fuel Quality/Emission Controls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9810" y="6475500"/>
            <a:ext cx="4427832" cy="382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Verdana"/>
                <a:cs typeface="Verdana"/>
              </a:rPr>
              <a:t>Fuel Economy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7800" y="127000"/>
            <a:ext cx="656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Black Carbon at the nexus of air quality and climate change, co-benefits </a:t>
            </a:r>
            <a:r>
              <a:rPr lang="en-US" b="1" dirty="0" smtClean="0">
                <a:solidFill>
                  <a:schemeClr val="bg1"/>
                </a:solidFill>
              </a:rPr>
              <a:t>are significant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1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32" y="298781"/>
            <a:ext cx="8796168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By eliminating barriers to adoption of cleaner vehicle and fuel standards globally, potential </a:t>
            </a:r>
            <a:r>
              <a:rPr lang="en-US" sz="2800" dirty="0" smtClean="0">
                <a:solidFill>
                  <a:schemeClr val="tx2"/>
                </a:solidFill>
                <a:latin typeface="Helvetica"/>
                <a:ea typeface="小塚明朝 Pr6N B"/>
              </a:rPr>
              <a:t>for: </a:t>
            </a:r>
            <a:endParaRPr lang="en-US" sz="28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reduction of 2.7 million metric tons of fine particles</a:t>
            </a:r>
          </a:p>
          <a:p>
            <a:pPr marL="457200" indent="-457200">
              <a:buFont typeface="Wingdings" charset="2"/>
              <a:buChar char="q"/>
            </a:pPr>
            <a:endParaRPr lang="en-US" sz="28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1.9 metric tons of black carbon emissions from heavy-duty vehicles globally</a:t>
            </a:r>
          </a:p>
          <a:p>
            <a:pPr marL="457200" indent="-457200">
              <a:buFont typeface="Wingdings" charset="2"/>
              <a:buChar char="q"/>
            </a:pPr>
            <a:endParaRPr lang="en-US" sz="28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457200" indent="-457200">
              <a:buFont typeface="Wingdings" charset="2"/>
              <a:buChar char="q"/>
            </a:pPr>
            <a:r>
              <a:rPr lang="en-US" sz="2800" dirty="0" smtClean="0">
                <a:solidFill>
                  <a:schemeClr val="tx2"/>
                </a:solidFill>
                <a:latin typeface="Helvetica"/>
                <a:ea typeface="小塚明朝 Pr6N B"/>
              </a:rPr>
              <a:t>up </a:t>
            </a: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to 1.4 </a:t>
            </a:r>
            <a:r>
              <a:rPr lang="en-US" sz="2800" dirty="0" smtClean="0">
                <a:solidFill>
                  <a:schemeClr val="tx2"/>
                </a:solidFill>
                <a:latin typeface="Helvetica"/>
                <a:ea typeface="小塚明朝 Pr6N B"/>
              </a:rPr>
              <a:t>million fewer </a:t>
            </a: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cases of premature deaths</a:t>
            </a:r>
          </a:p>
          <a:p>
            <a:pPr marL="285750" indent="-285750">
              <a:buFont typeface="Arial"/>
              <a:buChar char="•"/>
            </a:pPr>
            <a:endParaRPr lang="en-US" sz="2800" dirty="0">
              <a:solidFill>
                <a:schemeClr val="tx2"/>
              </a:solidFill>
              <a:latin typeface="Helvetica"/>
              <a:ea typeface="小塚明朝 Pr6N B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solidFill>
                  <a:schemeClr val="tx2"/>
                </a:solidFill>
                <a:latin typeface="Helvetica"/>
                <a:ea typeface="小塚明朝 Pr6N B"/>
              </a:rPr>
              <a:t>Potential black carbon savings equivalent to 6.1 gigatonnes CO2-equivalent with a 20-year global warming potential</a:t>
            </a:r>
          </a:p>
        </p:txBody>
      </p:sp>
    </p:spTree>
    <p:extLst>
      <p:ext uri="{BB962C8B-B14F-4D97-AF65-F5344CB8AC3E}">
        <p14:creationId xmlns:p14="http://schemas.microsoft.com/office/powerpoint/2010/main" val="168762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Heavy-duty Diesel Initiative: </a:t>
            </a:r>
            <a:br>
              <a:rPr lang="en-US" dirty="0" smtClean="0"/>
            </a:br>
            <a:r>
              <a:rPr lang="en-US" dirty="0" smtClean="0"/>
              <a:t>Structure and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55" y="1054645"/>
            <a:ext cx="8957245" cy="5014379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Co-leads: </a:t>
            </a:r>
            <a:r>
              <a:rPr lang="en-US" sz="2500" dirty="0" smtClean="0"/>
              <a:t>US, Canada, ICCT and UNEP</a:t>
            </a:r>
          </a:p>
          <a:p>
            <a:r>
              <a:rPr lang="en-US" sz="2500" b="1" dirty="0" smtClean="0"/>
              <a:t>Partners: </a:t>
            </a:r>
            <a:r>
              <a:rPr lang="en-US" sz="2500" dirty="0" smtClean="0"/>
              <a:t>Mario Molina Center Chile, Smart Freight Center, Clean Air Asia, Natural Resources Defense Council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500" b="1" dirty="0" smtClean="0"/>
              <a:t>Objective: </a:t>
            </a:r>
            <a:r>
              <a:rPr lang="en-US" sz="2500" dirty="0"/>
              <a:t>T</a:t>
            </a:r>
            <a:r>
              <a:rPr lang="en-US" sz="2500" dirty="0" smtClean="0"/>
              <a:t>o </a:t>
            </a:r>
            <a:r>
              <a:rPr lang="en-CA" sz="2500" dirty="0" smtClean="0"/>
              <a:t>virtually </a:t>
            </a:r>
            <a:r>
              <a:rPr lang="en-CA" sz="2500" dirty="0"/>
              <a:t>eliminate fine </a:t>
            </a:r>
            <a:r>
              <a:rPr lang="en-CA" sz="2500" dirty="0" smtClean="0"/>
              <a:t>particles and black carbon </a:t>
            </a:r>
            <a:r>
              <a:rPr lang="en-CA" sz="2500" dirty="0"/>
              <a:t>emissions from new and existing heavy duty diesel vehicles and </a:t>
            </a:r>
            <a:r>
              <a:rPr lang="en-CA" sz="2500" dirty="0" smtClean="0"/>
              <a:t>engines (including marine vessels) by</a:t>
            </a:r>
            <a:r>
              <a:rPr lang="en-CA" sz="2500" dirty="0"/>
              <a:t>:</a:t>
            </a:r>
          </a:p>
          <a:p>
            <a:pPr lvl="1">
              <a:defRPr/>
            </a:pPr>
            <a:r>
              <a:rPr lang="en-CA" sz="2500" dirty="0" smtClean="0"/>
              <a:t>Steadily reducing </a:t>
            </a:r>
            <a:r>
              <a:rPr lang="en-CA" sz="2500" dirty="0"/>
              <a:t>sulfur in diesel fuel…</a:t>
            </a:r>
          </a:p>
          <a:p>
            <a:pPr lvl="1">
              <a:defRPr/>
            </a:pPr>
            <a:r>
              <a:rPr lang="en-CA" sz="2500" dirty="0" smtClean="0"/>
              <a:t>Establishing </a:t>
            </a:r>
            <a:r>
              <a:rPr lang="en-CA" sz="2500" dirty="0"/>
              <a:t>more stringent </a:t>
            </a:r>
            <a:r>
              <a:rPr lang="en-CA" sz="2500" dirty="0" smtClean="0"/>
              <a:t>emission </a:t>
            </a:r>
            <a:r>
              <a:rPr lang="en-CA" sz="2500" dirty="0"/>
              <a:t>standards with interested </a:t>
            </a:r>
            <a:r>
              <a:rPr lang="en-CA" sz="2500" dirty="0" smtClean="0"/>
              <a:t>nations</a:t>
            </a:r>
            <a:r>
              <a:rPr lang="en-CA" sz="2500" dirty="0">
                <a:solidFill>
                  <a:srgbClr val="FF0000"/>
                </a:solidFill>
              </a:rPr>
              <a:t> </a:t>
            </a:r>
            <a:r>
              <a:rPr lang="en-CA" sz="2500" dirty="0" smtClean="0"/>
              <a:t>and parties…</a:t>
            </a:r>
            <a:endParaRPr lang="en-CA" sz="2500" dirty="0"/>
          </a:p>
          <a:p>
            <a:pPr lvl="1">
              <a:defRPr/>
            </a:pPr>
            <a:r>
              <a:rPr lang="en-CA" sz="2500" dirty="0" smtClean="0"/>
              <a:t>Cleaning up existing fleets…</a:t>
            </a:r>
          </a:p>
          <a:p>
            <a:pPr lvl="1">
              <a:defRPr/>
            </a:pPr>
            <a:r>
              <a:rPr lang="en-CA" sz="2500" dirty="0" smtClean="0"/>
              <a:t>Cleaning up ports and marine transport</a:t>
            </a:r>
            <a:endParaRPr lang="en-CA" sz="2500" dirty="0"/>
          </a:p>
          <a:p>
            <a:pPr lvl="1">
              <a:defRPr/>
            </a:pPr>
            <a:r>
              <a:rPr lang="en-CA" sz="2500" dirty="0" smtClean="0"/>
              <a:t>And </a:t>
            </a:r>
            <a:r>
              <a:rPr lang="en-CA" sz="2500" dirty="0"/>
              <a:t>developing a global Green Freight initiative</a:t>
            </a:r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114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CT Template">
  <a:themeElements>
    <a:clrScheme name="ICCT 2011">
      <a:dk1>
        <a:sysClr val="windowText" lastClr="000000"/>
      </a:dk1>
      <a:lt1>
        <a:sysClr val="window" lastClr="FFFFFF"/>
      </a:lt1>
      <a:dk2>
        <a:srgbClr val="45555F"/>
      </a:dk2>
      <a:lt2>
        <a:srgbClr val="DED5B3"/>
      </a:lt2>
      <a:accent1>
        <a:srgbClr val="4E3227"/>
      </a:accent1>
      <a:accent2>
        <a:srgbClr val="007A94"/>
      </a:accent2>
      <a:accent3>
        <a:srgbClr val="D6492A"/>
      </a:accent3>
      <a:accent4>
        <a:srgbClr val="642566"/>
      </a:accent4>
      <a:accent5>
        <a:srgbClr val="6C953C"/>
      </a:accent5>
      <a:accent6>
        <a:srgbClr val="F4AF00"/>
      </a:accent6>
      <a:hlink>
        <a:srgbClr val="007A94"/>
      </a:hlink>
      <a:folHlink>
        <a:srgbClr val="6C953C"/>
      </a:folHlink>
    </a:clrScheme>
    <a:fontScheme name="Custom 1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Presentatio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17644</TotalTime>
  <Words>994</Words>
  <Application>Microsoft Office PowerPoint</Application>
  <PresentationFormat>On-screen Show (4:3)</PresentationFormat>
  <Paragraphs>158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ICCT Template</vt:lpstr>
      <vt:lpstr>PowerPoint Presentation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Heavy-duty Diesel Initiative:  Structure and Work</vt:lpstr>
      <vt:lpstr>PowerPoint Presentation</vt:lpstr>
      <vt:lpstr>PowerPoint Presentation</vt:lpstr>
      <vt:lpstr>Regional and National Implementation Case Studies: East Africa, Latin America</vt:lpstr>
      <vt:lpstr>Countries World-Wide are Introducing Low Sulfur Diesel</vt:lpstr>
      <vt:lpstr>PowerPoint Presentation</vt:lpstr>
      <vt:lpstr>PowerPoint Presentation</vt:lpstr>
      <vt:lpstr>HDD Initiative Plans 2014 +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Alyson Azzara</dc:creator>
  <cp:lastModifiedBy>Francois E Guichard</cp:lastModifiedBy>
  <cp:revision>409</cp:revision>
  <cp:lastPrinted>2014-03-25T12:06:50Z</cp:lastPrinted>
  <dcterms:created xsi:type="dcterms:W3CDTF">2014-01-10T19:23:32Z</dcterms:created>
  <dcterms:modified xsi:type="dcterms:W3CDTF">2014-06-04T12:05:00Z</dcterms:modified>
</cp:coreProperties>
</file>