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50.xml" ContentType="application/vnd.openxmlformats-officedocument.presentationml.slideLayout+xml"/>
  <Default Extension="xml" ContentType="application/xml"/>
  <Override PartName="/ppt/tableStyles.xml" ContentType="application/vnd.openxmlformats-officedocument.presentationml.tableStyles+xml"/>
  <Override PartName="/ppt/slideLayouts/slideLayout33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4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4.xml" ContentType="application/vnd.openxmlformats-officedocument.presentationml.slideLayout+xml"/>
  <Default Extension="emf" ContentType="image/x-emf"/>
  <Override PartName="/ppt/slides/slide4.xml" ContentType="application/vnd.openxmlformats-officedocument.presentationml.slide+xml"/>
  <Override PartName="/ppt/slideMasters/slideMaster7.xml" ContentType="application/vnd.openxmlformats-officedocument.presentationml.slideMaster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38.xml" ContentType="application/vnd.openxmlformats-officedocument.presentationml.slideLayout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Masters/slideMaster6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37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Layouts/slideLayout3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4.xml" ContentType="application/vnd.openxmlformats-officedocument.presentationml.slideMaster+xml"/>
  <Default Extension="jpeg" ContentType="image/jpeg"/>
  <Override PartName="/ppt/viewProps.xml" ContentType="application/vnd.openxmlformats-officedocument.presentationml.viewProps+xml"/>
  <Override PartName="/ppt/slideLayouts/slideLayout52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Masters/slideMaster3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4459" r:id="rId1"/>
    <p:sldMasterId id="2147483820" r:id="rId2"/>
    <p:sldMasterId id="2147484323" r:id="rId3"/>
    <p:sldMasterId id="2147483796" r:id="rId4"/>
    <p:sldMasterId id="2147483817" r:id="rId5"/>
    <p:sldMasterId id="2147483818" r:id="rId6"/>
    <p:sldMasterId id="2147483819" r:id="rId7"/>
  </p:sldMasterIdLst>
  <p:notesMasterIdLst>
    <p:notesMasterId r:id="rId22"/>
  </p:notesMasterIdLst>
  <p:handoutMasterIdLst>
    <p:handoutMasterId r:id="rId23"/>
  </p:handoutMasterIdLst>
  <p:sldIdLst>
    <p:sldId id="447" r:id="rId8"/>
    <p:sldId id="472" r:id="rId9"/>
    <p:sldId id="552" r:id="rId10"/>
    <p:sldId id="567" r:id="rId11"/>
    <p:sldId id="576" r:id="rId12"/>
    <p:sldId id="558" r:id="rId13"/>
    <p:sldId id="597" r:id="rId14"/>
    <p:sldId id="580" r:id="rId15"/>
    <p:sldId id="582" r:id="rId16"/>
    <p:sldId id="583" r:id="rId17"/>
    <p:sldId id="592" r:id="rId18"/>
    <p:sldId id="593" r:id="rId19"/>
    <p:sldId id="594" r:id="rId20"/>
    <p:sldId id="475" r:id="rId21"/>
  </p:sldIdLst>
  <p:sldSz cx="9144000" cy="6858000" type="screen4x3"/>
  <p:notesSz cx="6797675" cy="99282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200" kern="1200">
        <a:solidFill>
          <a:schemeClr val="bg1"/>
        </a:solidFill>
        <a:latin typeface="HY울릉도M" pitchFamily="18" charset="-127"/>
        <a:ea typeface="HY울릉도M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bg1"/>
        </a:solidFill>
        <a:latin typeface="HY울릉도M" pitchFamily="18" charset="-127"/>
        <a:ea typeface="HY울릉도M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bg1"/>
        </a:solidFill>
        <a:latin typeface="HY울릉도M" pitchFamily="18" charset="-127"/>
        <a:ea typeface="HY울릉도M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bg1"/>
        </a:solidFill>
        <a:latin typeface="HY울릉도M" pitchFamily="18" charset="-127"/>
        <a:ea typeface="HY울릉도M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bg1"/>
        </a:solidFill>
        <a:latin typeface="HY울릉도M" pitchFamily="18" charset="-127"/>
        <a:ea typeface="HY울릉도M" pitchFamily="18" charset="-127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bg1"/>
        </a:solidFill>
        <a:latin typeface="HY울릉도M" pitchFamily="18" charset="-127"/>
        <a:ea typeface="HY울릉도M" pitchFamily="18" charset="-127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bg1"/>
        </a:solidFill>
        <a:latin typeface="HY울릉도M" pitchFamily="18" charset="-127"/>
        <a:ea typeface="HY울릉도M" pitchFamily="18" charset="-127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bg1"/>
        </a:solidFill>
        <a:latin typeface="HY울릉도M" pitchFamily="18" charset="-127"/>
        <a:ea typeface="HY울릉도M" pitchFamily="18" charset="-127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bg1"/>
        </a:solidFill>
        <a:latin typeface="HY울릉도M" pitchFamily="18" charset="-127"/>
        <a:ea typeface="HY울릉도M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>
          <a:srgbClr val="FF0000"/>
        </p14:laserClr>
      </p:ext>
      <p:ext uri="{2FDB2607-1784-4EEB-B798-7EB5836EED8A}">
        <p14:showMediaCtrls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0"/>
      </p:ext>
    </p:extLst>
  </p:showPr>
  <p:clrMru>
    <a:srgbClr val="0000FF"/>
    <a:srgbClr val="0099FF"/>
    <a:srgbClr val="99CCFF"/>
    <a:srgbClr val="0000CC"/>
    <a:srgbClr val="FF9900"/>
    <a:srgbClr val="993300"/>
    <a:srgbClr val="800000"/>
    <a:srgbClr val="000066"/>
  </p:clrMru>
  <p:extLst>
    <p:ext uri="{E76CE94A-603C-4142-B9EB-6D1370010A27}">
      <p14:discardImageEditData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어두운 스타일 1 - 강조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어두운 스타일 1 - 강조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inimized" horzBarState="maximized">
    <p:restoredLeft sz="34596" autoAdjust="0"/>
    <p:restoredTop sz="85688" autoAdjust="0"/>
  </p:normalViewPr>
  <p:slideViewPr>
    <p:cSldViewPr>
      <p:cViewPr varScale="1">
        <p:scale>
          <a:sx n="105" d="100"/>
          <a:sy n="105" d="100"/>
        </p:scale>
        <p:origin x="-704" y="-104"/>
      </p:cViewPr>
      <p:guideLst>
        <p:guide orient="horz" pos="2160"/>
        <p:guide pos="2880"/>
        <p:guide pos="340"/>
        <p:guide pos="975"/>
      </p:guideLst>
    </p:cSldViewPr>
  </p:slideViewPr>
  <p:outlineViewPr>
    <p:cViewPr>
      <p:scale>
        <a:sx n="33" d="100"/>
        <a:sy n="33" d="100"/>
      </p:scale>
      <p:origin x="252" y="114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214" y="-108"/>
      </p:cViewPr>
      <p:guideLst>
        <p:guide orient="horz" pos="312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Relationship Id="rId2" Type="http://schemas.openxmlformats.org/officeDocument/2006/relationships/slide" Target="slides/slide2.xml"/><Relationship Id="rId3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184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7" rIns="92394" bIns="46197" numCol="1" anchor="t" anchorCtr="0" compatLnSpc="1">
            <a:prstTxWarp prst="textNoShape">
              <a:avLst/>
            </a:prstTxWarp>
          </a:bodyPr>
          <a:lstStyle>
            <a:lvl1pPr defTabSz="922170">
              <a:defRPr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907" y="0"/>
            <a:ext cx="2945184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7" rIns="92394" bIns="46197" numCol="1" anchor="t" anchorCtr="0" compatLnSpc="1">
            <a:prstTxWarp prst="textNoShape">
              <a:avLst/>
            </a:prstTxWarp>
          </a:bodyPr>
          <a:lstStyle>
            <a:lvl1pPr algn="r" defTabSz="922170">
              <a:defRPr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051"/>
            <a:ext cx="2945184" cy="49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7" rIns="92394" bIns="46197" numCol="1" anchor="b" anchorCtr="0" compatLnSpc="1">
            <a:prstTxWarp prst="textNoShape">
              <a:avLst/>
            </a:prstTxWarp>
          </a:bodyPr>
          <a:lstStyle>
            <a:lvl1pPr defTabSz="922170">
              <a:defRPr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907" y="9432051"/>
            <a:ext cx="2945184" cy="49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7" rIns="92394" bIns="46197" numCol="1" anchor="b" anchorCtr="0" compatLnSpc="1">
            <a:prstTxWarp prst="textNoShape">
              <a:avLst/>
            </a:prstTxWarp>
          </a:bodyPr>
          <a:lstStyle>
            <a:lvl1pPr algn="r" defTabSz="922170">
              <a:defRPr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fld id="{7035CB0A-AD86-46BE-B176-F32B89C1B87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764734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184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7" rIns="92394" bIns="46197" numCol="1" anchor="t" anchorCtr="0" compatLnSpc="1">
            <a:prstTxWarp prst="textNoShape">
              <a:avLst/>
            </a:prstTxWarp>
          </a:bodyPr>
          <a:lstStyle>
            <a:lvl1pPr defTabSz="922170">
              <a:defRPr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907" y="0"/>
            <a:ext cx="2945184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7" rIns="92394" bIns="46197" numCol="1" anchor="t" anchorCtr="0" compatLnSpc="1">
            <a:prstTxWarp prst="textNoShape">
              <a:avLst/>
            </a:prstTxWarp>
          </a:bodyPr>
          <a:lstStyle>
            <a:lvl1pPr algn="r" defTabSz="922170">
              <a:defRPr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57762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460" y="4717611"/>
            <a:ext cx="5432755" cy="44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7" rIns="92394" bIns="461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051"/>
            <a:ext cx="2945184" cy="49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7" rIns="92394" bIns="46197" numCol="1" anchor="b" anchorCtr="0" compatLnSpc="1">
            <a:prstTxWarp prst="textNoShape">
              <a:avLst/>
            </a:prstTxWarp>
          </a:bodyPr>
          <a:lstStyle>
            <a:lvl1pPr defTabSz="922170">
              <a:defRPr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90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907" y="9432051"/>
            <a:ext cx="2945184" cy="49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7" rIns="92394" bIns="46197" numCol="1" anchor="b" anchorCtr="0" compatLnSpc="1">
            <a:prstTxWarp prst="textNoShape">
              <a:avLst/>
            </a:prstTxWarp>
          </a:bodyPr>
          <a:lstStyle>
            <a:lvl1pPr algn="r" defTabSz="922170">
              <a:defRPr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fld id="{E4D9FA8D-708F-4649-9125-10F9B688C2E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55560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586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1538" indent="-285207" defTabSz="920586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0828" indent="-228166" defTabSz="920586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597160" indent="-228166" defTabSz="920586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3491" indent="-228166" defTabSz="920586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09822" indent="-228166" defTabSz="920586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66154" indent="-228166" defTabSz="920586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2485" indent="-228166" defTabSz="920586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78816" indent="-228166" defTabSz="920586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hangingPunct="1"/>
            <a:fld id="{74709008-22A6-4203-9958-BEA34733006E}" type="slidenum">
              <a:rPr lang="en-US" altLang="ko-KR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eaLnBrk="1" hangingPunct="1"/>
              <a:t>1</a:t>
            </a:fld>
            <a:endParaRPr lang="en-US" altLang="ko-KR" sz="13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849231" y="9430813"/>
            <a:ext cx="2946924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57" tIns="45978" rIns="91957" bIns="45978" anchor="b"/>
          <a:lstStyle/>
          <a:p>
            <a:pPr algn="r">
              <a:lnSpc>
                <a:spcPct val="150000"/>
              </a:lnSpc>
              <a:buFont typeface="Wingdings" pitchFamily="2" charset="2"/>
              <a:buNone/>
            </a:pPr>
            <a:fld id="{15BE774C-B295-4DB8-958E-1A9B2FE3A9C1}" type="slidenum">
              <a:rPr lang="ko-KR" altLang="en-US"/>
              <a:pPr algn="r">
                <a:lnSpc>
                  <a:spcPct val="150000"/>
                </a:lnSpc>
                <a:buFont typeface="Wingdings" pitchFamily="2" charset="2"/>
                <a:buNone/>
              </a:pPr>
              <a:t>10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 smtClean="0">
              <a:latin typeface="굴림" charset="-127"/>
              <a:ea typeface="굴림" charset="-127"/>
            </a:endParaRPr>
          </a:p>
        </p:txBody>
      </p:sp>
      <p:sp>
        <p:nvSpPr>
          <p:cNvPr id="39940" name="슬라이드 번호 개체 틀 3"/>
          <p:cNvSpPr txBox="1">
            <a:spLocks noGrp="1"/>
          </p:cNvSpPr>
          <p:nvPr/>
        </p:nvSpPr>
        <p:spPr bwMode="auto">
          <a:xfrm>
            <a:off x="3849231" y="9430813"/>
            <a:ext cx="2946925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60" tIns="45981" rIns="91960" bIns="45981" anchor="b"/>
          <a:lstStyle/>
          <a:p>
            <a:pPr algn="r">
              <a:lnSpc>
                <a:spcPct val="150000"/>
              </a:lnSpc>
              <a:buFont typeface="Wingdings" pitchFamily="2" charset="2"/>
              <a:buNone/>
            </a:pPr>
            <a:fld id="{42ADC592-3F49-4896-9EE3-9B61A4F081C5}" type="slidenum">
              <a:rPr lang="ko-KR" altLang="en-US"/>
              <a:pPr algn="r">
                <a:lnSpc>
                  <a:spcPct val="150000"/>
                </a:lnSpc>
                <a:buFont typeface="Wingdings" pitchFamily="2" charset="2"/>
                <a:buNone/>
              </a:pPr>
              <a:t>11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 smtClean="0">
              <a:latin typeface="굴림" charset="-127"/>
              <a:ea typeface="굴림" charset="-127"/>
            </a:endParaRPr>
          </a:p>
        </p:txBody>
      </p:sp>
      <p:sp>
        <p:nvSpPr>
          <p:cNvPr id="39940" name="슬라이드 번호 개체 틀 3"/>
          <p:cNvSpPr txBox="1">
            <a:spLocks noGrp="1"/>
          </p:cNvSpPr>
          <p:nvPr/>
        </p:nvSpPr>
        <p:spPr bwMode="auto">
          <a:xfrm>
            <a:off x="3849231" y="9430813"/>
            <a:ext cx="2946925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60" tIns="45981" rIns="91960" bIns="45981" anchor="b"/>
          <a:lstStyle/>
          <a:p>
            <a:pPr algn="r">
              <a:lnSpc>
                <a:spcPct val="150000"/>
              </a:lnSpc>
              <a:buFont typeface="Wingdings" pitchFamily="2" charset="2"/>
              <a:buNone/>
            </a:pPr>
            <a:fld id="{42ADC592-3F49-4896-9EE3-9B61A4F081C5}" type="slidenum">
              <a:rPr lang="ko-KR" altLang="en-US"/>
              <a:pPr algn="r">
                <a:lnSpc>
                  <a:spcPct val="150000"/>
                </a:lnSpc>
                <a:buFont typeface="Wingdings" pitchFamily="2" charset="2"/>
                <a:buNone/>
              </a:pPr>
              <a:t>12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 smtClean="0">
              <a:latin typeface="굴림" charset="-127"/>
              <a:ea typeface="굴림" charset="-127"/>
            </a:endParaRPr>
          </a:p>
        </p:txBody>
      </p:sp>
      <p:sp>
        <p:nvSpPr>
          <p:cNvPr id="39940" name="슬라이드 번호 개체 틀 3"/>
          <p:cNvSpPr txBox="1">
            <a:spLocks noGrp="1"/>
          </p:cNvSpPr>
          <p:nvPr/>
        </p:nvSpPr>
        <p:spPr bwMode="auto">
          <a:xfrm>
            <a:off x="3849231" y="9430813"/>
            <a:ext cx="2946925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60" tIns="45981" rIns="91960" bIns="45981" anchor="b"/>
          <a:lstStyle/>
          <a:p>
            <a:pPr algn="r">
              <a:lnSpc>
                <a:spcPct val="150000"/>
              </a:lnSpc>
              <a:buFont typeface="Wingdings" pitchFamily="2" charset="2"/>
              <a:buNone/>
            </a:pPr>
            <a:fld id="{42ADC592-3F49-4896-9EE3-9B61A4F081C5}" type="slidenum">
              <a:rPr lang="ko-KR" altLang="en-US"/>
              <a:pPr algn="r">
                <a:lnSpc>
                  <a:spcPct val="150000"/>
                </a:lnSpc>
                <a:buFont typeface="Wingdings" pitchFamily="2" charset="2"/>
                <a:buNone/>
              </a:pPr>
              <a:t>13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50907" y="9432051"/>
            <a:ext cx="2945184" cy="49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94" tIns="46197" rIns="92394" bIns="46197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5C81E43F-188D-4FB1-88B6-70FEC5A97FA4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14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0907" y="9432051"/>
            <a:ext cx="2945184" cy="49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94" tIns="46197" rIns="92394" bIns="46197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2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z="900" smtClean="0"/>
          </a:p>
        </p:txBody>
      </p:sp>
      <p:sp>
        <p:nvSpPr>
          <p:cNvPr id="2662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586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1538" indent="-285207" defTabSz="920586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0828" indent="-228166" defTabSz="920586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597160" indent="-228166" defTabSz="920586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3491" indent="-228166" defTabSz="920586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09822" indent="-228166" defTabSz="920586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66154" indent="-228166" defTabSz="920586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2485" indent="-228166" defTabSz="920586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78816" indent="-228166" defTabSz="920586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hangingPunct="1"/>
            <a:fld id="{9A01BE92-D053-4713-AC05-655036511417}" type="slidenum">
              <a:rPr lang="en-US" altLang="ko-KR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eaLnBrk="1" hangingPunct="1"/>
              <a:t>3</a:t>
            </a:fld>
            <a:endParaRPr lang="en-US" altLang="ko-KR" sz="13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z="900" smtClean="0"/>
          </a:p>
        </p:txBody>
      </p:sp>
      <p:sp>
        <p:nvSpPr>
          <p:cNvPr id="3072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586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1538" indent="-285207" defTabSz="920586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0828" indent="-228166" defTabSz="920586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597160" indent="-228166" defTabSz="920586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3491" indent="-228166" defTabSz="920586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09822" indent="-228166" defTabSz="920586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66154" indent="-228166" defTabSz="920586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2485" indent="-228166" defTabSz="920586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78816" indent="-228166" defTabSz="920586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hangingPunct="1"/>
            <a:fld id="{50125260-5E5F-45E1-B36F-2AF2C4F771AD}" type="slidenum">
              <a:rPr lang="en-US" altLang="ko-KR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eaLnBrk="1" hangingPunct="1"/>
              <a:t>4</a:t>
            </a:fld>
            <a:endParaRPr lang="en-US" altLang="ko-KR" sz="13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z="900" smtClean="0"/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586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1538" indent="-285207" defTabSz="920586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0828" indent="-228166" defTabSz="920586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597160" indent="-228166" defTabSz="920586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3491" indent="-228166" defTabSz="920586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09822" indent="-228166" defTabSz="920586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66154" indent="-228166" defTabSz="920586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2485" indent="-228166" defTabSz="920586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78816" indent="-228166" defTabSz="920586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hangingPunct="1"/>
            <a:fld id="{502B6B80-69F0-460E-AD44-DAC6A00958D5}" type="slidenum">
              <a:rPr lang="en-US" altLang="ko-KR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eaLnBrk="1" hangingPunct="1"/>
              <a:t>5</a:t>
            </a:fld>
            <a:endParaRPr lang="en-US" altLang="ko-KR" sz="13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z="900" smtClean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586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1538" indent="-285207" defTabSz="920586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0828" indent="-228166" defTabSz="920586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597160" indent="-228166" defTabSz="920586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3491" indent="-228166" defTabSz="920586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09822" indent="-228166" defTabSz="920586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66154" indent="-228166" defTabSz="920586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2485" indent="-228166" defTabSz="920586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78816" indent="-228166" defTabSz="920586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hangingPunct="1"/>
            <a:fld id="{8A731294-0B4F-40BA-8E88-6F27A4141EE9}" type="slidenum">
              <a:rPr lang="en-US" altLang="ko-KR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eaLnBrk="1" hangingPunct="1"/>
              <a:t>6</a:t>
            </a:fld>
            <a:endParaRPr lang="en-US" altLang="ko-KR" sz="13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z="900" dirty="0" smtClean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586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1538" indent="-285207" defTabSz="920586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0828" indent="-228166" defTabSz="920586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597160" indent="-228166" defTabSz="920586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3491" indent="-228166" defTabSz="920586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09822" indent="-228166" defTabSz="920586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66154" indent="-228166" defTabSz="920586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2485" indent="-228166" defTabSz="920586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78816" indent="-228166" defTabSz="920586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hangingPunct="1"/>
            <a:fld id="{8A731294-0B4F-40BA-8E88-6F27A4141EE9}" type="slidenum">
              <a:rPr lang="en-US" altLang="ko-KR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eaLnBrk="1" hangingPunct="1"/>
              <a:t>7</a:t>
            </a:fld>
            <a:endParaRPr lang="en-US" altLang="ko-KR" sz="13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  <a:p>
            <a:pPr eaLnBrk="1" hangingPunct="1"/>
            <a:endParaRPr lang="en-US" altLang="ko-KR" smtClean="0"/>
          </a:p>
          <a:p>
            <a:pPr eaLnBrk="1" hangingPunct="1"/>
            <a:endParaRPr lang="en-US" altLang="ko-KR" smtClean="0"/>
          </a:p>
          <a:p>
            <a:endParaRPr lang="en-US" altLang="ko-K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168192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0FEEB2-7344-4B39-B5B9-C85414A2390E}" type="datetimeFigureOut">
              <a:rPr lang="ko-KR" altLang="en-US"/>
              <a:pPr/>
              <a:t>6/5/14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7103D-35F0-4964-AA83-12A70A0B50AA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88500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5C08D0-E215-4F48-894B-1B4DD121C16D}" type="datetimeFigureOut">
              <a:rPr lang="ko-KR" altLang="en-US"/>
              <a:pPr/>
              <a:t>6/5/14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4833A-A292-4973-B11C-14238349AA33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830860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A74F83-BB40-424F-A7AD-6A2FDE9CA6B6}" type="datetimeFigureOut">
              <a:rPr lang="ko-KR" altLang="en-US"/>
              <a:pPr/>
              <a:t>6/5/14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C89D0-4A45-44AE-BCA2-05F68480261E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984726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E244E0-A234-4A7D-93C7-F655FA6516B9}" type="datetimeFigureOut">
              <a:rPr lang="ko-KR" altLang="en-US"/>
              <a:pPr/>
              <a:t>6/5/14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82FFE-A9D4-4630-B065-55FECD89B683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261521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3864A-A922-4E44-A838-49219B33DBB2}" type="datetimeFigureOut">
              <a:rPr lang="ko-KR" altLang="en-US"/>
              <a:pPr/>
              <a:t>6/5/14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84C8A-50C5-4F88-9256-9AAF96BD49AB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46690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8696325" y="6472238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ctr" eaLnBrk="1" latinLnBrk="0" hangingPunct="1"/>
            <a:fld id="{E9149F51-736E-4E04-9F08-CE2E58026A14}" type="slidenum">
              <a:rPr kumimoji="0" lang="en-US" altLang="ko-KR" sz="1400" b="1" i="1">
                <a:solidFill>
                  <a:schemeClr val="tx2"/>
                </a:solidFill>
                <a:latin typeface="Arial" charset="0"/>
                <a:ea typeface="HY견고딕" pitchFamily="18" charset="-127"/>
              </a:rPr>
              <a:pPr algn="ctr" eaLnBrk="1" latinLnBrk="0" hangingPunct="1"/>
              <a:t>‹#›</a:t>
            </a:fld>
            <a:endParaRPr kumimoji="0" lang="en-US" altLang="ko-KR" sz="1400" b="1" i="1">
              <a:solidFill>
                <a:schemeClr val="tx2"/>
              </a:solidFill>
              <a:latin typeface="Arial" charset="0"/>
              <a:ea typeface="HY견고딕" pitchFamily="18" charset="-127"/>
            </a:endParaRPr>
          </a:p>
        </p:txBody>
      </p:sp>
      <p:pic>
        <p:nvPicPr>
          <p:cNvPr id="4" name="Picture 14" descr="마크후광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-26988"/>
            <a:ext cx="885825" cy="57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ko-KR" altLang="en-US" smtClean="0"/>
              <a:t>마스터 부제목 스타일 편집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292306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844437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124900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485507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B077B0-4A02-4B9C-8789-56491576DC9C}" type="datetimeFigureOut">
              <a:rPr lang="ko-KR" altLang="en-US"/>
              <a:pPr/>
              <a:t>6/5/14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C9A8D-123F-44FC-9F1F-33C9396DD51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0087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빈 화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6500813" y="26988"/>
            <a:ext cx="1643062" cy="8302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hangingPunct="1"/>
            <a:r>
              <a:rPr lang="en-US" altLang="ko-KR" sz="1800" b="1">
                <a:latin typeface="맑은 고딕" pitchFamily="50" charset="-127"/>
                <a:ea typeface="맑은 고딕" pitchFamily="50" charset="-127"/>
              </a:rPr>
              <a:t>MOLIT</a:t>
            </a:r>
          </a:p>
          <a:p>
            <a:pPr eaLnBrk="1" hangingPunct="1"/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Ministry of Land, Infrastructure and Transport</a:t>
            </a:r>
            <a:endParaRPr lang="ko-KR" altLang="en-US" sz="10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7715250" y="26988"/>
            <a:ext cx="1428750" cy="8302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hangingPunct="1"/>
            <a:r>
              <a:rPr lang="en-US" altLang="ko-KR" sz="1800" b="1">
                <a:latin typeface="맑은 고딕" pitchFamily="50" charset="-127"/>
                <a:ea typeface="맑은 고딕" pitchFamily="50" charset="-127"/>
              </a:rPr>
              <a:t>KATRI</a:t>
            </a:r>
          </a:p>
          <a:p>
            <a:pPr eaLnBrk="1" hangingPunct="1"/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Korea Automobile testing &amp; research Institute</a:t>
            </a:r>
            <a:endParaRPr lang="ko-KR" altLang="en-US" sz="10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A4B821-A2E1-4810-806E-E026A16F7597}" type="datetimeFigureOut">
              <a:rPr lang="ko-KR" altLang="en-US"/>
              <a:pPr/>
              <a:t>6/5/14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568C1-0F67-47D4-BFCF-A9B28DCB588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698877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1E5919-CBED-4986-9CB9-B59FC9B01BA3}" type="datetimeFigureOut">
              <a:rPr lang="ko-KR" altLang="en-US"/>
              <a:pPr/>
              <a:t>6/5/14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8158BD-158C-47A0-A02D-FAC3057A348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827604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8B5F1-AD43-4559-BFFB-1137E91A09B2}" type="datetimeFigureOut">
              <a:rPr lang="ko-KR" altLang="en-US"/>
              <a:pPr/>
              <a:t>6/5/14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A1946-33AB-4782-A1C8-FA33B47A42C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087892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BED170-9A66-4821-92FD-D8C1D6C25432}" type="datetimeFigureOut">
              <a:rPr lang="ko-KR" altLang="en-US"/>
              <a:pPr/>
              <a:t>6/5/14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235B16-5825-4379-B138-75397B5BD0C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374978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808E71-ABDF-49DC-9616-0E456DA42E3F}" type="datetimeFigureOut">
              <a:rPr lang="ko-KR" altLang="en-US"/>
              <a:pPr/>
              <a:t>6/5/14</a:t>
            </a:fld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F1EE7-9270-4ACC-9C34-3762CEED167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135364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F42B0-8551-4980-B510-42025242CFB9}" type="datetimeFigureOut">
              <a:rPr lang="ko-KR" altLang="en-US"/>
              <a:pPr/>
              <a:t>6/5/14</a:t>
            </a:fld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806D3-9664-4B1C-A52C-14F07D69290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921422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E604FA-8FEE-4D63-B62D-6E4F3ADA3DA8}" type="datetimeFigureOut">
              <a:rPr lang="ko-KR" altLang="en-US"/>
              <a:pPr/>
              <a:t>6/5/14</a:t>
            </a:fld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47784-292C-4BA8-ACFF-2ADD38E8F71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624338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225AD-4BD7-403D-A55E-493D1E25D860}" type="datetimeFigureOut">
              <a:rPr lang="ko-KR" altLang="en-US"/>
              <a:pPr/>
              <a:t>6/5/14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CB7B57-0EB5-4975-B256-C70074093FC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716696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231D2F-2D16-49B9-8BF5-05F2D9D4110E}" type="datetimeFigureOut">
              <a:rPr lang="ko-KR" altLang="en-US"/>
              <a:pPr/>
              <a:t>6/5/14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A09B8-20A7-4F5A-979B-4E9D899CF5A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768379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9C9E3-6357-4448-8F03-229B89E21DA9}" type="datetimeFigureOut">
              <a:rPr lang="ko-KR" altLang="en-US"/>
              <a:pPr/>
              <a:t>6/5/14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DDC6E9-2263-463D-ACC8-70302868EA3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493221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51A2D6-28FC-4F89-BD48-FF9D32D14578}" type="datetimeFigureOut">
              <a:rPr lang="ko-KR" altLang="en-US"/>
              <a:pPr/>
              <a:t>6/5/14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E9F255-0A63-49E5-A0F9-36879E2A6AE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84514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빈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5"/>
          <p:cNvSpPr/>
          <p:nvPr userDrawn="1"/>
        </p:nvSpPr>
        <p:spPr>
          <a:xfrm>
            <a:off x="0" y="857250"/>
            <a:ext cx="9144000" cy="600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6500813" y="26988"/>
            <a:ext cx="1643062" cy="8302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hangingPunct="1"/>
            <a:r>
              <a:rPr lang="en-US" altLang="ko-KR" sz="1800" b="1">
                <a:latin typeface="맑은 고딕" pitchFamily="50" charset="-127"/>
                <a:ea typeface="맑은 고딕" pitchFamily="50" charset="-127"/>
              </a:rPr>
              <a:t>MOLIT</a:t>
            </a:r>
          </a:p>
          <a:p>
            <a:pPr eaLnBrk="1" hangingPunct="1"/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Ministry of Land, Infrastructure and Transport</a:t>
            </a:r>
            <a:endParaRPr lang="ko-KR" altLang="en-US" sz="10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715250" y="26988"/>
            <a:ext cx="1428750" cy="8302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hangingPunct="1"/>
            <a:r>
              <a:rPr lang="en-US" altLang="ko-KR" sz="1800" b="1">
                <a:latin typeface="맑은 고딕" pitchFamily="50" charset="-127"/>
                <a:ea typeface="맑은 고딕" pitchFamily="50" charset="-127"/>
              </a:rPr>
              <a:t>KATRI</a:t>
            </a:r>
          </a:p>
          <a:p>
            <a:pPr eaLnBrk="1" hangingPunct="1"/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Korea Automobile testing &amp; research Institute</a:t>
            </a:r>
            <a:endParaRPr lang="ko-KR" altLang="en-US" sz="10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4238625" y="6553200"/>
            <a:ext cx="6207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fld id="{ADDD4C19-1730-4E07-9EB5-4D889BF255D2}" type="slidenum">
              <a:rPr lang="ko-KR" altLang="en-US" sz="1000" b="1" i="1">
                <a:solidFill>
                  <a:srgbClr val="000000"/>
                </a:solidFill>
                <a:latin typeface="Arial" charset="0"/>
                <a:ea typeface="맑은 고딕" pitchFamily="50" charset="-127"/>
                <a:cs typeface="Arial" charset="0"/>
              </a:rPr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t>‹#›</a:t>
            </a:fld>
            <a:r>
              <a:rPr lang="en-US" altLang="ko-KR" sz="1000" b="1" i="1">
                <a:solidFill>
                  <a:srgbClr val="000000"/>
                </a:solidFill>
                <a:latin typeface="Arial" charset="0"/>
                <a:ea typeface="맑은 고딕" pitchFamily="50" charset="-127"/>
                <a:cs typeface="Arial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485059753"/>
      </p:ext>
    </p:extLst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A064F5-1D27-47AD-8844-D54E64FDE047}" type="datetimeFigureOut">
              <a:rPr lang="ko-KR" altLang="en-US"/>
              <a:pPr/>
              <a:t>6/5/14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72819-FC59-4AA4-845C-FE87575C17EE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885799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0CB2E3-2CD2-4E8E-B089-FF5F9655B262}" type="datetimeFigureOut">
              <a:rPr lang="ko-KR" altLang="en-US"/>
              <a:pPr/>
              <a:t>6/5/14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4BBB3-9270-41BD-877F-1ED5758CCCEA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1682473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BE7331-DBB7-48CE-910B-A1424FC4317E}" type="datetimeFigureOut">
              <a:rPr lang="ko-KR" altLang="en-US"/>
              <a:pPr/>
              <a:t>6/5/14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F6D67-AAFD-4D21-AB3E-C84606AC35B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5439092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9DFBB-4383-4F15-93A6-63D1540B7EB2}" type="datetimeFigureOut">
              <a:rPr lang="ko-KR" altLang="en-US"/>
              <a:pPr/>
              <a:t>6/5/14</a:t>
            </a:fld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FAAF0-C9AF-46F9-B05D-B3128584699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7561421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351F8E-F2AB-427E-8D8E-0E77A6CF059C}" type="datetimeFigureOut">
              <a:rPr lang="ko-KR" altLang="en-US"/>
              <a:pPr/>
              <a:t>6/5/14</a:t>
            </a:fld>
            <a:endParaRPr lang="en-US" altLang="ko-KR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7945F-F05D-4595-B7F7-0998E31548D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2288529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F5B19-4852-4E47-9AB1-78078D9BFBC1}" type="datetimeFigureOut">
              <a:rPr lang="ko-KR" altLang="en-US"/>
              <a:pPr/>
              <a:t>6/5/14</a:t>
            </a:fld>
            <a:endParaRPr lang="en-US" altLang="ko-KR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57975-EDF5-4A53-AEAA-AEFC620EEF8C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7418112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CB08B6-9A5B-4FEC-94DB-6E1D8947B15B}" type="datetimeFigureOut">
              <a:rPr lang="ko-KR" altLang="en-US"/>
              <a:pPr/>
              <a:t>6/5/14</a:t>
            </a:fld>
            <a:endParaRPr lang="en-US" altLang="ko-KR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BBA9A-E0B1-4D78-9DF0-714EB06722BC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1311566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BDAA0C-2D1B-4B07-9C60-9ADB456F9358}" type="datetimeFigureOut">
              <a:rPr lang="ko-KR" altLang="en-US"/>
              <a:pPr/>
              <a:t>6/5/14</a:t>
            </a:fld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36F1F-AD48-443E-A3E8-E333C574B675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2266806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9A079B-8737-42D7-8344-8A030D6E3B9F}" type="datetimeFigureOut">
              <a:rPr lang="ko-KR" altLang="en-US"/>
              <a:pPr/>
              <a:t>6/5/14</a:t>
            </a:fld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35107-5C5D-4761-9F6E-726824AB1EC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3236668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5784E4-0929-473E-A2D1-F587137F40CC}" type="datetimeFigureOut">
              <a:rPr lang="ko-KR" altLang="en-US"/>
              <a:pPr/>
              <a:t>6/5/14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C0660-C841-49DB-B43B-3660A3617A2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58459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F70251-B49F-435B-9048-7CBFF05217B9}" type="datetimeFigureOut">
              <a:rPr lang="ko-KR" altLang="en-US"/>
              <a:pPr/>
              <a:t>6/5/14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BF0BD-5C04-4925-9834-84DEC84D310D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2191160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EF4ABB-262F-4DCC-AD9D-B1A6C18D12E2}" type="datetimeFigureOut">
              <a:rPr lang="ko-KR" altLang="en-US"/>
              <a:pPr/>
              <a:t>6/5/14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41D6D-4243-48DA-AA91-08D60D3CBE2A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4787719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57144927"/>
      </p:ext>
    </p:extLst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9848A-6907-47E9-8AF0-0F7A72AB5482}" type="datetimeFigureOut">
              <a:rPr lang="ko-KR" altLang="en-US"/>
              <a:pPr/>
              <a:t>6/5/14</a:t>
            </a:fld>
            <a:endParaRPr lang="en-US" altLang="ko-KR"/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A5403-C513-4854-9AB5-DDCBC69438A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7938595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3383DF-0652-4853-89DC-BAB9ABAFCAF9}" type="datetimeFigureOut">
              <a:rPr lang="ko-KR" altLang="en-US"/>
              <a:pPr/>
              <a:t>6/5/14</a:t>
            </a:fld>
            <a:endParaRPr lang="en-US" altLang="ko-KR"/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189C9-771F-4DF8-8415-EC209859D36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7242778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AEC50F-A7C2-49ED-AD4B-EECD7DB46A8C}" type="datetimeFigureOut">
              <a:rPr lang="ko-KR" altLang="en-US"/>
              <a:pPr/>
              <a:t>6/5/14</a:t>
            </a:fld>
            <a:endParaRPr lang="en-US" altLang="ko-KR"/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A6E5A-71F5-47A6-A8A0-4EF3ACF1C82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6200107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476F9D-0499-4045-A735-DD246FE57B73}" type="datetimeFigureOut">
              <a:rPr lang="ko-KR" altLang="en-US"/>
              <a:pPr/>
              <a:t>6/5/14</a:t>
            </a:fld>
            <a:endParaRPr lang="en-US" altLang="ko-KR"/>
          </a:p>
        </p:txBody>
      </p:sp>
      <p:sp>
        <p:nvSpPr>
          <p:cNvPr id="6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6D2BCF-440C-4B41-9B10-DB5E23EDA14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8158145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B7EB1-6133-4DEB-9A25-95E8BF77D902}" type="datetimeFigureOut">
              <a:rPr lang="ko-KR" altLang="en-US"/>
              <a:pPr/>
              <a:t>6/5/14</a:t>
            </a:fld>
            <a:endParaRPr lang="en-US" altLang="ko-KR"/>
          </a:p>
        </p:txBody>
      </p:sp>
      <p:sp>
        <p:nvSpPr>
          <p:cNvPr id="8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9F5B97-D424-48FE-92A1-EB4A2BDA496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237868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9EE3B-1E88-4A85-89B3-68F5564ACF7E}" type="datetimeFigureOut">
              <a:rPr lang="ko-KR" altLang="en-US"/>
              <a:pPr/>
              <a:t>6/5/14</a:t>
            </a:fld>
            <a:endParaRPr lang="en-US" altLang="ko-KR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907D43-F4F9-49C4-B271-608B77D1890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438555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B938D-11CA-42BB-973D-0B79EACF942C}" type="datetimeFigureOut">
              <a:rPr lang="ko-KR" altLang="en-US"/>
              <a:pPr/>
              <a:t>6/5/14</a:t>
            </a:fld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06C1C-3863-4A05-9EDB-B36608FE88E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3404376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7D82C7-8636-48D6-A009-59C9EA2DB51D}" type="datetimeFigureOut">
              <a:rPr lang="ko-KR" altLang="en-US"/>
              <a:pPr/>
              <a:t>6/5/14</a:t>
            </a:fld>
            <a:endParaRPr lang="en-US" altLang="ko-KR"/>
          </a:p>
        </p:txBody>
      </p:sp>
      <p:sp>
        <p:nvSpPr>
          <p:cNvPr id="6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CB0D1-6EE5-43F2-82D2-4DDAD94B573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34369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AC2C1F-3B84-4133-968D-09189F2B354C}" type="datetimeFigureOut">
              <a:rPr lang="ko-KR" altLang="en-US"/>
              <a:pPr/>
              <a:t>6/5/14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96D32-EBFB-4F6A-B85D-237C0596F59F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1354577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DAFFDE-67A4-485C-9A24-F33461F348FF}" type="datetimeFigureOut">
              <a:rPr lang="ko-KR" altLang="en-US"/>
              <a:pPr/>
              <a:t>6/5/14</a:t>
            </a:fld>
            <a:endParaRPr lang="en-US" altLang="ko-KR"/>
          </a:p>
        </p:txBody>
      </p:sp>
      <p:sp>
        <p:nvSpPr>
          <p:cNvPr id="6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E2D140-2470-4033-BEDB-0B46C9C1288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0443594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79569B-74D5-4729-8581-934E2937356B}" type="datetimeFigureOut">
              <a:rPr lang="ko-KR" altLang="en-US"/>
              <a:pPr/>
              <a:t>6/5/14</a:t>
            </a:fld>
            <a:endParaRPr lang="en-US" altLang="ko-KR"/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58F49-DBD6-4E15-B5EB-183FE4D7A23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0128964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F40F6E-A343-4FE9-B801-1280A13DD424}" type="datetimeFigureOut">
              <a:rPr lang="ko-KR" altLang="en-US"/>
              <a:pPr/>
              <a:t>6/5/14</a:t>
            </a:fld>
            <a:endParaRPr lang="en-US" altLang="ko-KR"/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B9694-CC75-4F0B-9D6D-21125B0E361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66982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3A2648-3633-4299-AB03-F2C1E7C32BA0}" type="datetimeFigureOut">
              <a:rPr lang="ko-KR" altLang="en-US"/>
              <a:pPr/>
              <a:t>6/5/14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1D790-1622-49A8-8C52-1D31F768DEA9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10403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AEF4F-DEC5-47C9-ADD9-5A785AAD78E8}" type="datetimeFigureOut">
              <a:rPr lang="ko-KR" altLang="en-US"/>
              <a:pPr/>
              <a:t>6/5/14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42150-5415-421E-8532-2F174B3C586D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26167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BEECE1-C482-4AA7-83FC-9CDAF33FD975}" type="datetimeFigureOut">
              <a:rPr lang="ko-KR" altLang="en-US"/>
              <a:pPr/>
              <a:t>6/5/14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875A2-EAD8-4923-8A1A-86E7C8E95E5F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09610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729000-AD46-4622-8E06-E924C22BE4BE}" type="datetimeFigureOut">
              <a:rPr lang="ko-KR" altLang="en-US"/>
              <a:pPr/>
              <a:t>6/5/14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397FE-33E8-45E7-AB5C-0FA14FFDC9C3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82574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theme" Target="../theme/theme4.xml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theme" Target="../theme/theme5.xml"/><Relationship Id="rId13" Type="http://schemas.openxmlformats.org/officeDocument/2006/relationships/image" Target="../media/image8.jpe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1.xml"/><Relationship Id="rId13" Type="http://schemas.openxmlformats.org/officeDocument/2006/relationships/theme" Target="../theme/theme6.xml"/><Relationship Id="rId14" Type="http://schemas.openxmlformats.org/officeDocument/2006/relationships/image" Target="../media/image5.jpe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.xml"/><Relationship Id="rId12" Type="http://schemas.openxmlformats.org/officeDocument/2006/relationships/theme" Target="../theme/theme7.xml"/><Relationship Id="rId13" Type="http://schemas.openxmlformats.org/officeDocument/2006/relationships/image" Target="../media/image8.jpeg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11" descr="01_00000-cop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b="44853"/>
          <a:stretch>
            <a:fillRect/>
          </a:stretch>
        </p:blipFill>
        <p:spPr bwMode="auto">
          <a:xfrm>
            <a:off x="0" y="0"/>
            <a:ext cx="91408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0" y="654050"/>
            <a:ext cx="9144000" cy="133350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0" y="776288"/>
            <a:ext cx="9144000" cy="77787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29" name="Rectangle 10"/>
          <p:cNvSpPr>
            <a:spLocks noChangeArrowheads="1"/>
          </p:cNvSpPr>
          <p:nvPr/>
        </p:nvSpPr>
        <p:spPr bwMode="auto">
          <a:xfrm>
            <a:off x="4238625" y="6553200"/>
            <a:ext cx="6207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fld id="{618787B7-D4F0-474E-AA26-8DC8F0C29677}" type="slidenum">
              <a:rPr lang="ko-KR" altLang="en-US" sz="1000" b="1" i="1">
                <a:solidFill>
                  <a:srgbClr val="000000"/>
                </a:solidFill>
                <a:latin typeface="Tahoma" pitchFamily="34" charset="0"/>
                <a:ea typeface="맑은 고딕" pitchFamily="50" charset="-127"/>
              </a:rPr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t>‹#›</a:t>
            </a:fld>
            <a:r>
              <a:rPr lang="en-US" altLang="ko-KR" sz="1000" b="1" i="1">
                <a:solidFill>
                  <a:srgbClr val="000000"/>
                </a:solidFill>
                <a:latin typeface="Tahoma" pitchFamily="34" charset="0"/>
                <a:ea typeface="맑은 고딕" pitchFamily="50" charset="-127"/>
              </a:rPr>
              <a:t>p</a:t>
            </a:r>
          </a:p>
        </p:txBody>
      </p:sp>
      <p:pic>
        <p:nvPicPr>
          <p:cNvPr id="103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l="22090" t="34286" r="51859" b="39795"/>
          <a:stretch>
            <a:fillRect/>
          </a:stretch>
        </p:blipFill>
        <p:spPr bwMode="auto">
          <a:xfrm>
            <a:off x="8340725" y="6551613"/>
            <a:ext cx="8032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4" descr="시그니처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l="17786" t="21851" r="48897" b="68102"/>
          <a:stretch>
            <a:fillRect/>
          </a:stretch>
        </p:blipFill>
        <p:spPr bwMode="auto">
          <a:xfrm>
            <a:off x="7759700" y="6357938"/>
            <a:ext cx="13843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20" r:id="rId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수평선B" pitchFamily="18" charset="-127"/>
          <a:ea typeface="HY수평선B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수평선B" pitchFamily="18" charset="-127"/>
          <a:ea typeface="HY수평선B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수평선B" pitchFamily="18" charset="-127"/>
          <a:ea typeface="HY수평선B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수평선B" pitchFamily="18" charset="-127"/>
          <a:ea typeface="HY수평선B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수평선B" pitchFamily="18" charset="-127"/>
          <a:ea typeface="HY수평선B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수평선B" pitchFamily="18" charset="-127"/>
          <a:ea typeface="HY수평선B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수평선B" pitchFamily="18" charset="-127"/>
          <a:ea typeface="HY수평선B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수평선B" pitchFamily="18" charset="-127"/>
          <a:ea typeface="HY수평선B" pitchFamily="18" charset="-127"/>
        </a:defRPr>
      </a:lvl9pPr>
    </p:titleStyle>
    <p:bodyStyle>
      <a:lvl1pPr marL="271463" indent="-271463" algn="l" rtl="0" eaLnBrk="0" fontAlgn="base" latinLnBrk="1" hangingPunct="0">
        <a:spcBef>
          <a:spcPct val="20000"/>
        </a:spcBef>
        <a:spcAft>
          <a:spcPct val="0"/>
        </a:spcAft>
        <a:buBlip>
          <a:blip r:embed="rId6"/>
        </a:buBlip>
        <a:defRPr kumimoji="1" sz="12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235075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43063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마스터수정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>
                <a:solidFill>
                  <a:srgbClr val="898989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fld id="{6E83ED75-606A-4CB0-B24A-80C7FFFEDE44}" type="datetimeFigureOut">
              <a:rPr lang="ko-KR" altLang="en-US"/>
              <a:pPr/>
              <a:t>6/5/14</a:t>
            </a:fld>
            <a:endParaRPr lang="en-US" altLang="ko-KR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defRPr>
                <a:solidFill>
                  <a:srgbClr val="898989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endParaRPr lang="en-US" altLang="ko-KR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77050" y="6356350"/>
            <a:ext cx="1809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defRPr>
                <a:solidFill>
                  <a:srgbClr val="898989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fld id="{1CA7B2F3-55DB-4686-A9A4-64D3BD935F6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68" r:id="rId1"/>
    <p:sldLayoutId id="2147485869" r:id="rId2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5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buFont typeface="Wingdings" pitchFamily="2" charset="2"/>
              <a:buNone/>
              <a:defRPr>
                <a:solidFill>
                  <a:srgbClr val="898989"/>
                </a:solidFill>
              </a:defRPr>
            </a:lvl1pPr>
          </a:lstStyle>
          <a:p>
            <a:fld id="{8B0CB17F-3778-4A3A-9C2A-37214E498280}" type="datetimeFigureOut">
              <a:rPr lang="ko-KR" altLang="en-US"/>
              <a:pPr/>
              <a:t>6/5/14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50000"/>
              </a:lnSpc>
              <a:buFont typeface="Wingdings" pitchFamily="2" charset="2"/>
              <a:buNone/>
              <a:defRPr>
                <a:solidFill>
                  <a:srgbClr val="898989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50000"/>
              </a:lnSpc>
              <a:buFont typeface="Wingdings" pitchFamily="2" charset="2"/>
              <a:buNone/>
              <a:defRPr>
                <a:solidFill>
                  <a:srgbClr val="898989"/>
                </a:solidFill>
              </a:defRPr>
            </a:lvl1pPr>
          </a:lstStyle>
          <a:p>
            <a:fld id="{47389E5E-9023-4D40-92A8-74F666752CC3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1" r:id="rId1"/>
    <p:sldLayoutId id="2147485822" r:id="rId2"/>
    <p:sldLayoutId id="2147485823" r:id="rId3"/>
    <p:sldLayoutId id="2147485824" r:id="rId4"/>
    <p:sldLayoutId id="2147485825" r:id="rId5"/>
    <p:sldLayoutId id="2147485826" r:id="rId6"/>
    <p:sldLayoutId id="2147485827" r:id="rId7"/>
    <p:sldLayoutId id="2147485828" r:id="rId8"/>
    <p:sldLayoutId id="2147485829" r:id="rId9"/>
    <p:sldLayoutId id="2147485830" r:id="rId10"/>
    <p:sldLayoutId id="214748583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8696325" y="6472238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ctr" eaLnBrk="1" latinLnBrk="0" hangingPunct="1"/>
            <a:fld id="{B01B711C-B7B5-4DF2-8044-9E86649EE642}" type="slidenum">
              <a:rPr kumimoji="0" lang="en-US" altLang="ko-KR" sz="1400" b="1" i="1">
                <a:solidFill>
                  <a:schemeClr val="tx2"/>
                </a:solidFill>
                <a:latin typeface="Arial" charset="0"/>
                <a:ea typeface="HY견고딕" pitchFamily="18" charset="-127"/>
              </a:rPr>
              <a:pPr algn="ctr" eaLnBrk="1" latinLnBrk="0" hangingPunct="1"/>
              <a:t>‹#›</a:t>
            </a:fld>
            <a:endParaRPr kumimoji="0" lang="en-US" altLang="ko-KR" sz="1400" b="1" i="1">
              <a:solidFill>
                <a:schemeClr val="tx2"/>
              </a:solidFill>
              <a:latin typeface="Arial" charset="0"/>
              <a:ea typeface="HY견고딕" pitchFamily="18" charset="-127"/>
            </a:endParaRPr>
          </a:p>
        </p:txBody>
      </p:sp>
      <p:pic>
        <p:nvPicPr>
          <p:cNvPr id="4099" name="Picture 14" descr="마크후광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142875"/>
            <a:ext cx="1500187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70" r:id="rId1"/>
    <p:sldLayoutId id="2147485832" r:id="rId2"/>
    <p:sldLayoutId id="2147485833" r:id="rId3"/>
    <p:sldLayoutId id="2147485834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000">
          <a:solidFill>
            <a:srgbClr val="FFCC00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000">
          <a:solidFill>
            <a:srgbClr val="FFCC00"/>
          </a:solidFill>
          <a:latin typeface="굴림" pitchFamily="50" charset="-127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000">
          <a:solidFill>
            <a:srgbClr val="FFCC00"/>
          </a:solidFill>
          <a:latin typeface="굴림" pitchFamily="50" charset="-127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000">
          <a:solidFill>
            <a:srgbClr val="FFCC00"/>
          </a:solidFill>
          <a:latin typeface="굴림" pitchFamily="50" charset="-127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000">
          <a:solidFill>
            <a:srgbClr val="FFCC00"/>
          </a:solidFill>
          <a:latin typeface="굴림" pitchFamily="50" charset="-127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000">
          <a:solidFill>
            <a:srgbClr val="FFCC00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000">
          <a:solidFill>
            <a:srgbClr val="FFCC00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000">
          <a:solidFill>
            <a:srgbClr val="FFCC00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000">
          <a:solidFill>
            <a:srgbClr val="FFCC00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fld id="{204D445A-509C-4D44-86B0-CF1930EF4133}" type="datetimeFigureOut">
              <a:rPr lang="ko-KR" altLang="en-US"/>
              <a:pPr/>
              <a:t>6/5/14</a:t>
            </a:fld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fld id="{B61D8FE9-24A4-404D-98C7-550D1087F4BC}" type="slidenum">
              <a:rPr lang="en-US" altLang="ko-KR"/>
              <a:pPr/>
              <a:t>‹#›</a:t>
            </a:fld>
            <a:endParaRPr lang="en-US" altLang="ko-KR"/>
          </a:p>
        </p:txBody>
      </p:sp>
      <p:pic>
        <p:nvPicPr>
          <p:cNvPr id="5127" name="Picture 14" descr="master7-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8696325" y="6472238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ctr" eaLnBrk="1" latinLnBrk="0" hangingPunct="1"/>
            <a:fld id="{9462EF4C-E5E1-4CEF-B161-25BEFA8D2F45}" type="slidenum">
              <a:rPr kumimoji="0" lang="en-US" altLang="ko-KR" sz="1400" b="1" i="1">
                <a:solidFill>
                  <a:schemeClr val="tx2"/>
                </a:solidFill>
                <a:latin typeface="Arial" charset="0"/>
                <a:ea typeface="HY견고딕" pitchFamily="18" charset="-127"/>
              </a:rPr>
              <a:pPr algn="ctr" eaLnBrk="1" latinLnBrk="0" hangingPunct="1"/>
              <a:t>‹#›</a:t>
            </a:fld>
            <a:endParaRPr kumimoji="0" lang="en-US" altLang="ko-KR" sz="1400" b="1" i="1">
              <a:solidFill>
                <a:schemeClr val="tx2"/>
              </a:solidFill>
              <a:latin typeface="Arial" charset="0"/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5" r:id="rId1"/>
    <p:sldLayoutId id="2147485836" r:id="rId2"/>
    <p:sldLayoutId id="2147485837" r:id="rId3"/>
    <p:sldLayoutId id="2147485838" r:id="rId4"/>
    <p:sldLayoutId id="2147485839" r:id="rId5"/>
    <p:sldLayoutId id="2147485840" r:id="rId6"/>
    <p:sldLayoutId id="2147485841" r:id="rId7"/>
    <p:sldLayoutId id="2147485842" r:id="rId8"/>
    <p:sldLayoutId id="2147485843" r:id="rId9"/>
    <p:sldLayoutId id="2147485844" r:id="rId10"/>
    <p:sldLayoutId id="2147485845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614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>
                <a:solidFill>
                  <a:srgbClr val="898989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fld id="{86E792A3-57D3-4B8B-9619-D892B8F384A6}" type="datetimeFigureOut">
              <a:rPr lang="ko-KR" altLang="en-US"/>
              <a:pPr/>
              <a:t>6/5/14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defRPr>
                <a:solidFill>
                  <a:srgbClr val="898989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defRPr>
                <a:solidFill>
                  <a:srgbClr val="898989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fld id="{3DB86D98-684D-4D2F-BE9E-69DAB4927E06}" type="slidenum">
              <a:rPr lang="ko-KR" altLang="en-US"/>
              <a:pPr/>
              <a:t>‹#›</a:t>
            </a:fld>
            <a:endParaRPr lang="en-US" altLang="ko-KR"/>
          </a:p>
        </p:txBody>
      </p:sp>
      <p:pic>
        <p:nvPicPr>
          <p:cNvPr id="6151" name="Picture 7" descr="마스터수정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49" descr="artplus_season_summer14_c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0200"/>
            <a:ext cx="4800600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7" descr="artplus_nature_naturalcity38_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b="25069"/>
          <a:stretch>
            <a:fillRect/>
          </a:stretch>
        </p:blipFill>
        <p:spPr bwMode="gray">
          <a:xfrm rot="-1779374">
            <a:off x="914400" y="2387600"/>
            <a:ext cx="3492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8696325" y="6472238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ctr" eaLnBrk="1" latinLnBrk="0" hangingPunct="1"/>
            <a:fld id="{1DB0167D-10D0-4CA9-8631-0071D54FD6D6}" type="slidenum">
              <a:rPr kumimoji="0" lang="en-US" altLang="ko-KR" sz="1400" b="1" i="1">
                <a:solidFill>
                  <a:schemeClr val="tx2"/>
                </a:solidFill>
                <a:latin typeface="Arial" charset="0"/>
                <a:ea typeface="HY견고딕" pitchFamily="18" charset="-127"/>
              </a:rPr>
              <a:pPr algn="ctr" eaLnBrk="1" latinLnBrk="0" hangingPunct="1"/>
              <a:t>‹#›</a:t>
            </a:fld>
            <a:endParaRPr kumimoji="0" lang="en-US" altLang="ko-KR" sz="1400" b="1" i="1">
              <a:solidFill>
                <a:schemeClr val="tx2"/>
              </a:solidFill>
              <a:latin typeface="Arial" charset="0"/>
              <a:ea typeface="HY견고딕" pitchFamily="18" charset="-127"/>
            </a:endParaRPr>
          </a:p>
        </p:txBody>
      </p:sp>
      <p:pic>
        <p:nvPicPr>
          <p:cNvPr id="6155" name="Picture 12" descr="Untitled-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15888"/>
            <a:ext cx="8636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46" r:id="rId1"/>
    <p:sldLayoutId id="2147485847" r:id="rId2"/>
    <p:sldLayoutId id="2147485848" r:id="rId3"/>
    <p:sldLayoutId id="2147485849" r:id="rId4"/>
    <p:sldLayoutId id="2147485850" r:id="rId5"/>
    <p:sldLayoutId id="2147485851" r:id="rId6"/>
    <p:sldLayoutId id="2147485852" r:id="rId7"/>
    <p:sldLayoutId id="2147485853" r:id="rId8"/>
    <p:sldLayoutId id="2147485854" r:id="rId9"/>
    <p:sldLayoutId id="2147485855" r:id="rId10"/>
    <p:sldLayoutId id="2147485856" r:id="rId11"/>
    <p:sldLayoutId id="2147485871" r:id="rId12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4" descr="master7-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4" descr="master7-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9" name="날짜 개체 틀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fld id="{CF9316DB-2D3F-4361-B445-531CB83E1349}" type="datetimeFigureOut">
              <a:rPr lang="ko-KR" altLang="en-US"/>
              <a:pPr/>
              <a:t>6/5/14</a:t>
            </a:fld>
            <a:endParaRPr lang="en-US" altLang="ko-KR"/>
          </a:p>
        </p:txBody>
      </p:sp>
      <p:sp>
        <p:nvSpPr>
          <p:cNvPr id="10" name="바닥글 개체 틀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1" name="슬라이드 번호 개체 틀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fld id="{3825BDDE-FACB-4D6C-A307-633A507AE7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7" r:id="rId1"/>
    <p:sldLayoutId id="2147485858" r:id="rId2"/>
    <p:sldLayoutId id="2147485859" r:id="rId3"/>
    <p:sldLayoutId id="2147485860" r:id="rId4"/>
    <p:sldLayoutId id="2147485861" r:id="rId5"/>
    <p:sldLayoutId id="2147485862" r:id="rId6"/>
    <p:sldLayoutId id="2147485863" r:id="rId7"/>
    <p:sldLayoutId id="2147485864" r:id="rId8"/>
    <p:sldLayoutId id="2147485865" r:id="rId9"/>
    <p:sldLayoutId id="2147485866" r:id="rId10"/>
    <p:sldLayoutId id="2147485867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9" Type="http://schemas.openxmlformats.org/officeDocument/2006/relationships/image" Target="../media/image20.jpeg"/><Relationship Id="rId10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8" Type="http://schemas.openxmlformats.org/officeDocument/2006/relationships/image" Target="../media/image29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jpeg"/><Relationship Id="rId1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png"/><Relationship Id="rId7" Type="http://schemas.openxmlformats.org/officeDocument/2006/relationships/image" Target="../media/image34.jpe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652463" y="4363938"/>
            <a:ext cx="79914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altLang="ko-KR" sz="2400" b="1" dirty="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KATRI, The Republic of KOREA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altLang="ko-KR" sz="1800" dirty="0" smtClean="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(Korea Automobile testing &amp; research Institute)</a:t>
            </a:r>
            <a:endParaRPr lang="ko-KR" altLang="en-US" sz="1800" dirty="0">
              <a:solidFill>
                <a:schemeClr val="tx1"/>
              </a:solidFill>
              <a:latin typeface="Arial" charset="0"/>
              <a:ea typeface="HY헤드라인M" pitchFamily="18" charset="-127"/>
              <a:cs typeface="Arial" charset="0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altLang="ko-KR" sz="1800" dirty="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endParaRPr lang="ko-KR" altLang="en-US" sz="1800" dirty="0">
              <a:solidFill>
                <a:schemeClr val="tx1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85720" y="2419722"/>
            <a:ext cx="8429684" cy="1657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Unicode MS" pitchFamily="50" charset="-127"/>
                <a:cs typeface="Arial" pitchFamily="34" charset="0"/>
              </a:rPr>
              <a:t>Proposal for Vehicle Indoor Air Quality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Unicode MS" pitchFamily="50" charset="-127"/>
                <a:cs typeface="Arial" pitchFamily="34" charset="0"/>
              </a:rPr>
              <a:t>(VIAQ)</a:t>
            </a:r>
            <a:endParaRPr kumimoji="0" lang="ko-KR" alt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162" y="3214686"/>
            <a:ext cx="79914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altLang="ko-KR" sz="2400" b="1" dirty="0" smtClean="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5-6 June 2014</a:t>
            </a:r>
            <a:endParaRPr lang="ko-KR" altLang="en-US" sz="1800" dirty="0">
              <a:solidFill>
                <a:schemeClr val="tx1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  <p:sp>
        <p:nvSpPr>
          <p:cNvPr id="10" name="Rectangle 1262"/>
          <p:cNvSpPr>
            <a:spLocks noChangeArrowheads="1"/>
          </p:cNvSpPr>
          <p:nvPr/>
        </p:nvSpPr>
        <p:spPr bwMode="auto">
          <a:xfrm>
            <a:off x="155206" y="426"/>
            <a:ext cx="31725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u="sng" dirty="0" err="1"/>
              <a:t>Informal</a:t>
            </a:r>
            <a:r>
              <a:rPr lang="fr-FR" sz="1600" u="sng" dirty="0"/>
              <a:t> </a:t>
            </a:r>
            <a:r>
              <a:rPr lang="fr-FR" sz="1600" u="sng" dirty="0" smtClean="0"/>
              <a:t>document</a:t>
            </a:r>
            <a:r>
              <a:rPr lang="fr-FR" sz="1600" dirty="0" smtClean="0"/>
              <a:t> </a:t>
            </a:r>
            <a:r>
              <a:rPr lang="fr-FR" sz="1600" b="1" dirty="0"/>
              <a:t>GRPE-69</a:t>
            </a:r>
            <a:r>
              <a:rPr lang="fr-FR" sz="1600" b="1" dirty="0" smtClean="0"/>
              <a:t>-28</a:t>
            </a:r>
            <a:endParaRPr lang="de-DE" sz="1600" dirty="0" smtClean="0"/>
          </a:p>
          <a:p>
            <a:pPr algn="ctr"/>
            <a:r>
              <a:rPr lang="en-GB" sz="1600" dirty="0" smtClean="0"/>
              <a:t>69th </a:t>
            </a:r>
            <a:r>
              <a:rPr lang="en-GB" sz="1600" dirty="0"/>
              <a:t>GRPE, 05 - 06 June 2014,</a:t>
            </a:r>
          </a:p>
          <a:p>
            <a:pPr algn="ctr"/>
            <a:r>
              <a:rPr lang="en-GB" sz="1600" dirty="0" smtClean="0"/>
              <a:t> Agenda </a:t>
            </a:r>
            <a:r>
              <a:rPr lang="en-GB" sz="1600" dirty="0"/>
              <a:t>item</a:t>
            </a:r>
            <a:r>
              <a:rPr lang="en-GB" sz="1600" dirty="0" smtClean="0"/>
              <a:t> 14</a:t>
            </a:r>
            <a:r>
              <a:rPr lang="de-DE" sz="1600" dirty="0" smtClean="0"/>
              <a:t> </a:t>
            </a:r>
            <a:endParaRPr lang="de-DE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611188" y="1700213"/>
          <a:ext cx="8064500" cy="4624070"/>
        </p:xfrm>
        <a:graphic>
          <a:graphicData uri="http://schemas.openxmlformats.org/drawingml/2006/table">
            <a:tbl>
              <a:tblPr/>
              <a:tblGrid>
                <a:gridCol w="2087562"/>
                <a:gridCol w="5976938"/>
              </a:tblGrid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Rounded MT Bold" pitchFamily="34" charset="0"/>
                          <a:ea typeface="HY헤드라인M" pitchFamily="18" charset="-127"/>
                          <a:cs typeface="Arial" pitchFamily="34" charset="0"/>
                        </a:rPr>
                        <a:t>Manufacturers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Rounded MT Bold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Rounded MT Bold" pitchFamily="34" charset="0"/>
                          <a:ea typeface="HY헤드라인M" pitchFamily="18" charset="-127"/>
                          <a:cs typeface="Arial" pitchFamily="34" charset="0"/>
                        </a:rPr>
                        <a:t>Management Status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Rounded MT Bold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Rounded MT Bold" pitchFamily="34" charset="0"/>
                          <a:ea typeface="HY헤드라인M" pitchFamily="18" charset="-127"/>
                          <a:cs typeface="Arial" pitchFamily="34" charset="0"/>
                        </a:rPr>
                        <a:t>GM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VOC management based on 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GM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 standard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HY중고딕" pitchFamily="18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Rounded MT Bold" pitchFamily="34" charset="0"/>
                          <a:ea typeface="HY헤드라인M" pitchFamily="18" charset="-127"/>
                          <a:cs typeface="Arial" pitchFamily="34" charset="0"/>
                        </a:rPr>
                        <a:t>FORD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VOC management based on 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FORD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 standard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HY중고딕" pitchFamily="18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Rounded MT Bold" pitchFamily="34" charset="0"/>
                          <a:ea typeface="HY헤드라인M" pitchFamily="18" charset="-127"/>
                          <a:cs typeface="Arial" pitchFamily="34" charset="0"/>
                        </a:rPr>
                        <a:t>VOLVO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Management based on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Chinese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 regulations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 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HY중고딕" pitchFamily="18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Rounded MT Bold" pitchFamily="34" charset="0"/>
                          <a:ea typeface="HY헤드라인M" pitchFamily="18" charset="-127"/>
                          <a:cs typeface="Arial" pitchFamily="34" charset="0"/>
                        </a:rPr>
                        <a:t>Nissan, Honda, Toyota 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HY헤드라인M" pitchFamily="18" charset="-127"/>
                          <a:cs typeface="Arial" pitchFamily="34" charset="0"/>
                        </a:rPr>
                        <a:t> 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Management based on Japanese Automobile Manufacturers Association (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JAMA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) guideline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HY중고딕" pitchFamily="18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9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Rounded MT Bold" pitchFamily="34" charset="0"/>
                          <a:ea typeface="HY헤드라인M" pitchFamily="18" charset="-127"/>
                          <a:cs typeface="Arial" pitchFamily="34" charset="0"/>
                        </a:rPr>
                        <a:t>Porsche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Management based on German Automobile Industrial Association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VDA 270 (smell test) , VDA 275 (measurement of formaldehyde emission), VDA 278 (volatile organic compound)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regulations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HY중고딕" pitchFamily="18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Rounded MT Bold" pitchFamily="34" charset="0"/>
                          <a:ea typeface="HY헤드라인M" pitchFamily="18" charset="-127"/>
                          <a:cs typeface="Arial" pitchFamily="34" charset="0"/>
                        </a:rPr>
                        <a:t>Jaguar Land-rover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Rounded MT Bold" pitchFamily="34" charset="0"/>
                          <a:ea typeface="HY헤드라인M" pitchFamily="18" charset="-127"/>
                          <a:cs typeface="Arial" pitchFamily="34" charset="0"/>
                        </a:rPr>
                        <a:t> 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Applies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Japanese and Chinese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regulations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 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HY중고딕" pitchFamily="18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Rounded MT Bold" pitchFamily="34" charset="0"/>
                          <a:ea typeface="HY헤드라인M" pitchFamily="18" charset="-127"/>
                          <a:cs typeface="Arial" pitchFamily="34" charset="0"/>
                        </a:rPr>
                        <a:t>Hyundai, Kia 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Management based on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Korean and Chinese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 regulations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 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HY중고딕" pitchFamily="18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6656" name="직사각형 5"/>
          <p:cNvSpPr>
            <a:spLocks noChangeArrowheads="1"/>
          </p:cNvSpPr>
          <p:nvPr/>
        </p:nvSpPr>
        <p:spPr bwMode="auto">
          <a:xfrm>
            <a:off x="-36512" y="980728"/>
            <a:ext cx="7000875" cy="5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lvl="2">
              <a:lnSpc>
                <a:spcPct val="160000"/>
              </a:lnSpc>
              <a:spcBef>
                <a:spcPts val="1200"/>
              </a:spcBef>
              <a:buFont typeface="Wingdings" pitchFamily="2" charset="2"/>
              <a:buChar char="l"/>
            </a:pPr>
            <a:r>
              <a:rPr kumimoji="0" lang="ko-KR" altLang="en-US" sz="2000">
                <a:solidFill>
                  <a:srgbClr val="0000FF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kumimoji="0" lang="en-US" altLang="ko-KR" sz="2000">
                <a:solidFill>
                  <a:srgbClr val="0000FF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Management status of manufacturers</a:t>
            </a: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34925" y="107950"/>
            <a:ext cx="91090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r>
              <a:rPr lang="en-US" altLang="ko-KR" sz="2800">
                <a:latin typeface="Arial" pitchFamily="34" charset="0"/>
                <a:ea typeface="HY헤드라인M" pitchFamily="18" charset="-127"/>
                <a:cs typeface="Arial" pitchFamily="34" charset="0"/>
              </a:rPr>
              <a:t>   International </a:t>
            </a:r>
            <a:r>
              <a:rPr lang="en-US" altLang="ko-KR" sz="280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Status </a:t>
            </a:r>
            <a:r>
              <a:rPr lang="en-US" altLang="ko-KR" sz="2800">
                <a:latin typeface="Arial" pitchFamily="34" charset="0"/>
                <a:ea typeface="HY헤드라인M" pitchFamily="18" charset="-127"/>
                <a:cs typeface="Arial" pitchFamily="34" charset="0"/>
              </a:rPr>
              <a:t>of VIAQ</a:t>
            </a:r>
            <a:r>
              <a:rPr lang="ko-KR" altLang="en-US" sz="280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0"/>
            <a:ext cx="274638" cy="369888"/>
          </a:xfrm>
          <a:prstGeom prst="rect">
            <a:avLst/>
          </a:prstGeom>
          <a:noFill/>
          <a:ln w="19050" cap="rnd" algn="ctr">
            <a:noFill/>
            <a:prstDash val="sysDot"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 lIns="180000" anchor="ctr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ko-KR" altLang="en-US">
              <a:latin typeface="Arial" charset="0"/>
              <a:cs typeface="Arial" charset="0"/>
            </a:endParaRP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0" y="0"/>
            <a:ext cx="274638" cy="369888"/>
          </a:xfrm>
          <a:prstGeom prst="rect">
            <a:avLst/>
          </a:prstGeom>
          <a:noFill/>
          <a:ln w="19050" cap="rnd" algn="ctr">
            <a:noFill/>
            <a:prstDash val="sysDot"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 lIns="180000" anchor="ctr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ko-KR" altLang="en-US">
              <a:latin typeface="Arial" charset="0"/>
              <a:cs typeface="Arial" charset="0"/>
            </a:endParaRPr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0" y="0"/>
            <a:ext cx="274638" cy="369888"/>
          </a:xfrm>
          <a:prstGeom prst="rect">
            <a:avLst/>
          </a:prstGeom>
          <a:noFill/>
          <a:ln w="19050" cap="rnd" algn="ctr">
            <a:noFill/>
            <a:prstDash val="sysDot"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 lIns="180000" anchor="ctr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ko-KR" altLang="en-US">
              <a:latin typeface="Arial" charset="0"/>
              <a:cs typeface="Arial" charset="0"/>
            </a:endParaRPr>
          </a:p>
        </p:txBody>
      </p: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0" y="0"/>
            <a:ext cx="274638" cy="369888"/>
          </a:xfrm>
          <a:prstGeom prst="rect">
            <a:avLst/>
          </a:prstGeom>
          <a:noFill/>
          <a:ln w="19050" cap="rnd" algn="ctr">
            <a:noFill/>
            <a:prstDash val="sysDot"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 lIns="180000" anchor="ctr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ko-KR" altLang="en-US">
              <a:latin typeface="Arial" charset="0"/>
              <a:cs typeface="Arial" charset="0"/>
            </a:endParaRP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0" y="0"/>
            <a:ext cx="274638" cy="369888"/>
          </a:xfrm>
          <a:prstGeom prst="rect">
            <a:avLst/>
          </a:prstGeom>
          <a:noFill/>
          <a:ln w="19050" cap="rnd" algn="ctr">
            <a:noFill/>
            <a:prstDash val="sysDot"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 lIns="180000" anchor="ctr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ko-KR" altLang="en-US">
              <a:latin typeface="Arial" charset="0"/>
              <a:cs typeface="Arial" charset="0"/>
            </a:endParaRPr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0" y="0"/>
            <a:ext cx="274638" cy="369888"/>
          </a:xfrm>
          <a:prstGeom prst="rect">
            <a:avLst/>
          </a:prstGeom>
          <a:noFill/>
          <a:ln w="19050" cap="rnd" algn="ctr">
            <a:noFill/>
            <a:prstDash val="sysDot"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 lIns="180000" anchor="ctr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ko-KR" altLang="en-US">
              <a:latin typeface="Arial" charset="0"/>
              <a:cs typeface="Arial" charset="0"/>
            </a:endParaRPr>
          </a:p>
        </p:txBody>
      </p:sp>
      <p:sp>
        <p:nvSpPr>
          <p:cNvPr id="19464" name="Rectangle 2"/>
          <p:cNvSpPr>
            <a:spLocks noChangeArrowheads="1"/>
          </p:cNvSpPr>
          <p:nvPr/>
        </p:nvSpPr>
        <p:spPr bwMode="auto">
          <a:xfrm>
            <a:off x="0" y="0"/>
            <a:ext cx="274638" cy="369888"/>
          </a:xfrm>
          <a:prstGeom prst="rect">
            <a:avLst/>
          </a:prstGeom>
          <a:noFill/>
          <a:ln w="19050" cap="rnd" algn="ctr">
            <a:noFill/>
            <a:prstDash val="sysDot"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 lIns="180000" anchor="ctr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ko-KR" altLang="en-US">
              <a:latin typeface="Arial" charset="0"/>
              <a:cs typeface="Arial" charset="0"/>
            </a:endParaRPr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34925" y="107950"/>
            <a:ext cx="91090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8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    The Progress of VIAQ</a:t>
            </a:r>
            <a:endParaRPr lang="en-US" altLang="ko-KR" sz="2800" dirty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19466" name="직사각형 5"/>
          <p:cNvSpPr>
            <a:spLocks noChangeArrowheads="1"/>
          </p:cNvSpPr>
          <p:nvPr/>
        </p:nvSpPr>
        <p:spPr bwMode="auto">
          <a:xfrm>
            <a:off x="0" y="1357298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32000" lvl="2" indent="-43200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kumimoji="0" lang="en-US" altLang="ko-KR" sz="2000" dirty="0" smtClean="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2007 Standard for vehicle indoor air quality for new motor vehicles KOREA</a:t>
            </a:r>
            <a:endParaRPr kumimoji="0" lang="en-US" altLang="ko-KR" sz="2000" dirty="0">
              <a:solidFill>
                <a:schemeClr val="tx1"/>
              </a:solidFill>
              <a:latin typeface="Arial" charset="0"/>
              <a:ea typeface="HY헤드라인M" pitchFamily="18" charset="-127"/>
              <a:cs typeface="Arial" charset="0"/>
            </a:endParaRPr>
          </a:p>
          <a:p>
            <a:pPr marL="432000" lvl="2" indent="-43200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kumimoji="0" lang="en-US" altLang="ko-KR" sz="2000" dirty="0" smtClean="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2013.06  </a:t>
            </a:r>
            <a:r>
              <a:rPr kumimoji="0" lang="en-US" altLang="ko-KR" sz="2000" dirty="0" smtClean="0">
                <a:solidFill>
                  <a:srgbClr val="0000FF"/>
                </a:solidFill>
                <a:latin typeface="Arial" charset="0"/>
                <a:ea typeface="HY헤드라인M" pitchFamily="18" charset="-127"/>
                <a:cs typeface="Arial" charset="0"/>
              </a:rPr>
              <a:t>GRPE-66-03</a:t>
            </a:r>
            <a:r>
              <a:rPr kumimoji="0" lang="en-US" altLang="ko-KR" sz="2000" dirty="0" smtClean="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“Proposal for a new UN Global Technical Regulation on Vehicles Indoor Air Quality”</a:t>
            </a:r>
          </a:p>
          <a:p>
            <a:pPr marL="432000" lvl="2" indent="-43200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kumimoji="0" lang="en-US" altLang="ko-KR" sz="2000" dirty="0" smtClean="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2013.06 </a:t>
            </a:r>
            <a:r>
              <a:rPr kumimoji="0" lang="en-US" altLang="ko-KR" sz="2000" dirty="0" smtClean="0">
                <a:solidFill>
                  <a:srgbClr val="0000FF"/>
                </a:solidFill>
                <a:latin typeface="Arial" charset="0"/>
                <a:ea typeface="HY헤드라인M" pitchFamily="18" charset="-127"/>
                <a:cs typeface="Arial" charset="0"/>
              </a:rPr>
              <a:t>WP29-160-38</a:t>
            </a:r>
            <a:r>
              <a:rPr kumimoji="0" lang="en-US" altLang="ko-KR" sz="2000" dirty="0" smtClean="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“Proposal for a new UN GTR on Vehicle Indoor Air Quality (VIAQ)”</a:t>
            </a:r>
          </a:p>
          <a:p>
            <a:pPr marL="432000" lvl="2" indent="-43200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en-US" altLang="ko-KR" sz="2000" dirty="0" smtClean="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2013.11 </a:t>
            </a:r>
            <a:r>
              <a:rPr lang="en-US" altLang="ko-KR" sz="2000" dirty="0" smtClean="0">
                <a:solidFill>
                  <a:srgbClr val="0000FF"/>
                </a:solidFill>
                <a:latin typeface="Arial" charset="0"/>
                <a:ea typeface="HY헤드라인M" pitchFamily="18" charset="-127"/>
                <a:cs typeface="Arial" charset="0"/>
              </a:rPr>
              <a:t>WP.29-161-12</a:t>
            </a:r>
            <a:r>
              <a:rPr lang="en-US" altLang="ko-KR" sz="2000" dirty="0" smtClean="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“Proposal for development of a new UN Global Technical Regulation on Vehicle Indoor Air Quality”</a:t>
            </a:r>
          </a:p>
          <a:p>
            <a:pPr marL="432000" lvl="2" indent="-43200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en-US" altLang="ko-KR" sz="2000" dirty="0" smtClean="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2014.03 </a:t>
            </a:r>
            <a:r>
              <a:rPr lang="en-US" altLang="ko-KR" sz="2000" dirty="0" smtClean="0">
                <a:solidFill>
                  <a:srgbClr val="0000FF"/>
                </a:solidFill>
                <a:latin typeface="Arial" charset="0"/>
                <a:ea typeface="HY헤드라인M" pitchFamily="18" charset="-127"/>
                <a:cs typeface="Arial" charset="0"/>
              </a:rPr>
              <a:t>WP.29-162-16</a:t>
            </a:r>
            <a:r>
              <a:rPr lang="en-US" altLang="ko-KR" sz="2000" dirty="0" smtClean="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“Implementation of Vehicle Indoor Air Quality”</a:t>
            </a:r>
            <a:endParaRPr kumimoji="0" lang="en-US" altLang="ko-KR" sz="2000" dirty="0">
              <a:solidFill>
                <a:schemeClr val="tx1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0"/>
            <a:ext cx="274638" cy="369888"/>
          </a:xfrm>
          <a:prstGeom prst="rect">
            <a:avLst/>
          </a:prstGeom>
          <a:noFill/>
          <a:ln w="19050" cap="rnd" algn="ctr">
            <a:noFill/>
            <a:prstDash val="sysDot"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 lIns="180000" anchor="ctr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ko-KR" altLang="en-US">
              <a:latin typeface="Arial" charset="0"/>
              <a:cs typeface="Arial" charset="0"/>
            </a:endParaRP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0" y="0"/>
            <a:ext cx="274638" cy="369888"/>
          </a:xfrm>
          <a:prstGeom prst="rect">
            <a:avLst/>
          </a:prstGeom>
          <a:noFill/>
          <a:ln w="19050" cap="rnd" algn="ctr">
            <a:noFill/>
            <a:prstDash val="sysDot"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 lIns="180000" anchor="ctr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ko-KR" altLang="en-US">
              <a:latin typeface="Arial" charset="0"/>
              <a:cs typeface="Arial" charset="0"/>
            </a:endParaRPr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0" y="0"/>
            <a:ext cx="274638" cy="369888"/>
          </a:xfrm>
          <a:prstGeom prst="rect">
            <a:avLst/>
          </a:prstGeom>
          <a:noFill/>
          <a:ln w="19050" cap="rnd" algn="ctr">
            <a:noFill/>
            <a:prstDash val="sysDot"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 lIns="180000" anchor="ctr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ko-KR" altLang="en-US">
              <a:latin typeface="Arial" charset="0"/>
              <a:cs typeface="Arial" charset="0"/>
            </a:endParaRPr>
          </a:p>
        </p:txBody>
      </p: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0" y="0"/>
            <a:ext cx="274638" cy="369888"/>
          </a:xfrm>
          <a:prstGeom prst="rect">
            <a:avLst/>
          </a:prstGeom>
          <a:noFill/>
          <a:ln w="19050" cap="rnd" algn="ctr">
            <a:noFill/>
            <a:prstDash val="sysDot"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 lIns="180000" anchor="ctr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ko-KR" altLang="en-US">
              <a:latin typeface="Arial" charset="0"/>
              <a:cs typeface="Arial" charset="0"/>
            </a:endParaRP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0" y="0"/>
            <a:ext cx="274638" cy="369888"/>
          </a:xfrm>
          <a:prstGeom prst="rect">
            <a:avLst/>
          </a:prstGeom>
          <a:noFill/>
          <a:ln w="19050" cap="rnd" algn="ctr">
            <a:noFill/>
            <a:prstDash val="sysDot"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 lIns="180000" anchor="ctr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ko-KR" altLang="en-US">
              <a:latin typeface="Arial" charset="0"/>
              <a:cs typeface="Arial" charset="0"/>
            </a:endParaRPr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0" y="0"/>
            <a:ext cx="274638" cy="369888"/>
          </a:xfrm>
          <a:prstGeom prst="rect">
            <a:avLst/>
          </a:prstGeom>
          <a:noFill/>
          <a:ln w="19050" cap="rnd" algn="ctr">
            <a:noFill/>
            <a:prstDash val="sysDot"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 lIns="180000" anchor="ctr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ko-KR" altLang="en-US">
              <a:latin typeface="Arial" charset="0"/>
              <a:cs typeface="Arial" charset="0"/>
            </a:endParaRPr>
          </a:p>
        </p:txBody>
      </p:sp>
      <p:sp>
        <p:nvSpPr>
          <p:cNvPr id="19464" name="Rectangle 2"/>
          <p:cNvSpPr>
            <a:spLocks noChangeArrowheads="1"/>
          </p:cNvSpPr>
          <p:nvPr/>
        </p:nvSpPr>
        <p:spPr bwMode="auto">
          <a:xfrm>
            <a:off x="0" y="0"/>
            <a:ext cx="274638" cy="369888"/>
          </a:xfrm>
          <a:prstGeom prst="rect">
            <a:avLst/>
          </a:prstGeom>
          <a:noFill/>
          <a:ln w="19050" cap="rnd" algn="ctr">
            <a:noFill/>
            <a:prstDash val="sysDot"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 lIns="180000" anchor="ctr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ko-KR" altLang="en-US">
              <a:latin typeface="Arial" charset="0"/>
              <a:cs typeface="Arial" charset="0"/>
            </a:endParaRPr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34925" y="107950"/>
            <a:ext cx="91090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  </a:t>
            </a:r>
            <a:r>
              <a:rPr lang="en-US" altLang="ko-KR" sz="28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The Comment of VIAQ  </a:t>
            </a:r>
            <a:endParaRPr lang="en-US" altLang="ko-KR" sz="2800" dirty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19466" name="직사각형 5"/>
          <p:cNvSpPr>
            <a:spLocks noChangeArrowheads="1"/>
          </p:cNvSpPr>
          <p:nvPr/>
        </p:nvSpPr>
        <p:spPr bwMode="auto">
          <a:xfrm>
            <a:off x="0" y="1357298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32000" lvl="2" indent="-43200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kumimoji="0" lang="en-US" altLang="ko-KR" sz="2000" dirty="0" smtClean="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Canada : Continue to follow the VIAQ issue             </a:t>
            </a:r>
          </a:p>
          <a:p>
            <a:pPr marL="432000" lvl="2" indent="-43200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kumimoji="0" lang="en-US" altLang="ko-KR" sz="2000" dirty="0" smtClean="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Russian Federation :  an active participation in this work</a:t>
            </a:r>
          </a:p>
          <a:p>
            <a:pPr marL="432000" lvl="2" indent="-43200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kumimoji="0" lang="en-US" altLang="ko-KR" sz="2000" dirty="0" smtClean="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European Commission : Concern to involve the proper experts for chemical legislation </a:t>
            </a:r>
          </a:p>
          <a:p>
            <a:pPr marL="432000" lvl="2" indent="-43200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kumimoji="0" lang="en-US" altLang="ko-KR" sz="2000" dirty="0" smtClean="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OICA : based on an international standard and be addressed in the Consolidated Resolution for the Construction of Vehicles (R.E.3) and the special resolution S.R.1.</a:t>
            </a:r>
            <a:endParaRPr kumimoji="0" lang="en-US" altLang="ko-KR" sz="2000" dirty="0">
              <a:solidFill>
                <a:schemeClr val="tx1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0" y="5289458"/>
            <a:ext cx="885828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lvl="2" indent="-43200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kumimoji="0" lang="en-US" altLang="ko-KR" sz="2000" dirty="0" smtClean="0">
                <a:solidFill>
                  <a:srgbClr val="0000FF"/>
                </a:solidFill>
                <a:latin typeface="Arial" charset="0"/>
                <a:ea typeface="HY헤드라인M" pitchFamily="18" charset="-127"/>
                <a:cs typeface="Arial" charset="0"/>
              </a:rPr>
              <a:t>Additional comments are needed from other CPs and stakeholders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0"/>
            <a:ext cx="274638" cy="369888"/>
          </a:xfrm>
          <a:prstGeom prst="rect">
            <a:avLst/>
          </a:prstGeom>
          <a:noFill/>
          <a:ln w="19050" cap="rnd" algn="ctr">
            <a:noFill/>
            <a:prstDash val="sysDot"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 lIns="180000" anchor="ctr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ko-KR" altLang="en-US">
              <a:latin typeface="Arial" charset="0"/>
              <a:cs typeface="Arial" charset="0"/>
            </a:endParaRP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0" y="0"/>
            <a:ext cx="274638" cy="369888"/>
          </a:xfrm>
          <a:prstGeom prst="rect">
            <a:avLst/>
          </a:prstGeom>
          <a:noFill/>
          <a:ln w="19050" cap="rnd" algn="ctr">
            <a:noFill/>
            <a:prstDash val="sysDot"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 lIns="180000" anchor="ctr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ko-KR" altLang="en-US">
              <a:latin typeface="Arial" charset="0"/>
              <a:cs typeface="Arial" charset="0"/>
            </a:endParaRPr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0" y="0"/>
            <a:ext cx="274638" cy="369888"/>
          </a:xfrm>
          <a:prstGeom prst="rect">
            <a:avLst/>
          </a:prstGeom>
          <a:noFill/>
          <a:ln w="19050" cap="rnd" algn="ctr">
            <a:noFill/>
            <a:prstDash val="sysDot"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 lIns="180000" anchor="ctr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ko-KR" altLang="en-US">
              <a:latin typeface="Arial" charset="0"/>
              <a:cs typeface="Arial" charset="0"/>
            </a:endParaRPr>
          </a:p>
        </p:txBody>
      </p: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0" y="0"/>
            <a:ext cx="274638" cy="369888"/>
          </a:xfrm>
          <a:prstGeom prst="rect">
            <a:avLst/>
          </a:prstGeom>
          <a:noFill/>
          <a:ln w="19050" cap="rnd" algn="ctr">
            <a:noFill/>
            <a:prstDash val="sysDot"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 lIns="180000" anchor="ctr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ko-KR" altLang="en-US">
              <a:latin typeface="Arial" charset="0"/>
              <a:cs typeface="Arial" charset="0"/>
            </a:endParaRP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0" y="0"/>
            <a:ext cx="274638" cy="369888"/>
          </a:xfrm>
          <a:prstGeom prst="rect">
            <a:avLst/>
          </a:prstGeom>
          <a:noFill/>
          <a:ln w="19050" cap="rnd" algn="ctr">
            <a:noFill/>
            <a:prstDash val="sysDot"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 lIns="180000" anchor="ctr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ko-KR" altLang="en-US">
              <a:latin typeface="Arial" charset="0"/>
              <a:cs typeface="Arial" charset="0"/>
            </a:endParaRPr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0" y="0"/>
            <a:ext cx="274638" cy="369888"/>
          </a:xfrm>
          <a:prstGeom prst="rect">
            <a:avLst/>
          </a:prstGeom>
          <a:noFill/>
          <a:ln w="19050" cap="rnd" algn="ctr">
            <a:noFill/>
            <a:prstDash val="sysDot"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 lIns="180000" anchor="ctr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ko-KR" altLang="en-US">
              <a:latin typeface="Arial" charset="0"/>
              <a:cs typeface="Arial" charset="0"/>
            </a:endParaRPr>
          </a:p>
        </p:txBody>
      </p:sp>
      <p:sp>
        <p:nvSpPr>
          <p:cNvPr id="19464" name="Rectangle 2"/>
          <p:cNvSpPr>
            <a:spLocks noChangeArrowheads="1"/>
          </p:cNvSpPr>
          <p:nvPr/>
        </p:nvSpPr>
        <p:spPr bwMode="auto">
          <a:xfrm>
            <a:off x="0" y="0"/>
            <a:ext cx="274638" cy="369888"/>
          </a:xfrm>
          <a:prstGeom prst="rect">
            <a:avLst/>
          </a:prstGeom>
          <a:noFill/>
          <a:ln w="19050" cap="rnd" algn="ctr">
            <a:noFill/>
            <a:prstDash val="sysDot"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 lIns="180000" anchor="ctr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ko-KR" altLang="en-US">
              <a:latin typeface="Arial" charset="0"/>
              <a:cs typeface="Arial" charset="0"/>
            </a:endParaRPr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34925" y="107950"/>
            <a:ext cx="91090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  </a:t>
            </a:r>
            <a:r>
              <a:rPr lang="en-US" altLang="ko-KR" sz="28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Conclusion</a:t>
            </a:r>
            <a:endParaRPr lang="en-US" altLang="ko-KR" sz="2800" dirty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19466" name="직사각형 5"/>
          <p:cNvSpPr>
            <a:spLocks noChangeArrowheads="1"/>
          </p:cNvSpPr>
          <p:nvPr/>
        </p:nvSpPr>
        <p:spPr bwMode="auto">
          <a:xfrm>
            <a:off x="0" y="1423650"/>
            <a:ext cx="91440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32000" lvl="2" indent="-432000">
              <a:spcBef>
                <a:spcPts val="1200"/>
              </a:spcBef>
              <a:buFont typeface="Wingdings" pitchFamily="2" charset="2"/>
              <a:buChar char="u"/>
            </a:pPr>
            <a:r>
              <a:rPr kumimoji="0" lang="en-US" altLang="ko-KR" sz="2000" dirty="0" smtClean="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VIAQ could be considered not only as a chemical issue but as a safe driving environment issue for vehicles</a:t>
            </a:r>
          </a:p>
          <a:p>
            <a:pPr marL="432000" lvl="2" indent="-432000">
              <a:spcBef>
                <a:spcPts val="1200"/>
              </a:spcBef>
              <a:buFont typeface="Wingdings" pitchFamily="2" charset="2"/>
              <a:buChar char="u"/>
            </a:pPr>
            <a:r>
              <a:rPr kumimoji="0" lang="en-US" altLang="ko-KR" sz="2000" dirty="0" smtClean="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There are several different standards on VIAQ</a:t>
            </a:r>
          </a:p>
          <a:p>
            <a:pPr marL="432000" lvl="2" indent="-432000">
              <a:spcBef>
                <a:spcPts val="1200"/>
              </a:spcBef>
            </a:pPr>
            <a:r>
              <a:rPr kumimoji="0" lang="en-US" altLang="ko-KR" sz="2000" dirty="0" smtClean="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    - Korea, China, Japan(JAMA), ISO-12219 …</a:t>
            </a:r>
          </a:p>
          <a:p>
            <a:pPr marL="432000" lvl="2" indent="-432000">
              <a:spcBef>
                <a:spcPts val="1200"/>
              </a:spcBef>
              <a:buFont typeface="Wingdings" pitchFamily="2" charset="2"/>
              <a:buChar char="u"/>
            </a:pPr>
            <a:r>
              <a:rPr kumimoji="0" lang="en-US" altLang="ko-KR" sz="2000" dirty="0" smtClean="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After Korea’s applying the VIAQ regulation, VIAQ have been improved rapidly. It has been proved that VIAQ regulation is effective</a:t>
            </a:r>
          </a:p>
          <a:p>
            <a:pPr marL="432000" lvl="2" indent="-432000">
              <a:spcBef>
                <a:spcPts val="1200"/>
              </a:spcBef>
              <a:buFont typeface="Wingdings" pitchFamily="2" charset="2"/>
              <a:buChar char="u"/>
            </a:pPr>
            <a:r>
              <a:rPr kumimoji="0" lang="en-US" altLang="ko-KR" sz="2000" dirty="0" smtClean="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For further review of CPs and stakeholders on VIAQ, it is needed additional period of time</a:t>
            </a:r>
          </a:p>
          <a:p>
            <a:pPr marL="432000" lvl="2" indent="-432000">
              <a:spcBef>
                <a:spcPts val="1200"/>
              </a:spcBef>
              <a:buFont typeface="Wingdings" pitchFamily="2" charset="2"/>
              <a:buChar char="u"/>
            </a:pPr>
            <a:r>
              <a:rPr kumimoji="0" lang="en-US" altLang="ko-KR" sz="2000" dirty="0" smtClean="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With these reviews and comments from CPs and Stakeholders,            Korea will propose, as a first step, the development of guideline VIAQ        at the next GRPE meeting</a:t>
            </a:r>
          </a:p>
          <a:p>
            <a:pPr marL="432000" lvl="2" indent="-432000">
              <a:spcBef>
                <a:spcPts val="1200"/>
              </a:spcBef>
              <a:buFont typeface="Wingdings" pitchFamily="2" charset="2"/>
              <a:buChar char="u"/>
            </a:pPr>
            <a:r>
              <a:rPr kumimoji="0" lang="en-US" altLang="ko-KR" sz="2000" dirty="0" smtClean="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It is necessary to active cooperation of CPs and Stakeholders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01basicty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3157538"/>
            <a:ext cx="3311525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851025" y="2293938"/>
            <a:ext cx="5688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ctr" eaLnBrk="1" hangingPunct="1"/>
            <a:r>
              <a:rPr lang="en-US" altLang="ko-KR" sz="3600" b="1">
                <a:solidFill>
                  <a:schemeClr val="tx1"/>
                </a:solidFill>
                <a:latin typeface="Arial" charset="0"/>
                <a:ea typeface="Cambria Math" pitchFamily="18" charset="0"/>
                <a:cs typeface="Arial" charset="0"/>
              </a:rPr>
              <a:t>Thank you very much ! 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395536" y="1643062"/>
            <a:ext cx="8424936" cy="33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ko-KR" sz="2400" b="1" spc="8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Background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ko-KR" sz="2400" b="1" spc="8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altLang="ko-KR" sz="2400" b="1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Study in KOREA</a:t>
            </a:r>
            <a:endParaRPr lang="en-US" altLang="ko-KR" sz="2400" b="1" spc="8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ko-KR" sz="2400" b="1" spc="8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altLang="ko-KR" sz="2400" b="1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International Status of VIAQ Status</a:t>
            </a:r>
            <a:endParaRPr lang="en-US" altLang="ko-KR" sz="2400" b="1" spc="8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ko-KR" sz="2400" b="1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Conclusions</a:t>
            </a:r>
            <a:endParaRPr lang="en-US" altLang="ko-KR" sz="2400" b="1" spc="8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34925" y="107950"/>
            <a:ext cx="91090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r>
              <a:rPr lang="ko-KR" altLang="en-US" sz="2800"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lang="en-US" altLang="ko-KR" sz="2800">
                <a:latin typeface="Arial" charset="0"/>
                <a:ea typeface="HY헤드라인M" pitchFamily="18" charset="-127"/>
                <a:cs typeface="Arial" charset="0"/>
              </a:rPr>
              <a:t>   Contents</a:t>
            </a:r>
            <a:endParaRPr lang="ko-KR" altLang="en-US" sz="2800">
              <a:latin typeface="Arial" charset="0"/>
              <a:ea typeface="HY헤드라인M" pitchFamily="18" charset="-127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" descr="na_h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198938"/>
            <a:ext cx="28622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Group 107"/>
          <p:cNvGrpSpPr>
            <a:grpSpLocks/>
          </p:cNvGrpSpPr>
          <p:nvPr/>
        </p:nvGrpSpPr>
        <p:grpSpPr bwMode="auto">
          <a:xfrm>
            <a:off x="642938" y="4976813"/>
            <a:ext cx="7929562" cy="982662"/>
            <a:chOff x="288" y="3004"/>
            <a:chExt cx="5176" cy="970"/>
          </a:xfrm>
        </p:grpSpPr>
        <p:pic>
          <p:nvPicPr>
            <p:cNvPr id="14346" name="Picture 108" descr="박스0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004"/>
              <a:ext cx="5176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7" name="AutoShape 109"/>
            <p:cNvSpPr>
              <a:spLocks noChangeArrowheads="1"/>
            </p:cNvSpPr>
            <p:nvPr/>
          </p:nvSpPr>
          <p:spPr bwMode="auto">
            <a:xfrm>
              <a:off x="355" y="3083"/>
              <a:ext cx="5035" cy="810"/>
            </a:xfrm>
            <a:prstGeom prst="roundRect">
              <a:avLst>
                <a:gd name="adj" fmla="val 6958"/>
              </a:avLst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 sz="1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4341" name="Rectangle 113"/>
          <p:cNvSpPr>
            <a:spLocks noChangeArrowheads="1"/>
          </p:cNvSpPr>
          <p:nvPr/>
        </p:nvSpPr>
        <p:spPr bwMode="auto">
          <a:xfrm>
            <a:off x="428625" y="5111750"/>
            <a:ext cx="8429625" cy="78422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0" tIns="0" rIns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000" b="1" dirty="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Need to unified regulation on vehicle indoor air quality(VAIQ)</a:t>
            </a:r>
          </a:p>
          <a:p>
            <a:pPr algn="ctr">
              <a:lnSpc>
                <a:spcPct val="120000"/>
              </a:lnSpc>
            </a:pPr>
            <a:r>
              <a:rPr lang="en-US" altLang="ko-KR" sz="2000" dirty="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to protect driver’s health and safe driving</a:t>
            </a:r>
            <a:endParaRPr lang="ko-KR" altLang="en-US" sz="2000" dirty="0">
              <a:solidFill>
                <a:srgbClr val="0000CC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  <p:sp>
        <p:nvSpPr>
          <p:cNvPr id="2" name="Rectangle 192"/>
          <p:cNvSpPr>
            <a:spLocks noChangeArrowheads="1"/>
          </p:cNvSpPr>
          <p:nvPr/>
        </p:nvSpPr>
        <p:spPr bwMode="auto">
          <a:xfrm>
            <a:off x="374650" y="1214438"/>
            <a:ext cx="8339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l"/>
            </a:pPr>
            <a:r>
              <a:rPr kumimoji="0" lang="en-US" altLang="ko-KR" sz="2000" dirty="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  Increasing concerns about </a:t>
            </a:r>
            <a:r>
              <a:rPr kumimoji="0" lang="en-US" altLang="ko-KR" sz="2000" b="1" dirty="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Vehicle Indoor Air Quality(VIAQ)</a:t>
            </a:r>
            <a:endParaRPr kumimoji="0" lang="ko-KR" altLang="en-US" sz="2000" b="1" dirty="0">
              <a:solidFill>
                <a:srgbClr val="0000CC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  <p:sp>
        <p:nvSpPr>
          <p:cNvPr id="14342" name="직사각형 9"/>
          <p:cNvSpPr>
            <a:spLocks noChangeArrowheads="1"/>
          </p:cNvSpPr>
          <p:nvPr/>
        </p:nvSpPr>
        <p:spPr bwMode="auto">
          <a:xfrm>
            <a:off x="544513" y="1785938"/>
            <a:ext cx="828675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ts val="14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ko-KR" altLang="en-US" sz="1700" dirty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kumimoji="0" lang="en-US" altLang="ko-KR" sz="1700" dirty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Various chemical </a:t>
            </a:r>
            <a:r>
              <a:rPr kumimoji="0" lang="en-US" altLang="ko-KR" sz="1700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substances </a:t>
            </a:r>
            <a:r>
              <a:rPr kumimoji="0" lang="en-US" altLang="ko-KR" sz="1700" dirty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to harmful to human body are emitted from </a:t>
            </a:r>
          </a:p>
          <a:p>
            <a:pPr eaLnBrk="0" hangingPunct="0">
              <a:lnSpc>
                <a:spcPts val="1400"/>
              </a:lnSpc>
              <a:spcBef>
                <a:spcPct val="50000"/>
              </a:spcBef>
            </a:pPr>
            <a:r>
              <a:rPr kumimoji="0" lang="en-US" altLang="ko-KR" sz="1700" dirty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    vehicle  interior  </a:t>
            </a:r>
            <a:r>
              <a:rPr kumimoji="0" lang="en-US" altLang="ko-KR" sz="1700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materials</a:t>
            </a:r>
            <a:endParaRPr lang="ko-KR" altLang="en-US" sz="1700" dirty="0">
              <a:solidFill>
                <a:schemeClr val="tx1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14343" name="Rectangle 192"/>
          <p:cNvSpPr>
            <a:spLocks noChangeArrowheads="1"/>
          </p:cNvSpPr>
          <p:nvPr/>
        </p:nvSpPr>
        <p:spPr bwMode="auto">
          <a:xfrm>
            <a:off x="382588" y="2552700"/>
            <a:ext cx="83391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l"/>
            </a:pPr>
            <a:r>
              <a:rPr kumimoji="0" lang="en-US" altLang="ko-KR" sz="2000" dirty="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  </a:t>
            </a:r>
            <a:r>
              <a:rPr kumimoji="0" lang="en-US" altLang="ko-KR" sz="2000" dirty="0" smtClean="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Many countries research </a:t>
            </a:r>
            <a:r>
              <a:rPr kumimoji="0" lang="en-US" altLang="ko-KR" sz="2000" dirty="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&amp; </a:t>
            </a:r>
            <a:r>
              <a:rPr kumimoji="0" lang="en-US" altLang="ko-KR" sz="2000" dirty="0" smtClean="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manage </a:t>
            </a:r>
            <a:r>
              <a:rPr kumimoji="0" lang="en-US" altLang="ko-KR" sz="2000" dirty="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vehicle indoor air </a:t>
            </a:r>
            <a:r>
              <a:rPr kumimoji="0" lang="en-US" altLang="ko-KR" sz="2000" dirty="0" smtClean="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quality</a:t>
            </a:r>
            <a:endParaRPr kumimoji="0" lang="ko-KR" altLang="en-US" sz="2000" dirty="0">
              <a:solidFill>
                <a:srgbClr val="0000CC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  <p:sp>
        <p:nvSpPr>
          <p:cNvPr id="14344" name="직사각형 11"/>
          <p:cNvSpPr>
            <a:spLocks noChangeArrowheads="1"/>
          </p:cNvSpPr>
          <p:nvPr/>
        </p:nvSpPr>
        <p:spPr bwMode="auto">
          <a:xfrm>
            <a:off x="642938" y="3073400"/>
            <a:ext cx="814387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ts val="18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ko-KR" altLang="en-US" sz="1700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kumimoji="0" lang="en-US" altLang="ko-KR" sz="1700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Netherlands, France, Sweden, Germany</a:t>
            </a:r>
            <a:r>
              <a:rPr kumimoji="0" lang="en-US" altLang="ko-KR" sz="1700" dirty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, Japan, USA, China, Korea</a:t>
            </a:r>
          </a:p>
          <a:p>
            <a:pPr eaLnBrk="0" hangingPunct="0">
              <a:lnSpc>
                <a:spcPts val="18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en-US" altLang="ko-KR" sz="1700" dirty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 ISO Standard(12219-1:2012), China(GB/T 27630-2011), Korea(Notification No. </a:t>
            </a:r>
          </a:p>
          <a:p>
            <a:pPr eaLnBrk="0" hangingPunct="0">
              <a:lnSpc>
                <a:spcPts val="1800"/>
              </a:lnSpc>
              <a:spcBef>
                <a:spcPct val="50000"/>
              </a:spcBef>
            </a:pPr>
            <a:r>
              <a:rPr kumimoji="0" lang="en-US" altLang="ko-KR" sz="1700" dirty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    </a:t>
            </a:r>
            <a:r>
              <a:rPr kumimoji="0" lang="en-US" altLang="ko-KR" sz="1700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2013-889) </a:t>
            </a:r>
            <a:endParaRPr kumimoji="0" lang="en-US" altLang="ko-KR" sz="1700" dirty="0">
              <a:solidFill>
                <a:srgbClr val="000000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34925" y="107950"/>
            <a:ext cx="91090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  Background</a:t>
            </a:r>
            <a:r>
              <a:rPr lang="ko-KR" altLang="en-US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그룹 47"/>
          <p:cNvGrpSpPr>
            <a:grpSpLocks/>
          </p:cNvGrpSpPr>
          <p:nvPr/>
        </p:nvGrpSpPr>
        <p:grpSpPr bwMode="auto">
          <a:xfrm>
            <a:off x="611560" y="2348880"/>
            <a:ext cx="8174112" cy="4074145"/>
            <a:chOff x="500063" y="2214563"/>
            <a:chExt cx="8429625" cy="4208462"/>
          </a:xfrm>
        </p:grpSpPr>
        <p:pic>
          <p:nvPicPr>
            <p:cNvPr id="18437" name="Picture 4" descr="99999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63" y="5027613"/>
              <a:ext cx="8429625" cy="1385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8" name="Picture 4" descr="99999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63" y="3509963"/>
              <a:ext cx="8429625" cy="146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4" descr="99999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63" y="2214563"/>
              <a:ext cx="8429625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슬라이드 번호 개체 틀 1"/>
            <p:cNvSpPr txBox="1">
              <a:spLocks/>
            </p:cNvSpPr>
            <p:nvPr/>
          </p:nvSpPr>
          <p:spPr bwMode="auto">
            <a:xfrm>
              <a:off x="766763" y="6136314"/>
              <a:ext cx="2044700" cy="286711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/>
            <a:lstStyle>
              <a:lvl1pPr marL="342900" indent="-3429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1pPr>
              <a:lvl2pPr marL="179388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9pPr>
            </a:lstStyle>
            <a:p>
              <a:pPr lvl="1" algn="ctr" eaLnBrk="1" hangingPunct="1">
                <a:lnSpc>
                  <a:spcPct val="150000"/>
                </a:lnSpc>
                <a:buFont typeface="Wingdings" pitchFamily="2" charset="2"/>
                <a:buNone/>
              </a:pPr>
              <a:fld id="{BD24DE2C-A1F7-4F74-B702-5436748B9BDA}" type="slidenum">
                <a:rPr lang="en-US" altLang="ko-KR" sz="1000">
                  <a:latin typeface="Arial Rounded MT Bold" pitchFamily="34" charset="0"/>
                </a:rPr>
                <a:pPr lvl="1" algn="ctr"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t>4</a:t>
              </a:fld>
              <a:endParaRPr lang="en-US" altLang="ko-KR" sz="1000">
                <a:latin typeface="Arial Rounded MT Bold" pitchFamily="34" charset="0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459288" y="6078684"/>
              <a:ext cx="1403350" cy="280948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sz="1000">
                  <a:solidFill>
                    <a:srgbClr val="CC0000"/>
                  </a:solidFill>
                  <a:latin typeface="Arial Rounded MT Bold" pitchFamily="34" charset="0"/>
                  <a:ea typeface="HY헤드라인M" pitchFamily="18" charset="-127"/>
                </a:rPr>
                <a:t>HPLC</a:t>
              </a:r>
              <a:endParaRPr lang="ko-KR" altLang="en-US" sz="1000">
                <a:solidFill>
                  <a:srgbClr val="CC0000"/>
                </a:solidFill>
                <a:latin typeface="Arial Rounded MT Bold" pitchFamily="34" charset="0"/>
                <a:ea typeface="HY헤드라인M" pitchFamily="18" charset="-127"/>
              </a:endParaRP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6858000" y="6081565"/>
              <a:ext cx="1593850" cy="283829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r>
                <a:rPr lang="en-US" altLang="ko-KR" sz="1050" dirty="0">
                  <a:solidFill>
                    <a:srgbClr val="0000FF"/>
                  </a:solidFill>
                  <a:latin typeface="Arial Rounded MT Bold" pitchFamily="34" charset="0"/>
                  <a:ea typeface="HY헤드라인M" pitchFamily="18" charset="-127"/>
                </a:rPr>
                <a:t>Content Analysis</a:t>
              </a:r>
              <a:r>
                <a:rPr lang="ko-KR" altLang="en-US" sz="1050" dirty="0">
                  <a:solidFill>
                    <a:srgbClr val="0000FF"/>
                  </a:solidFill>
                  <a:latin typeface="Arial Rounded MT Bold" pitchFamily="34" charset="0"/>
                  <a:ea typeface="HY헤드라인M" pitchFamily="18" charset="-127"/>
                </a:rPr>
                <a:t> </a:t>
              </a:r>
            </a:p>
          </p:txBody>
        </p:sp>
        <p:sp>
          <p:nvSpPr>
            <p:cNvPr id="13" name="AutoShape 17"/>
            <p:cNvSpPr>
              <a:spLocks noChangeArrowheads="1"/>
            </p:cNvSpPr>
            <p:nvPr/>
          </p:nvSpPr>
          <p:spPr bwMode="auto">
            <a:xfrm>
              <a:off x="6215063" y="6157925"/>
              <a:ext cx="261937" cy="141195"/>
            </a:xfrm>
            <a:prstGeom prst="rightArrow">
              <a:avLst>
                <a:gd name="adj1" fmla="val 75694"/>
                <a:gd name="adj2" fmla="val 4739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</a:pPr>
              <a:endParaRPr lang="ko-KR" altLang="en-US" sz="1000">
                <a:latin typeface="Arial Rounded MT Bold" pitchFamily="34" charset="0"/>
              </a:endParaRPr>
            </a:p>
          </p:txBody>
        </p:sp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5500688" y="4645126"/>
              <a:ext cx="1401762" cy="29247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sz="1000">
                  <a:solidFill>
                    <a:schemeClr val="tx1"/>
                  </a:solidFill>
                  <a:latin typeface="Arial Rounded MT Bold" pitchFamily="34" charset="0"/>
                  <a:ea typeface="HY헤드라인M" pitchFamily="18" charset="-127"/>
                </a:rPr>
                <a:t>Sampling</a:t>
              </a:r>
              <a:endParaRPr lang="ko-KR" altLang="en-US" sz="1000">
                <a:solidFill>
                  <a:schemeClr val="tx1"/>
                </a:solidFill>
                <a:latin typeface="Arial Rounded MT Bold" pitchFamily="34" charset="0"/>
                <a:ea typeface="HY헤드라인M" pitchFamily="18" charset="-127"/>
              </a:endParaRPr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>
              <a:off x="2484438" y="6078684"/>
              <a:ext cx="1082675" cy="280948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sz="1000">
                  <a:solidFill>
                    <a:srgbClr val="0000FF"/>
                  </a:solidFill>
                  <a:latin typeface="Arial Rounded MT Bold" pitchFamily="34" charset="0"/>
                  <a:ea typeface="HY헤드라인M" pitchFamily="18" charset="-127"/>
                </a:rPr>
                <a:t>GC/MS</a:t>
              </a:r>
              <a:endParaRPr lang="ko-KR" altLang="en-US" sz="1000">
                <a:solidFill>
                  <a:srgbClr val="0000FF"/>
                </a:solidFill>
                <a:latin typeface="Arial Rounded MT Bold" pitchFamily="34" charset="0"/>
                <a:ea typeface="HY헤드라인M" pitchFamily="18" charset="-127"/>
              </a:endParaRPr>
            </a:p>
          </p:txBody>
        </p:sp>
        <p:sp>
          <p:nvSpPr>
            <p:cNvPr id="16" name="AutoShape 24"/>
            <p:cNvSpPr>
              <a:spLocks noChangeArrowheads="1"/>
            </p:cNvSpPr>
            <p:nvPr/>
          </p:nvSpPr>
          <p:spPr bwMode="auto">
            <a:xfrm>
              <a:off x="3814763" y="3452176"/>
              <a:ext cx="757237" cy="1181424"/>
            </a:xfrm>
            <a:prstGeom prst="rightArrow">
              <a:avLst>
                <a:gd name="adj1" fmla="val 75694"/>
                <a:gd name="adj2" fmla="val 291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sz="1000">
                  <a:solidFill>
                    <a:schemeClr val="tx1"/>
                  </a:solidFill>
                  <a:latin typeface="Arial Rounded MT Bold" pitchFamily="34" charset="0"/>
                  <a:ea typeface="HY헤드라인M" pitchFamily="18" charset="-127"/>
                </a:rPr>
                <a:t>2 hours</a:t>
              </a:r>
              <a:endParaRPr lang="ko-KR" altLang="en-US" sz="1000">
                <a:solidFill>
                  <a:schemeClr val="tx1"/>
                </a:solidFill>
                <a:latin typeface="Arial Rounded MT Bold" pitchFamily="34" charset="0"/>
                <a:ea typeface="HY헤드라인M" pitchFamily="18" charset="-127"/>
              </a:endParaRPr>
            </a:p>
          </p:txBody>
        </p:sp>
        <p:sp>
          <p:nvSpPr>
            <p:cNvPr id="17" name="Rectangle 26"/>
            <p:cNvSpPr>
              <a:spLocks noChangeArrowheads="1"/>
            </p:cNvSpPr>
            <p:nvPr/>
          </p:nvSpPr>
          <p:spPr bwMode="auto">
            <a:xfrm>
              <a:off x="2160588" y="4645126"/>
              <a:ext cx="1611312" cy="29247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r>
                <a:rPr lang="en-US" altLang="ko-KR" sz="1050" dirty="0">
                  <a:solidFill>
                    <a:schemeClr val="tx1"/>
                  </a:solidFill>
                  <a:latin typeface="Arial Rounded MT Bold" pitchFamily="34" charset="0"/>
                  <a:ea typeface="HY헤드라인M" pitchFamily="18" charset="-127"/>
                </a:rPr>
                <a:t>Temp. Stabilizing</a:t>
              </a:r>
              <a:r>
                <a:rPr lang="ko-KR" altLang="en-US" sz="1050" dirty="0">
                  <a:solidFill>
                    <a:schemeClr val="tx1"/>
                  </a:solidFill>
                  <a:latin typeface="Arial Rounded MT Bold" pitchFamily="34" charset="0"/>
                  <a:ea typeface="HY헤드라인M" pitchFamily="18" charset="-127"/>
                </a:rPr>
                <a:t> </a:t>
              </a:r>
            </a:p>
          </p:txBody>
        </p:sp>
        <p:sp>
          <p:nvSpPr>
            <p:cNvPr id="18" name="AutoShape 29"/>
            <p:cNvSpPr>
              <a:spLocks noChangeArrowheads="1"/>
            </p:cNvSpPr>
            <p:nvPr/>
          </p:nvSpPr>
          <p:spPr bwMode="auto">
            <a:xfrm>
              <a:off x="3786188" y="2326942"/>
              <a:ext cx="785812" cy="1070485"/>
            </a:xfrm>
            <a:prstGeom prst="rightArrow">
              <a:avLst>
                <a:gd name="adj1" fmla="val 68907"/>
                <a:gd name="adj2" fmla="val 29176"/>
              </a:avLst>
            </a:prstGeom>
            <a:gradFill rotWithShape="1">
              <a:gsLst>
                <a:gs pos="0">
                  <a:srgbClr val="FF9999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4000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r>
                <a:rPr lang="en-US" altLang="ko-KR" sz="1050" dirty="0">
                  <a:solidFill>
                    <a:schemeClr val="tx1"/>
                  </a:solidFill>
                  <a:latin typeface="Arial Rounded MT Bold" pitchFamily="34" charset="0"/>
                  <a:ea typeface="HY헤드라인M" pitchFamily="18" charset="-127"/>
                </a:rPr>
                <a:t>   14days</a:t>
              </a:r>
              <a:r>
                <a:rPr lang="ko-KR" altLang="en-US" sz="1050" dirty="0">
                  <a:solidFill>
                    <a:schemeClr val="tx1"/>
                  </a:solidFill>
                  <a:latin typeface="Arial Rounded MT Bold" pitchFamily="34" charset="0"/>
                  <a:ea typeface="HY헤드라인M" pitchFamily="18" charset="-127"/>
                </a:rPr>
                <a:t> </a:t>
              </a:r>
            </a:p>
          </p:txBody>
        </p:sp>
        <p:pic>
          <p:nvPicPr>
            <p:cNvPr id="18449" name="Picture 11" descr="IMG_78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000" y="2330450"/>
              <a:ext cx="1449388" cy="96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0" name="Picture 17" descr="IMG_791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850" y="2370138"/>
              <a:ext cx="1412875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1" name="Picture 18" descr="IMG_791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613" y="2370138"/>
              <a:ext cx="1412875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그룹 39"/>
            <p:cNvGrpSpPr>
              <a:grpSpLocks/>
            </p:cNvGrpSpPr>
            <p:nvPr/>
          </p:nvGrpSpPr>
          <p:grpSpPr bwMode="auto">
            <a:xfrm rot="16200000">
              <a:off x="820292" y="2034600"/>
              <a:ext cx="1016630" cy="1520052"/>
              <a:chOff x="1025236" y="1965090"/>
              <a:chExt cx="2214000" cy="439944"/>
            </a:xfrm>
            <a:solidFill>
              <a:srgbClr val="00B0F0"/>
            </a:solidFill>
          </p:grpSpPr>
          <p:sp>
            <p:nvSpPr>
              <p:cNvPr id="39" name="양쪽 모서리가 둥근 사각형 38"/>
              <p:cNvSpPr/>
              <p:nvPr/>
            </p:nvSpPr>
            <p:spPr>
              <a:xfrm>
                <a:off x="1025236" y="1965090"/>
                <a:ext cx="2214000" cy="432088"/>
              </a:xfrm>
              <a:prstGeom prst="round2SameRect">
                <a:avLst>
                  <a:gd name="adj1" fmla="val 16668"/>
                  <a:gd name="adj2" fmla="val 0"/>
                </a:avLst>
              </a:prstGeom>
              <a:grpFill/>
              <a:ln w="25400" cap="flat" cmpd="sng" algn="ctr">
                <a:noFill/>
                <a:prstDash val="solid"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050" kern="0">
                  <a:solidFill>
                    <a:sysClr val="window" lastClr="FFFFFF"/>
                  </a:solidFill>
                  <a:latin typeface="Arial Rounded MT Bold" pitchFamily="34" charset="0"/>
                  <a:ea typeface="맑은 고딕"/>
                </a:endParaRPr>
              </a:p>
            </p:txBody>
          </p:sp>
          <p:sp>
            <p:nvSpPr>
              <p:cNvPr id="40" name="양쪽 모서리가 둥근 사각형 39"/>
              <p:cNvSpPr/>
              <p:nvPr/>
            </p:nvSpPr>
            <p:spPr>
              <a:xfrm>
                <a:off x="1037484" y="1972986"/>
                <a:ext cx="2196000" cy="432048"/>
              </a:xfrm>
              <a:prstGeom prst="round2SameRect">
                <a:avLst>
                  <a:gd name="adj1" fmla="val 16668"/>
                  <a:gd name="adj2" fmla="val 0"/>
                </a:avLst>
              </a:prstGeom>
              <a:grpFill/>
              <a:ln w="19050" cap="flat" cmpd="sng" algn="ctr">
                <a:noFill/>
                <a:prstDash val="solid"/>
              </a:ln>
              <a:effectLst/>
              <a:scene3d>
                <a:camera prst="perspectiveAbove" fov="0">
                  <a:rot lat="0" lon="0" rev="0"/>
                </a:camera>
                <a:lightRig rig="flat" dir="t">
                  <a:rot lat="0" lon="0" rev="7920000"/>
                </a:lightRig>
              </a:scene3d>
              <a:sp3d prstMaterial="clear">
                <a:bevelT w="57150" h="57150"/>
              </a:sp3d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050" kern="0" dirty="0">
                  <a:solidFill>
                    <a:prstClr val="white"/>
                  </a:solidFill>
                  <a:latin typeface="Arial Rounded MT Bold" pitchFamily="34" charset="0"/>
                  <a:ea typeface="맑은 고딕"/>
                </a:endParaRPr>
              </a:p>
            </p:txBody>
          </p:sp>
        </p:grpSp>
        <p:sp>
          <p:nvSpPr>
            <p:cNvPr id="23" name="직사각형 59"/>
            <p:cNvSpPr>
              <a:spLocks noChangeArrowheads="1"/>
            </p:cNvSpPr>
            <p:nvPr/>
          </p:nvSpPr>
          <p:spPr bwMode="auto">
            <a:xfrm>
              <a:off x="676275" y="2437709"/>
              <a:ext cx="1323975" cy="531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0"/>
              <a:r>
                <a:rPr kumimoji="0" lang="en-US" altLang="ko-KR" sz="1600">
                  <a:solidFill>
                    <a:srgbClr val="FFFFFF"/>
                  </a:solidFill>
                  <a:latin typeface="Arial" charset="0"/>
                  <a:ea typeface="맑은 고딕" pitchFamily="50" charset="-127"/>
                  <a:cs typeface="Arial" charset="0"/>
                </a:rPr>
                <a:t>Car Preparation</a:t>
              </a:r>
              <a:endParaRPr kumimoji="0" lang="ko-KR" altLang="en-US" sz="1600">
                <a:solidFill>
                  <a:srgbClr val="FFFFFF"/>
                </a:solidFill>
                <a:latin typeface="Arial" charset="0"/>
                <a:ea typeface="맑은 고딕" pitchFamily="50" charset="-127"/>
                <a:cs typeface="Arial" charset="0"/>
              </a:endParaRPr>
            </a:p>
          </p:txBody>
        </p:sp>
        <p:pic>
          <p:nvPicPr>
            <p:cNvPr id="18454" name="Picture 2" descr="D:\■ 배기_DB\■ 정부과제\실내공기질\2013년도\10. 측정사진\01. K3\IMG_9007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000" y="3621088"/>
              <a:ext cx="1589088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그룹 39"/>
            <p:cNvGrpSpPr>
              <a:grpSpLocks/>
            </p:cNvGrpSpPr>
            <p:nvPr/>
          </p:nvGrpSpPr>
          <p:grpSpPr bwMode="auto">
            <a:xfrm rot="16200000">
              <a:off x="733289" y="3457873"/>
              <a:ext cx="1192299" cy="1520048"/>
              <a:chOff x="1025238" y="1965091"/>
              <a:chExt cx="2214000" cy="439943"/>
            </a:xfrm>
            <a:solidFill>
              <a:srgbClr val="92D050"/>
            </a:solidFill>
          </p:grpSpPr>
          <p:sp>
            <p:nvSpPr>
              <p:cNvPr id="37" name="양쪽 모서리가 둥근 사각형 36"/>
              <p:cNvSpPr/>
              <p:nvPr/>
            </p:nvSpPr>
            <p:spPr>
              <a:xfrm>
                <a:off x="1025238" y="1965091"/>
                <a:ext cx="2214000" cy="432088"/>
              </a:xfrm>
              <a:prstGeom prst="round2SameRect">
                <a:avLst>
                  <a:gd name="adj1" fmla="val 16668"/>
                  <a:gd name="adj2" fmla="val 0"/>
                </a:avLst>
              </a:prstGeom>
              <a:grpFill/>
              <a:ln w="25400" cap="flat" cmpd="sng" algn="ctr">
                <a:noFill/>
                <a:prstDash val="solid"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050" kern="0">
                  <a:solidFill>
                    <a:sysClr val="window" lastClr="FFFFFF"/>
                  </a:solidFill>
                  <a:latin typeface="Arial Rounded MT Bold" pitchFamily="34" charset="0"/>
                  <a:ea typeface="맑은 고딕"/>
                </a:endParaRPr>
              </a:p>
            </p:txBody>
          </p:sp>
          <p:sp>
            <p:nvSpPr>
              <p:cNvPr id="38" name="양쪽 모서리가 둥근 사각형 37"/>
              <p:cNvSpPr/>
              <p:nvPr/>
            </p:nvSpPr>
            <p:spPr>
              <a:xfrm>
                <a:off x="1037484" y="1972986"/>
                <a:ext cx="2196000" cy="432048"/>
              </a:xfrm>
              <a:prstGeom prst="round2SameRect">
                <a:avLst>
                  <a:gd name="adj1" fmla="val 16668"/>
                  <a:gd name="adj2" fmla="val 0"/>
                </a:avLst>
              </a:prstGeom>
              <a:grpFill/>
              <a:ln w="19050" cap="flat" cmpd="sng" algn="ctr">
                <a:noFill/>
                <a:prstDash val="solid"/>
              </a:ln>
              <a:effectLst/>
              <a:scene3d>
                <a:camera prst="perspectiveAbove" fov="0">
                  <a:rot lat="0" lon="0" rev="0"/>
                </a:camera>
                <a:lightRig rig="flat" dir="t">
                  <a:rot lat="0" lon="0" rev="7920000"/>
                </a:lightRig>
              </a:scene3d>
              <a:sp3d prstMaterial="clear">
                <a:bevelT w="57150" h="57150"/>
              </a:sp3d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050" kern="0" dirty="0">
                  <a:solidFill>
                    <a:prstClr val="white"/>
                  </a:solidFill>
                  <a:latin typeface="Arial Rounded MT Bold" pitchFamily="34" charset="0"/>
                  <a:ea typeface="맑은 고딕"/>
                </a:endParaRPr>
              </a:p>
            </p:txBody>
          </p:sp>
        </p:grpSp>
        <p:sp>
          <p:nvSpPr>
            <p:cNvPr id="26" name="직사각형 59"/>
            <p:cNvSpPr>
              <a:spLocks noChangeArrowheads="1"/>
            </p:cNvSpPr>
            <p:nvPr/>
          </p:nvSpPr>
          <p:spPr bwMode="auto">
            <a:xfrm>
              <a:off x="608013" y="3702202"/>
              <a:ext cx="1392237" cy="976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0"/>
              <a:r>
                <a:rPr kumimoji="0" lang="en-US" altLang="ko-KR" sz="1600">
                  <a:solidFill>
                    <a:srgbClr val="FFFFFF"/>
                  </a:solidFill>
                  <a:latin typeface="Arial" charset="0"/>
                  <a:ea typeface="맑은 고딕" pitchFamily="50" charset="-127"/>
                  <a:cs typeface="Arial" charset="0"/>
                </a:rPr>
                <a:t>Room Temperature Stabilizing</a:t>
              </a:r>
            </a:p>
            <a:p>
              <a:pPr algn="ctr" latinLnBrk="0"/>
              <a:r>
                <a:rPr kumimoji="0" lang="en-US" altLang="ko-KR" sz="1600">
                  <a:solidFill>
                    <a:srgbClr val="FFFFFF"/>
                  </a:solidFill>
                  <a:latin typeface="Arial" charset="0"/>
                  <a:ea typeface="맑은 고딕" pitchFamily="50" charset="-127"/>
                  <a:cs typeface="Arial" charset="0"/>
                </a:rPr>
                <a:t>Sampling</a:t>
              </a:r>
              <a:endParaRPr kumimoji="0" lang="ko-KR" altLang="en-US" sz="1600">
                <a:solidFill>
                  <a:srgbClr val="FFFFFF"/>
                </a:solidFill>
                <a:latin typeface="Arial" charset="0"/>
                <a:ea typeface="맑은 고딕" pitchFamily="50" charset="-127"/>
                <a:cs typeface="Arial" charset="0"/>
              </a:endParaRPr>
            </a:p>
          </p:txBody>
        </p:sp>
        <p:pic>
          <p:nvPicPr>
            <p:cNvPr id="18457" name="Picture 8" descr="IMG_793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613" y="3614738"/>
              <a:ext cx="1462087" cy="96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8" name="Picture 7" descr="IMG_794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0938" y="3613150"/>
              <a:ext cx="1454150" cy="963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9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2975" y="5084763"/>
              <a:ext cx="1535113" cy="93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0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475" y="5084763"/>
              <a:ext cx="1581150" cy="96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1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0338" y="5091113"/>
              <a:ext cx="2351087" cy="935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그룹 39"/>
            <p:cNvGrpSpPr>
              <a:grpSpLocks/>
            </p:cNvGrpSpPr>
            <p:nvPr/>
          </p:nvGrpSpPr>
          <p:grpSpPr bwMode="auto">
            <a:xfrm rot="16200000">
              <a:off x="714708" y="4934176"/>
              <a:ext cx="1227796" cy="1520052"/>
              <a:chOff x="1025236" y="1965090"/>
              <a:chExt cx="2214000" cy="439944"/>
            </a:xfrm>
            <a:solidFill>
              <a:srgbClr val="00B0F0"/>
            </a:solidFill>
          </p:grpSpPr>
          <p:sp>
            <p:nvSpPr>
              <p:cNvPr id="35" name="양쪽 모서리가 둥근 사각형 34"/>
              <p:cNvSpPr/>
              <p:nvPr/>
            </p:nvSpPr>
            <p:spPr>
              <a:xfrm>
                <a:off x="1025236" y="1965090"/>
                <a:ext cx="2214000" cy="432088"/>
              </a:xfrm>
              <a:prstGeom prst="round2SameRect">
                <a:avLst>
                  <a:gd name="adj1" fmla="val 16668"/>
                  <a:gd name="adj2" fmla="val 0"/>
                </a:avLst>
              </a:prstGeom>
              <a:grpFill/>
              <a:ln w="25400" cap="flat" cmpd="sng" algn="ctr">
                <a:noFill/>
                <a:prstDash val="solid"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050" kern="0">
                  <a:solidFill>
                    <a:sysClr val="window" lastClr="FFFFFF"/>
                  </a:solidFill>
                  <a:latin typeface="Arial Rounded MT Bold" pitchFamily="34" charset="0"/>
                  <a:ea typeface="맑은 고딕"/>
                </a:endParaRPr>
              </a:p>
            </p:txBody>
          </p:sp>
          <p:sp>
            <p:nvSpPr>
              <p:cNvPr id="36" name="양쪽 모서리가 둥근 사각형 35"/>
              <p:cNvSpPr/>
              <p:nvPr/>
            </p:nvSpPr>
            <p:spPr>
              <a:xfrm>
                <a:off x="1037484" y="1972986"/>
                <a:ext cx="2196000" cy="432048"/>
              </a:xfrm>
              <a:prstGeom prst="round2SameRect">
                <a:avLst>
                  <a:gd name="adj1" fmla="val 16668"/>
                  <a:gd name="adj2" fmla="val 0"/>
                </a:avLst>
              </a:prstGeom>
              <a:grpFill/>
              <a:ln w="19050" cap="flat" cmpd="sng" algn="ctr">
                <a:noFill/>
                <a:prstDash val="solid"/>
              </a:ln>
              <a:effectLst/>
              <a:scene3d>
                <a:camera prst="perspectiveAbove" fov="0">
                  <a:rot lat="0" lon="0" rev="0"/>
                </a:camera>
                <a:lightRig rig="flat" dir="t">
                  <a:rot lat="0" lon="0" rev="7920000"/>
                </a:lightRig>
              </a:scene3d>
              <a:sp3d prstMaterial="clear">
                <a:bevelT w="57150" h="57150"/>
              </a:sp3d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050" kern="0" dirty="0">
                  <a:solidFill>
                    <a:prstClr val="white"/>
                  </a:solidFill>
                  <a:latin typeface="Arial Rounded MT Bold" pitchFamily="34" charset="0"/>
                  <a:ea typeface="맑은 고딕"/>
                </a:endParaRPr>
              </a:p>
            </p:txBody>
          </p:sp>
        </p:grpSp>
        <p:sp>
          <p:nvSpPr>
            <p:cNvPr id="33" name="직사각형 59"/>
            <p:cNvSpPr>
              <a:spLocks noChangeArrowheads="1"/>
            </p:cNvSpPr>
            <p:nvPr/>
          </p:nvSpPr>
          <p:spPr bwMode="auto">
            <a:xfrm>
              <a:off x="642938" y="5358303"/>
              <a:ext cx="1323975" cy="5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kern="0" dirty="0">
                  <a:solidFill>
                    <a:sysClr val="window" lastClr="FFFFFF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Sample</a:t>
              </a: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kern="0" dirty="0">
                  <a:solidFill>
                    <a:sysClr val="window" lastClr="FFFFFF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Analysis</a:t>
              </a:r>
              <a:r>
                <a:rPr kumimoji="0" lang="ko-KR" altLang="en-US" sz="1600" kern="0" dirty="0">
                  <a:solidFill>
                    <a:sysClr val="window" lastClr="FFFFFF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</a:t>
              </a:r>
            </a:p>
          </p:txBody>
        </p:sp>
        <p:sp>
          <p:nvSpPr>
            <p:cNvPr id="34" name="AutoShape 29"/>
            <p:cNvSpPr>
              <a:spLocks noChangeArrowheads="1"/>
            </p:cNvSpPr>
            <p:nvPr/>
          </p:nvSpPr>
          <p:spPr bwMode="auto">
            <a:xfrm>
              <a:off x="7715250" y="2335587"/>
              <a:ext cx="785813" cy="1069045"/>
            </a:xfrm>
            <a:prstGeom prst="rightArrow">
              <a:avLst>
                <a:gd name="adj1" fmla="val 68907"/>
                <a:gd name="adj2" fmla="val 29176"/>
              </a:avLst>
            </a:prstGeom>
            <a:gradFill rotWithShape="1">
              <a:gsLst>
                <a:gs pos="0">
                  <a:srgbClr val="FF9999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4000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r>
                <a:rPr lang="en-US" altLang="ko-KR" sz="1050" dirty="0">
                  <a:solidFill>
                    <a:schemeClr val="tx1"/>
                  </a:solidFill>
                  <a:latin typeface="Arial Rounded MT Bold" pitchFamily="34" charset="0"/>
                  <a:ea typeface="HY헤드라인M" pitchFamily="18" charset="-127"/>
                </a:rPr>
                <a:t>   28days</a:t>
              </a:r>
              <a:r>
                <a:rPr lang="ko-KR" altLang="en-US" sz="1050" dirty="0">
                  <a:solidFill>
                    <a:schemeClr val="tx1"/>
                  </a:solidFill>
                  <a:latin typeface="Arial Rounded MT Bold" pitchFamily="34" charset="0"/>
                  <a:ea typeface="HY헤드라인M" pitchFamily="18" charset="-127"/>
                </a:rPr>
                <a:t> </a:t>
              </a:r>
            </a:p>
          </p:txBody>
        </p:sp>
      </p:grpSp>
      <p:sp>
        <p:nvSpPr>
          <p:cNvPr id="45" name="직사각형 5"/>
          <p:cNvSpPr>
            <a:spLocks noChangeArrowheads="1"/>
          </p:cNvSpPr>
          <p:nvPr/>
        </p:nvSpPr>
        <p:spPr bwMode="auto">
          <a:xfrm>
            <a:off x="238125" y="1812925"/>
            <a:ext cx="878522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lvl="2" latinLnBrk="1">
              <a:lnSpc>
                <a:spcPct val="160000"/>
              </a:lnSpc>
              <a:spcBef>
                <a:spcPts val="1200"/>
              </a:spcBef>
              <a:buFont typeface="Wingdings" pitchFamily="2" charset="2"/>
              <a:buChar char="v"/>
            </a:pPr>
            <a:r>
              <a:rPr kumimoji="0" lang="ko-KR" altLang="en-US" sz="1800">
                <a:solidFill>
                  <a:srgbClr val="0000FF"/>
                </a:solidFill>
                <a:latin typeface="Arial" pitchFamily="34" charset="0"/>
                <a:ea typeface="HY헤드라인M" pitchFamily="18" charset="-127"/>
              </a:rPr>
              <a:t> </a:t>
            </a:r>
            <a:r>
              <a:rPr kumimoji="0" lang="en-US" altLang="ko-KR" sz="1800">
                <a:solidFill>
                  <a:srgbClr val="0000FF"/>
                </a:solidFill>
                <a:latin typeface="Arial" pitchFamily="34" charset="0"/>
                <a:ea typeface="HY헤드라인M" pitchFamily="18" charset="-127"/>
              </a:rPr>
              <a:t>Verification test whether automobile manufactures comply with VIAQ guideline</a:t>
            </a:r>
            <a:endParaRPr kumimoji="0" lang="ko-KR" altLang="en-US" sz="1800">
              <a:solidFill>
                <a:srgbClr val="0000FF"/>
              </a:solidFill>
              <a:latin typeface="Arial" pitchFamily="34" charset="0"/>
              <a:ea typeface="HY헤드라인M" pitchFamily="18" charset="-127"/>
            </a:endParaRPr>
          </a:p>
        </p:txBody>
      </p:sp>
      <p:sp>
        <p:nvSpPr>
          <p:cNvPr id="46" name="직사각형 5"/>
          <p:cNvSpPr>
            <a:spLocks noChangeArrowheads="1"/>
          </p:cNvSpPr>
          <p:nvPr/>
        </p:nvSpPr>
        <p:spPr bwMode="auto">
          <a:xfrm>
            <a:off x="101600" y="933450"/>
            <a:ext cx="8785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lvl="2" latinLnBrk="1">
              <a:lnSpc>
                <a:spcPct val="160000"/>
              </a:lnSpc>
              <a:spcBef>
                <a:spcPts val="1200"/>
              </a:spcBef>
              <a:buFont typeface="Wingdings" pitchFamily="2" charset="2"/>
              <a:buChar char="l"/>
            </a:pPr>
            <a:r>
              <a:rPr kumimoji="0" lang="en-US" altLang="ko-KR" sz="2000" dirty="0">
                <a:solidFill>
                  <a:srgbClr val="0000FF"/>
                </a:solidFill>
                <a:latin typeface="Arial" pitchFamily="34" charset="0"/>
                <a:ea typeface="HY헤드라인M" pitchFamily="18" charset="-127"/>
              </a:rPr>
              <a:t> </a:t>
            </a:r>
            <a:r>
              <a:rPr kumimoji="0" lang="en-US" altLang="ko-KR" sz="2000" dirty="0" smtClean="0">
                <a:solidFill>
                  <a:srgbClr val="0000FF"/>
                </a:solidFill>
                <a:latin typeface="Arial" pitchFamily="34" charset="0"/>
                <a:ea typeface="HY헤드라인M" pitchFamily="18" charset="-127"/>
              </a:rPr>
              <a:t>Korea </a:t>
            </a:r>
            <a:r>
              <a:rPr kumimoji="0" lang="en-US" altLang="ko-KR" sz="2000" dirty="0">
                <a:solidFill>
                  <a:srgbClr val="0000FF"/>
                </a:solidFill>
                <a:latin typeface="Arial" pitchFamily="34" charset="0"/>
                <a:ea typeface="HY헤드라인M" pitchFamily="18" charset="-127"/>
              </a:rPr>
              <a:t>government established VIAQ guideline in 2007</a:t>
            </a:r>
          </a:p>
        </p:txBody>
      </p:sp>
      <p:sp>
        <p:nvSpPr>
          <p:cNvPr id="47" name="직사각형 5"/>
          <p:cNvSpPr>
            <a:spLocks noChangeArrowheads="1"/>
          </p:cNvSpPr>
          <p:nvPr/>
        </p:nvSpPr>
        <p:spPr bwMode="auto">
          <a:xfrm>
            <a:off x="111125" y="1343025"/>
            <a:ext cx="87852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lvl="2" latinLnBrk="1">
              <a:lnSpc>
                <a:spcPct val="160000"/>
              </a:lnSpc>
              <a:spcBef>
                <a:spcPts val="1200"/>
              </a:spcBef>
              <a:buFont typeface="Wingdings" pitchFamily="2" charset="2"/>
              <a:buChar char="l"/>
            </a:pPr>
            <a:r>
              <a:rPr kumimoji="0" lang="en-US" altLang="ko-KR" sz="2000">
                <a:solidFill>
                  <a:srgbClr val="0000FF"/>
                </a:solidFill>
                <a:latin typeface="Arial" pitchFamily="34" charset="0"/>
                <a:ea typeface="HY헤드라인M" pitchFamily="18" charset="-127"/>
              </a:rPr>
              <a:t> Verification test : 2011~ , No penalty but notification to consumer</a:t>
            </a:r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34925" y="107950"/>
            <a:ext cx="91090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latinLnBrk="1"/>
            <a:r>
              <a:rPr lang="ko-KR" altLang="en-US" sz="2800" dirty="0">
                <a:latin typeface="Arial" pitchFamily="34" charset="0"/>
                <a:ea typeface="HY헤드라인M" pitchFamily="18" charset="-127"/>
              </a:rPr>
              <a:t> </a:t>
            </a:r>
            <a:r>
              <a:rPr lang="en-US" altLang="ko-KR" sz="2800" dirty="0">
                <a:latin typeface="Arial" pitchFamily="34" charset="0"/>
                <a:ea typeface="HY헤드라인M" pitchFamily="18" charset="-127"/>
              </a:rPr>
              <a:t>   </a:t>
            </a:r>
            <a:r>
              <a:rPr lang="en-US" altLang="ko-KR" sz="2800" dirty="0" smtClean="0">
                <a:latin typeface="Arial" pitchFamily="34" charset="0"/>
                <a:ea typeface="HY헤드라인M" pitchFamily="18" charset="-127"/>
              </a:rPr>
              <a:t>Case Study in KOREA</a:t>
            </a:r>
            <a:endParaRPr lang="en-US" altLang="ko-KR" sz="2800" dirty="0">
              <a:latin typeface="Arial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-36513" y="980728"/>
            <a:ext cx="87852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lvl="2" latinLnBrk="1">
              <a:lnSpc>
                <a:spcPct val="160000"/>
              </a:lnSpc>
              <a:spcBef>
                <a:spcPts val="1200"/>
              </a:spcBef>
              <a:buFont typeface="Wingdings" pitchFamily="2" charset="2"/>
              <a:buChar char="l"/>
            </a:pPr>
            <a:r>
              <a:rPr kumimoji="0" lang="ko-KR" altLang="en-US" sz="2000">
                <a:solidFill>
                  <a:srgbClr val="0000CC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kumimoji="0" lang="en-US" altLang="ko-KR" sz="2000">
                <a:solidFill>
                  <a:srgbClr val="0000CC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Verification test results of VIAQ year by year </a:t>
            </a:r>
            <a:endParaRPr kumimoji="0" lang="ko-KR" altLang="en-US" sz="2000">
              <a:solidFill>
                <a:srgbClr val="0000CC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7" name="Picture 4" descr="9999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601936"/>
            <a:ext cx="7929563" cy="525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oup 182"/>
          <p:cNvGraphicFramePr>
            <a:graphicFrameLocks noGrp="1"/>
          </p:cNvGraphicFramePr>
          <p:nvPr/>
        </p:nvGraphicFramePr>
        <p:xfrm>
          <a:off x="539750" y="1724173"/>
          <a:ext cx="7629525" cy="4984596"/>
        </p:xfrm>
        <a:graphic>
          <a:graphicData uri="http://schemas.openxmlformats.org/drawingml/2006/table">
            <a:tbl>
              <a:tblPr/>
              <a:tblGrid>
                <a:gridCol w="1008063"/>
                <a:gridCol w="965200"/>
                <a:gridCol w="1160462"/>
                <a:gridCol w="871538"/>
                <a:gridCol w="1106487"/>
                <a:gridCol w="720725"/>
                <a:gridCol w="846138"/>
                <a:gridCol w="950912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YEAR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Item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Formaldehyde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Toluene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Ethylbenzene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Styrene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benzene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Xylene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Limit(</a:t>
                      </a: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  <a:sym typeface="Symbol" pitchFamily="18" charset="2"/>
                        </a:rPr>
                        <a:t></a:t>
                      </a: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g/m</a:t>
                      </a:r>
                      <a:r>
                        <a:rPr kumimoji="1" lang="en-US" altLang="ko-KR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3</a:t>
                      </a: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)</a:t>
                      </a:r>
                      <a:endParaRPr kumimoji="1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250</a:t>
                      </a:r>
                      <a:endParaRPr kumimoji="1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1,000</a:t>
                      </a:r>
                      <a:endParaRPr kumimoji="1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1,600</a:t>
                      </a:r>
                      <a:endParaRPr kumimoji="1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300</a:t>
                      </a:r>
                      <a:endParaRPr kumimoji="1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30</a:t>
                      </a:r>
                      <a:endParaRPr kumimoji="1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870</a:t>
                      </a:r>
                      <a:endParaRPr kumimoji="1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39725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2006</a:t>
                      </a:r>
                    </a:p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(36 new model)</a:t>
                      </a:r>
                    </a:p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Before</a:t>
                      </a:r>
                    </a:p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VIAQ guideline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Averg.</a:t>
                      </a:r>
                      <a:endParaRPr kumimoji="1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98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518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222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64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111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828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397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Min</a:t>
                      </a:r>
                      <a:endParaRPr kumimoji="1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22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51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49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12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7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112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Max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955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2384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632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185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385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2164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2011</a:t>
                      </a:r>
                    </a:p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(9 new model)</a:t>
                      </a:r>
                    </a:p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After</a:t>
                      </a:r>
                    </a:p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VIAQ guideline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Averg.</a:t>
                      </a:r>
                      <a:endParaRPr kumimoji="1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35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1046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102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14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27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Min</a:t>
                      </a:r>
                      <a:endParaRPr kumimoji="1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108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Max</a:t>
                      </a:r>
                      <a:endParaRPr kumimoji="1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56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2846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470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25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2012</a:t>
                      </a:r>
                    </a:p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(8 new model)</a:t>
                      </a:r>
                    </a:p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After</a:t>
                      </a:r>
                    </a:p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VIAQ guideline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Averg.</a:t>
                      </a:r>
                      <a:endParaRPr kumimoji="1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 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328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66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33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199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27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Min</a:t>
                      </a:r>
                      <a:endParaRPr kumimoji="1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 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85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18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45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Max</a:t>
                      </a:r>
                      <a:endParaRPr kumimoji="1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49 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753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131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136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13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379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2013</a:t>
                      </a:r>
                    </a:p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(4 new model)</a:t>
                      </a:r>
                    </a:p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After</a:t>
                      </a:r>
                    </a:p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VIAQ guideline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Averg.</a:t>
                      </a:r>
                      <a:endParaRPr kumimoji="1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24 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206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28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80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27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Min</a:t>
                      </a:r>
                      <a:endParaRPr kumimoji="1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 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65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21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Max</a:t>
                      </a:r>
                      <a:endParaRPr kumimoji="1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38 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430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51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140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34925" y="107950"/>
            <a:ext cx="91090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latinLnBrk="1"/>
            <a:r>
              <a:rPr lang="ko-KR" altLang="en-US" sz="2800" dirty="0">
                <a:latin typeface="Arial" pitchFamily="34" charset="0"/>
                <a:ea typeface="HY헤드라인M" pitchFamily="18" charset="-127"/>
              </a:rPr>
              <a:t> </a:t>
            </a:r>
            <a:r>
              <a:rPr lang="en-US" altLang="ko-KR" sz="2800" dirty="0">
                <a:latin typeface="Arial" pitchFamily="34" charset="0"/>
                <a:ea typeface="HY헤드라인M" pitchFamily="18" charset="-127"/>
              </a:rPr>
              <a:t>   </a:t>
            </a:r>
            <a:r>
              <a:rPr lang="en-US" altLang="ko-KR" sz="2800" dirty="0" smtClean="0">
                <a:latin typeface="Arial" pitchFamily="34" charset="0"/>
                <a:ea typeface="HY헤드라인M" pitchFamily="18" charset="-127"/>
              </a:rPr>
              <a:t>Case Study in KOREA</a:t>
            </a:r>
            <a:endParaRPr lang="en-US" altLang="ko-KR" sz="2800" dirty="0">
              <a:latin typeface="Arial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6588" y="4772020"/>
            <a:ext cx="27908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직사각형 5"/>
          <p:cNvSpPr>
            <a:spLocks noChangeArrowheads="1"/>
          </p:cNvSpPr>
          <p:nvPr/>
        </p:nvSpPr>
        <p:spPr bwMode="auto">
          <a:xfrm>
            <a:off x="-36513" y="1052736"/>
            <a:ext cx="87852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lvl="2" latinLnBrk="1">
              <a:lnSpc>
                <a:spcPct val="160000"/>
              </a:lnSpc>
              <a:spcBef>
                <a:spcPts val="1200"/>
              </a:spcBef>
              <a:buFont typeface="Wingdings" pitchFamily="2" charset="2"/>
              <a:buChar char="l"/>
            </a:pPr>
            <a:r>
              <a:rPr kumimoji="0" lang="ko-KR" altLang="en-US" sz="2000" dirty="0">
                <a:solidFill>
                  <a:srgbClr val="0000CC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kumimoji="0" lang="en-US" altLang="ko-KR" sz="2000" dirty="0">
                <a:solidFill>
                  <a:srgbClr val="0000CC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Comparison of 2006 (Not Apply) and 2011~2013 (VIAQ</a:t>
            </a:r>
            <a:r>
              <a:rPr kumimoji="0" lang="en-US" altLang="ko-KR" sz="2000" dirty="0" smtClean="0">
                <a:solidFill>
                  <a:srgbClr val="0000CC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) test results</a:t>
            </a:r>
            <a:endParaRPr kumimoji="0" lang="ko-KR" altLang="en-US" sz="2000" dirty="0">
              <a:solidFill>
                <a:srgbClr val="0000CC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20" name="Rectangle 192"/>
          <p:cNvSpPr>
            <a:spLocks noChangeArrowheads="1"/>
          </p:cNvSpPr>
          <p:nvPr/>
        </p:nvSpPr>
        <p:spPr bwMode="auto">
          <a:xfrm>
            <a:off x="430213" y="1682750"/>
            <a:ext cx="8605837" cy="1031051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latinLnBrk="1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kumimoji="0" lang="en-US" altLang="ko-KR" sz="1600" dirty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</a:rPr>
              <a:t>  After the VIAQ regulation, vehicle indoor air quality levels drastically improved</a:t>
            </a:r>
            <a:endParaRPr kumimoji="0" lang="ko-KR" altLang="en-US" sz="1600" dirty="0">
              <a:solidFill>
                <a:schemeClr val="tx1"/>
              </a:solidFill>
              <a:latin typeface="Arial" pitchFamily="34" charset="0"/>
              <a:ea typeface="HY헤드라인M" pitchFamily="18" charset="-127"/>
            </a:endParaRPr>
          </a:p>
          <a:p>
            <a:pPr eaLnBrk="0" latinLnBrk="1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kumimoji="0" lang="ko-KR" altLang="en-US" sz="1600" dirty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</a:rPr>
              <a:t>  </a:t>
            </a:r>
            <a:r>
              <a:rPr kumimoji="0" lang="en-US" altLang="ko-KR" sz="1600" dirty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</a:rPr>
              <a:t>VIAQ management regulation is proven to be effective to reduce VOCs inside new </a:t>
            </a:r>
            <a:r>
              <a:rPr kumimoji="0" lang="en-US" altLang="ko-KR" sz="1600" dirty="0" smtClean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</a:rPr>
              <a:t>vehicle</a:t>
            </a:r>
          </a:p>
          <a:p>
            <a:pPr eaLnBrk="0" hangingPunct="0">
              <a:spcBef>
                <a:spcPct val="50000"/>
              </a:spcBef>
            </a:pPr>
            <a:r>
              <a:rPr kumimoji="0" lang="en-US" altLang="ko-KR" sz="1400" dirty="0" smtClean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</a:rPr>
              <a:t>    (* VOC : Volatile organic compound)</a:t>
            </a:r>
            <a:endParaRPr kumimoji="0" lang="ko-KR" altLang="en-US" sz="1400" dirty="0">
              <a:solidFill>
                <a:schemeClr val="tx1"/>
              </a:solidFill>
              <a:latin typeface="Arial" pitchFamily="34" charset="0"/>
              <a:ea typeface="HY헤드라인M" pitchFamily="18" charset="-127"/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863600" y="4525958"/>
            <a:ext cx="1366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lang="en-US" altLang="ko-KR">
                <a:solidFill>
                  <a:schemeClr val="tx1"/>
                </a:solidFill>
                <a:latin typeface="Arial" pitchFamily="34" charset="0"/>
              </a:rPr>
              <a:t>&lt;Formaldehyde&gt;</a:t>
            </a:r>
            <a:endParaRPr lang="ko-KR" altLang="en-US">
              <a:latin typeface="Arial" pitchFamily="34" charset="0"/>
            </a:endParaRP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3887788" y="4525958"/>
            <a:ext cx="1368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lang="en-US" altLang="ko-KR">
                <a:solidFill>
                  <a:schemeClr val="tx1"/>
                </a:solidFill>
                <a:latin typeface="Arial" pitchFamily="34" charset="0"/>
              </a:rPr>
              <a:t>&lt;Toluene&gt;</a:t>
            </a:r>
            <a:endParaRPr lang="ko-KR" altLang="en-US">
              <a:latin typeface="Arial" pitchFamily="34" charset="0"/>
            </a:endParaRP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6661150" y="4525958"/>
            <a:ext cx="1871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lang="en-US" altLang="ko-KR">
                <a:solidFill>
                  <a:schemeClr val="tx1"/>
                </a:solidFill>
                <a:latin typeface="Arial" pitchFamily="34" charset="0"/>
              </a:rPr>
              <a:t>&lt;</a:t>
            </a:r>
            <a:r>
              <a:rPr lang="en-US" altLang="ko-KR">
                <a:solidFill>
                  <a:schemeClr val="tx1"/>
                </a:solidFill>
                <a:latin typeface="Arial" pitchFamily="34" charset="0"/>
                <a:ea typeface="HY견고딕" pitchFamily="18" charset="-127"/>
              </a:rPr>
              <a:t> Ethylbenzene</a:t>
            </a:r>
            <a:r>
              <a:rPr lang="en-US" altLang="ko-KR">
                <a:solidFill>
                  <a:schemeClr val="tx1"/>
                </a:solidFill>
                <a:latin typeface="Arial" pitchFamily="34" charset="0"/>
              </a:rPr>
              <a:t>&gt;</a:t>
            </a:r>
            <a:endParaRPr lang="ko-KR" altLang="en-US">
              <a:latin typeface="Arial" pitchFamily="34" charset="0"/>
            </a:endParaRPr>
          </a:p>
        </p:txBody>
      </p:sp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863600" y="6488108"/>
            <a:ext cx="13668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lang="en-US" altLang="ko-KR">
                <a:solidFill>
                  <a:schemeClr val="tx1"/>
                </a:solidFill>
                <a:latin typeface="Arial" pitchFamily="34" charset="0"/>
              </a:rPr>
              <a:t>&lt;Styrene&gt;</a:t>
            </a:r>
            <a:endParaRPr lang="ko-KR" altLang="en-US">
              <a:latin typeface="Arial" pitchFamily="34" charset="0"/>
            </a:endParaRPr>
          </a:p>
        </p:txBody>
      </p:sp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3887788" y="6484933"/>
            <a:ext cx="13684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lang="en-US" altLang="ko-KR">
                <a:solidFill>
                  <a:schemeClr val="tx1"/>
                </a:solidFill>
                <a:latin typeface="Arial" pitchFamily="34" charset="0"/>
              </a:rPr>
              <a:t>&lt;benzene&gt;</a:t>
            </a:r>
            <a:endParaRPr lang="ko-KR" altLang="en-US">
              <a:latin typeface="Arial" pitchFamily="34" charset="0"/>
            </a:endParaRPr>
          </a:p>
        </p:txBody>
      </p:sp>
      <p:sp>
        <p:nvSpPr>
          <p:cNvPr id="26" name="TextBox 16"/>
          <p:cNvSpPr txBox="1">
            <a:spLocks noChangeArrowheads="1"/>
          </p:cNvSpPr>
          <p:nvPr/>
        </p:nvSpPr>
        <p:spPr bwMode="auto">
          <a:xfrm>
            <a:off x="6661150" y="6488108"/>
            <a:ext cx="18716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lang="en-US" altLang="ko-KR">
                <a:solidFill>
                  <a:schemeClr val="tx1"/>
                </a:solidFill>
                <a:latin typeface="Arial" pitchFamily="34" charset="0"/>
              </a:rPr>
              <a:t>&lt;</a:t>
            </a:r>
            <a:r>
              <a:rPr lang="en-US" altLang="ko-KR">
                <a:solidFill>
                  <a:schemeClr val="tx1"/>
                </a:solidFill>
                <a:latin typeface="Arial" pitchFamily="34" charset="0"/>
                <a:ea typeface="HY견고딕" pitchFamily="18" charset="-127"/>
              </a:rPr>
              <a:t> Xylene</a:t>
            </a:r>
            <a:r>
              <a:rPr lang="en-US" altLang="ko-KR">
                <a:solidFill>
                  <a:schemeClr val="tx1"/>
                </a:solidFill>
                <a:latin typeface="Arial" pitchFamily="34" charset="0"/>
              </a:rPr>
              <a:t>&gt;</a:t>
            </a:r>
            <a:endParaRPr lang="ko-KR" altLang="en-US">
              <a:latin typeface="Arial" pitchFamily="34" charset="0"/>
            </a:endParaRPr>
          </a:p>
        </p:txBody>
      </p:sp>
      <p:pic>
        <p:nvPicPr>
          <p:cNvPr id="27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2714620"/>
            <a:ext cx="27908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6588" y="2714620"/>
            <a:ext cx="27908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2714620"/>
            <a:ext cx="27908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950" y="4762495"/>
            <a:ext cx="27908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오른쪽 화살표 30"/>
          <p:cNvSpPr/>
          <p:nvPr/>
        </p:nvSpPr>
        <p:spPr>
          <a:xfrm rot="1611853">
            <a:off x="7315200" y="3411533"/>
            <a:ext cx="1027113" cy="5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2" name="오른쪽 화살표 31"/>
          <p:cNvSpPr/>
          <p:nvPr/>
        </p:nvSpPr>
        <p:spPr>
          <a:xfrm rot="1611853">
            <a:off x="4386263" y="5624508"/>
            <a:ext cx="1027112" cy="5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3" name="오른쪽 화살표 32"/>
          <p:cNvSpPr/>
          <p:nvPr/>
        </p:nvSpPr>
        <p:spPr>
          <a:xfrm rot="1611853">
            <a:off x="1100138" y="3554408"/>
            <a:ext cx="1027112" cy="5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4" name="오른쪽 화살표 33"/>
          <p:cNvSpPr/>
          <p:nvPr/>
        </p:nvSpPr>
        <p:spPr>
          <a:xfrm rot="1611853">
            <a:off x="1457325" y="5554658"/>
            <a:ext cx="1027113" cy="5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5" name="오른쪽 화살표 34"/>
          <p:cNvSpPr/>
          <p:nvPr/>
        </p:nvSpPr>
        <p:spPr>
          <a:xfrm rot="1611853">
            <a:off x="4600575" y="3482970"/>
            <a:ext cx="1027113" cy="5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ko-KR" altLang="en-US">
              <a:solidFill>
                <a:srgbClr val="FFFFFF"/>
              </a:solidFill>
            </a:endParaRPr>
          </a:p>
        </p:txBody>
      </p:sp>
      <p:pic>
        <p:nvPicPr>
          <p:cNvPr id="36" name="Picture 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7763" y="4772020"/>
            <a:ext cx="27908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오른쪽 화살표 36"/>
          <p:cNvSpPr/>
          <p:nvPr/>
        </p:nvSpPr>
        <p:spPr>
          <a:xfrm rot="1611853">
            <a:off x="7243763" y="5554658"/>
            <a:ext cx="1027112" cy="5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34925" y="107950"/>
            <a:ext cx="91090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latinLnBrk="1"/>
            <a:r>
              <a:rPr lang="ko-KR" altLang="en-US" sz="2800" dirty="0">
                <a:latin typeface="Arial" pitchFamily="34" charset="0"/>
                <a:ea typeface="HY헤드라인M" pitchFamily="18" charset="-127"/>
              </a:rPr>
              <a:t> </a:t>
            </a:r>
            <a:r>
              <a:rPr lang="en-US" altLang="ko-KR" sz="2800" dirty="0">
                <a:latin typeface="Arial" pitchFamily="34" charset="0"/>
                <a:ea typeface="HY헤드라인M" pitchFamily="18" charset="-127"/>
              </a:rPr>
              <a:t>   </a:t>
            </a:r>
            <a:r>
              <a:rPr lang="en-US" altLang="ko-KR" sz="2800" dirty="0" smtClean="0">
                <a:latin typeface="Arial" pitchFamily="34" charset="0"/>
                <a:ea typeface="HY헤드라인M" pitchFamily="18" charset="-127"/>
              </a:rPr>
              <a:t>Case Study in KOREA</a:t>
            </a:r>
            <a:endParaRPr lang="en-US" altLang="ko-KR" sz="2800" dirty="0">
              <a:latin typeface="Arial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5"/>
          <p:cNvSpPr>
            <a:spLocks noChangeArrowheads="1"/>
          </p:cNvSpPr>
          <p:nvPr/>
        </p:nvSpPr>
        <p:spPr bwMode="auto">
          <a:xfrm>
            <a:off x="-36513" y="1052736"/>
            <a:ext cx="87852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lvl="2" latinLnBrk="1">
              <a:lnSpc>
                <a:spcPct val="160000"/>
              </a:lnSpc>
              <a:spcBef>
                <a:spcPts val="1200"/>
              </a:spcBef>
              <a:buFont typeface="Wingdings" pitchFamily="2" charset="2"/>
              <a:buChar char="l"/>
            </a:pPr>
            <a:r>
              <a:rPr kumimoji="0" lang="ko-KR" altLang="en-US" sz="2000" dirty="0">
                <a:solidFill>
                  <a:srgbClr val="0000CC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kumimoji="0" lang="en-US" altLang="ko-KR" sz="2000" dirty="0" smtClean="0">
                <a:solidFill>
                  <a:srgbClr val="0000CC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Improvement case of VIAQ</a:t>
            </a:r>
            <a:endParaRPr kumimoji="0" lang="ko-KR" altLang="en-US" sz="2000" dirty="0">
              <a:solidFill>
                <a:srgbClr val="0000CC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20" name="Rectangle 192"/>
          <p:cNvSpPr>
            <a:spLocks noChangeArrowheads="1"/>
          </p:cNvSpPr>
          <p:nvPr/>
        </p:nvSpPr>
        <p:spPr bwMode="auto">
          <a:xfrm>
            <a:off x="285720" y="1682750"/>
            <a:ext cx="8858281" cy="707886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kumimoji="0" lang="en-US" altLang="ko-KR" sz="1600" dirty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</a:rPr>
              <a:t>  </a:t>
            </a:r>
            <a:r>
              <a:rPr kumimoji="0" lang="en-US" altLang="ko-KR" sz="1600" dirty="0" smtClean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</a:rPr>
              <a:t>Hazardous substances are reduced by using environmentally material, BTX free adhesive…</a:t>
            </a:r>
            <a:endParaRPr kumimoji="0" lang="ko-KR" altLang="en-US" sz="1600" dirty="0">
              <a:solidFill>
                <a:schemeClr val="tx1"/>
              </a:solidFill>
              <a:latin typeface="Arial" pitchFamily="34" charset="0"/>
              <a:ea typeface="HY헤드라인M" pitchFamily="18" charset="-127"/>
            </a:endParaRPr>
          </a:p>
          <a:p>
            <a:pPr eaLnBrk="0" latinLnBrk="1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kumimoji="0" lang="ko-KR" altLang="en-US" sz="1600" dirty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</a:rPr>
              <a:t>  </a:t>
            </a:r>
            <a:r>
              <a:rPr kumimoji="0" lang="en-US" altLang="ko-KR" sz="1600" dirty="0" smtClean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</a:rPr>
              <a:t>There are assessment test each step for managing VIAQ to </a:t>
            </a:r>
            <a:r>
              <a:rPr kumimoji="0" lang="en-US" altLang="ko-KR" sz="1600" dirty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</a:rPr>
              <a:t>reduce </a:t>
            </a:r>
            <a:r>
              <a:rPr kumimoji="0" lang="en-US" altLang="ko-KR" sz="1600" dirty="0" smtClean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</a:rPr>
              <a:t>VOCs </a:t>
            </a:r>
            <a:r>
              <a:rPr kumimoji="0" lang="en-US" altLang="ko-KR" sz="1600" dirty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</a:rPr>
              <a:t>inside new vehicle</a:t>
            </a:r>
            <a:endParaRPr kumimoji="0" lang="ko-KR" altLang="en-US" sz="1600" dirty="0">
              <a:solidFill>
                <a:schemeClr val="tx1"/>
              </a:solidFill>
              <a:latin typeface="Arial" pitchFamily="34" charset="0"/>
              <a:ea typeface="HY헤드라인M" pitchFamily="18" charset="-127"/>
            </a:endParaRPr>
          </a:p>
        </p:txBody>
      </p:sp>
      <p:grpSp>
        <p:nvGrpSpPr>
          <p:cNvPr id="41" name="Group 14"/>
          <p:cNvGrpSpPr>
            <a:grpSpLocks/>
          </p:cNvGrpSpPr>
          <p:nvPr/>
        </p:nvGrpSpPr>
        <p:grpSpPr bwMode="auto">
          <a:xfrm>
            <a:off x="6516687" y="5421333"/>
            <a:ext cx="1871663" cy="792163"/>
            <a:chOff x="3596" y="3202"/>
            <a:chExt cx="1520" cy="794"/>
          </a:xfrm>
        </p:grpSpPr>
        <p:sp>
          <p:nvSpPr>
            <p:cNvPr id="42" name="Rectangle 15" descr="원소재_부품1"/>
            <p:cNvSpPr>
              <a:spLocks noChangeArrowheads="1"/>
            </p:cNvSpPr>
            <p:nvPr/>
          </p:nvSpPr>
          <p:spPr bwMode="auto">
            <a:xfrm>
              <a:off x="3596" y="3202"/>
              <a:ext cx="771" cy="79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43" name="그림 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89" y="3202"/>
              <a:ext cx="727" cy="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" name="Picture 18" descr="01_Emission_VC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2" y="3805228"/>
            <a:ext cx="14414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35512" y="4400540"/>
            <a:ext cx="12049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20" descr="원소재_부품_5"/>
          <p:cNvSpPr>
            <a:spLocks noChangeArrowheads="1"/>
          </p:cNvSpPr>
          <p:nvPr/>
        </p:nvSpPr>
        <p:spPr bwMode="auto">
          <a:xfrm>
            <a:off x="4287837" y="3800465"/>
            <a:ext cx="1196975" cy="7207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47" name="Group 21"/>
          <p:cNvGrpSpPr>
            <a:grpSpLocks/>
          </p:cNvGrpSpPr>
          <p:nvPr/>
        </p:nvGrpSpPr>
        <p:grpSpPr bwMode="auto">
          <a:xfrm>
            <a:off x="3532187" y="5276871"/>
            <a:ext cx="2481263" cy="1152525"/>
            <a:chOff x="1247" y="3180"/>
            <a:chExt cx="1653" cy="794"/>
          </a:xfrm>
        </p:grpSpPr>
        <p:pic>
          <p:nvPicPr>
            <p:cNvPr id="48" name="그림 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67" y="3232"/>
              <a:ext cx="775" cy="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Rectangle 23"/>
            <p:cNvSpPr>
              <a:spLocks noChangeArrowheads="1"/>
            </p:cNvSpPr>
            <p:nvPr/>
          </p:nvSpPr>
          <p:spPr bwMode="auto">
            <a:xfrm>
              <a:off x="1247" y="3180"/>
              <a:ext cx="1653" cy="7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50" name="개체 2"/>
            <p:cNvPicPr>
              <a:picLocks noChangeArrowheads="1"/>
            </p:cNvPicPr>
            <p:nvPr/>
          </p:nvPicPr>
          <p:blipFill>
            <a:blip r:embed="rId9"/>
            <a:srcRect l="-2486" t="-5330" r="-2072" b="-1332"/>
            <a:stretch>
              <a:fillRect/>
            </a:stretch>
          </p:blipFill>
          <p:spPr bwMode="auto">
            <a:xfrm>
              <a:off x="2079" y="3188"/>
              <a:ext cx="816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" name="AutoShape 4"/>
          <p:cNvSpPr>
            <a:spLocks noChangeArrowheads="1"/>
          </p:cNvSpPr>
          <p:nvPr/>
        </p:nvSpPr>
        <p:spPr bwMode="auto">
          <a:xfrm>
            <a:off x="307975" y="2689227"/>
            <a:ext cx="2730500" cy="1081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0000CC"/>
              </a:solidFill>
              <a:latin typeface="Tahoma" pitchFamily="34" charset="0"/>
              <a:ea typeface="HY헤드라인M" pitchFamily="18" charset="-127"/>
              <a:cs typeface="Tahoma" pitchFamily="34" charset="0"/>
            </a:endParaRPr>
          </a:p>
        </p:txBody>
      </p:sp>
      <p:sp>
        <p:nvSpPr>
          <p:cNvPr id="52" name="AutoShape 8"/>
          <p:cNvSpPr>
            <a:spLocks noChangeArrowheads="1"/>
          </p:cNvSpPr>
          <p:nvPr/>
        </p:nvSpPr>
        <p:spPr bwMode="auto">
          <a:xfrm>
            <a:off x="309562" y="5118126"/>
            <a:ext cx="2728913" cy="159702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0000CC"/>
              </a:solidFill>
              <a:latin typeface="Tahoma" pitchFamily="34" charset="0"/>
              <a:ea typeface="HY헤드라인M" pitchFamily="18" charset="-127"/>
              <a:cs typeface="Tahoma" pitchFamily="34" charset="0"/>
            </a:endParaRPr>
          </a:p>
        </p:txBody>
      </p:sp>
      <p:sp>
        <p:nvSpPr>
          <p:cNvPr id="53" name="AutoShape 16"/>
          <p:cNvSpPr>
            <a:spLocks noChangeArrowheads="1"/>
          </p:cNvSpPr>
          <p:nvPr/>
        </p:nvSpPr>
        <p:spPr bwMode="auto">
          <a:xfrm>
            <a:off x="307975" y="3906828"/>
            <a:ext cx="2730500" cy="1079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0000CC"/>
              </a:solidFill>
              <a:latin typeface="Tahoma" pitchFamily="34" charset="0"/>
              <a:ea typeface="HY헤드라인M" pitchFamily="18" charset="-127"/>
              <a:cs typeface="Tahoma" pitchFamily="34" charset="0"/>
            </a:endParaRP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466725" y="3109915"/>
            <a:ext cx="2215415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lnSpc>
                <a:spcPct val="120000"/>
              </a:lnSpc>
              <a:buFontTx/>
              <a:buChar char="-"/>
            </a:pPr>
            <a:r>
              <a:rPr lang="ko-KR" altLang="en-US" sz="1400" dirty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Completion of Assembly</a:t>
            </a:r>
            <a:endParaRPr lang="ko-KR" altLang="en-US" sz="1400" dirty="0">
              <a:solidFill>
                <a:schemeClr val="tx1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ko-KR" altLang="en-US" sz="1400" dirty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VIAQ Assessment test</a:t>
            </a:r>
            <a:endParaRPr lang="ko-KR" altLang="en-US" sz="1400" dirty="0">
              <a:solidFill>
                <a:schemeClr val="tx1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55" name="Text Box 17"/>
          <p:cNvSpPr txBox="1">
            <a:spLocks noChangeArrowheads="1"/>
          </p:cNvSpPr>
          <p:nvPr/>
        </p:nvSpPr>
        <p:spPr bwMode="auto">
          <a:xfrm>
            <a:off x="434975" y="3924290"/>
            <a:ext cx="7761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altLang="ko-KR" sz="1600" b="1" dirty="0" smtClean="0">
                <a:solidFill>
                  <a:srgbClr val="0000FF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rPr>
              <a:t>Tier 2</a:t>
            </a:r>
            <a:endParaRPr lang="ko-KR" altLang="en-US" sz="1600" b="1" dirty="0">
              <a:solidFill>
                <a:srgbClr val="0000FF"/>
              </a:solidFill>
              <a:latin typeface="Tahoma" pitchFamily="34" charset="0"/>
              <a:ea typeface="HY헤드라인M" pitchFamily="18" charset="-127"/>
              <a:cs typeface="Tahoma" pitchFamily="34" charset="0"/>
            </a:endParaRPr>
          </a:p>
        </p:txBody>
      </p:sp>
      <p:sp>
        <p:nvSpPr>
          <p:cNvPr id="56" name="Text Box 20"/>
          <p:cNvSpPr txBox="1">
            <a:spLocks noChangeArrowheads="1"/>
          </p:cNvSpPr>
          <p:nvPr/>
        </p:nvSpPr>
        <p:spPr bwMode="auto">
          <a:xfrm>
            <a:off x="323849" y="5357826"/>
            <a:ext cx="281939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  <a:buFontTx/>
              <a:buChar char="-"/>
            </a:pPr>
            <a:r>
              <a:rPr lang="ko-KR" altLang="en-US" sz="1400" dirty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Environmentally material</a:t>
            </a:r>
            <a:endParaRPr lang="en-US" altLang="ko-KR" sz="1400" dirty="0">
              <a:solidFill>
                <a:schemeClr val="tx1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BTX Free adhesive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Vacuum and thermal process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- hot dry process(infra-red heat)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- water soluble solvent</a:t>
            </a:r>
            <a:endParaRPr lang="en-US" altLang="ko-KR" sz="1400" dirty="0">
              <a:solidFill>
                <a:schemeClr val="tx1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57" name="Text Box 47"/>
          <p:cNvSpPr txBox="1">
            <a:spLocks noChangeArrowheads="1"/>
          </p:cNvSpPr>
          <p:nvPr/>
        </p:nvSpPr>
        <p:spPr bwMode="auto">
          <a:xfrm>
            <a:off x="434975" y="5073677"/>
            <a:ext cx="7761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altLang="ko-KR" sz="1600" b="1" dirty="0" smtClean="0">
                <a:solidFill>
                  <a:srgbClr val="0000CC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rPr>
              <a:t>Tier 3</a:t>
            </a:r>
            <a:endParaRPr lang="en-US" altLang="ko-KR" sz="1600" b="1" dirty="0">
              <a:solidFill>
                <a:srgbClr val="0000CC"/>
              </a:solidFill>
              <a:latin typeface="Tahoma" pitchFamily="34" charset="0"/>
              <a:ea typeface="HY헤드라인M" pitchFamily="18" charset="-127"/>
              <a:cs typeface="Tahoma" pitchFamily="34" charset="0"/>
            </a:endParaRPr>
          </a:p>
        </p:txBody>
      </p:sp>
      <p:sp>
        <p:nvSpPr>
          <p:cNvPr id="58" name="Text Box 49"/>
          <p:cNvSpPr txBox="1">
            <a:spLocks noChangeArrowheads="1"/>
          </p:cNvSpPr>
          <p:nvPr/>
        </p:nvSpPr>
        <p:spPr bwMode="auto">
          <a:xfrm>
            <a:off x="434975" y="2687640"/>
            <a:ext cx="13906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just"/>
            <a:r>
              <a:rPr lang="en-US" altLang="ko-KR" sz="1600" b="1" dirty="0" smtClean="0">
                <a:solidFill>
                  <a:srgbClr val="0000FF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rPr>
              <a:t>Tier 1</a:t>
            </a:r>
            <a:endParaRPr lang="ko-KR" altLang="en-US" sz="1600" b="1" dirty="0">
              <a:solidFill>
                <a:srgbClr val="0000FF"/>
              </a:solidFill>
              <a:latin typeface="Tahoma" pitchFamily="34" charset="0"/>
              <a:ea typeface="HY헤드라인M" pitchFamily="18" charset="-127"/>
              <a:cs typeface="Tahoma" pitchFamily="34" charset="0"/>
            </a:endParaRPr>
          </a:p>
        </p:txBody>
      </p:sp>
      <p:pic>
        <p:nvPicPr>
          <p:cNvPr id="59" name="Picture 8" descr="Untitled-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87787" y="4381490"/>
            <a:ext cx="900113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3" descr="D:\■ 배기_DB\■ 정부과제\★실내공기질\2013년도\10. 측정사진\01. K3\IMG_9014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92800" y="2751140"/>
            <a:ext cx="13446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4" descr="D:\■ 배기_DB\■ 정부과제\★실내공기질\2013년도\10. 측정사진\01. K3\IMG_901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4662" y="2751140"/>
            <a:ext cx="13446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ext Box 5"/>
          <p:cNvSpPr txBox="1">
            <a:spLocks noChangeArrowheads="1"/>
          </p:cNvSpPr>
          <p:nvPr/>
        </p:nvSpPr>
        <p:spPr bwMode="auto">
          <a:xfrm>
            <a:off x="466725" y="4338628"/>
            <a:ext cx="1838708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lnSpc>
                <a:spcPct val="120000"/>
              </a:lnSpc>
              <a:buFontTx/>
              <a:buChar char="-"/>
            </a:pP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Assembly</a:t>
            </a:r>
            <a:r>
              <a:rPr lang="ko-KR" altLang="en-US" sz="1400" dirty="0" smtClean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VOC </a:t>
            </a: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test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Unit components</a:t>
            </a:r>
            <a:endParaRPr lang="ko-KR" altLang="en-US" sz="1400" dirty="0">
              <a:solidFill>
                <a:schemeClr val="tx1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34925" y="107950"/>
            <a:ext cx="91090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latinLnBrk="1"/>
            <a:r>
              <a:rPr lang="ko-KR" altLang="en-US" sz="2800" dirty="0">
                <a:latin typeface="Arial" pitchFamily="34" charset="0"/>
                <a:ea typeface="HY헤드라인M" pitchFamily="18" charset="-127"/>
              </a:rPr>
              <a:t> </a:t>
            </a:r>
            <a:r>
              <a:rPr lang="en-US" altLang="ko-KR" sz="2800" dirty="0">
                <a:latin typeface="Arial" pitchFamily="34" charset="0"/>
                <a:ea typeface="HY헤드라인M" pitchFamily="18" charset="-127"/>
              </a:rPr>
              <a:t>   </a:t>
            </a:r>
            <a:r>
              <a:rPr lang="en-US" altLang="ko-KR" sz="2800" dirty="0" smtClean="0">
                <a:latin typeface="Arial" pitchFamily="34" charset="0"/>
                <a:ea typeface="HY헤드라인M" pitchFamily="18" charset="-127"/>
              </a:rPr>
              <a:t>Case Study in KOREA</a:t>
            </a:r>
            <a:endParaRPr lang="en-US" altLang="ko-KR" sz="2800" dirty="0">
              <a:latin typeface="Arial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4"/>
          <p:cNvSpPr>
            <a:spLocks noChangeArrowheads="1"/>
          </p:cNvSpPr>
          <p:nvPr/>
        </p:nvSpPr>
        <p:spPr bwMode="auto">
          <a:xfrm>
            <a:off x="34925" y="107950"/>
            <a:ext cx="91090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r>
              <a:rPr lang="en-US" altLang="ko-KR" sz="2800">
                <a:latin typeface="Arial" pitchFamily="34" charset="0"/>
                <a:ea typeface="HY헤드라인M" pitchFamily="18" charset="-127"/>
                <a:cs typeface="Arial" pitchFamily="34" charset="0"/>
              </a:rPr>
              <a:t>   International </a:t>
            </a:r>
            <a:r>
              <a:rPr lang="en-US" altLang="ko-KR" sz="280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Status </a:t>
            </a:r>
            <a:r>
              <a:rPr lang="en-US" altLang="ko-KR" sz="2800">
                <a:latin typeface="Arial" pitchFamily="34" charset="0"/>
                <a:ea typeface="HY헤드라인M" pitchFamily="18" charset="-127"/>
                <a:cs typeface="Arial" pitchFamily="34" charset="0"/>
              </a:rPr>
              <a:t>of VIAQ</a:t>
            </a:r>
            <a:r>
              <a:rPr lang="ko-KR" altLang="en-US" sz="280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323528" y="1700808"/>
          <a:ext cx="8640960" cy="4070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789"/>
                <a:gridCol w="2309659"/>
                <a:gridCol w="1501908"/>
                <a:gridCol w="1378412"/>
                <a:gridCol w="1728192"/>
              </a:tblGrid>
              <a:tr h="5040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KOREA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CHINA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JAPAN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VDA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ISO-12219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48605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smtClean="0"/>
                        <a:t>Mistry of Land</a:t>
                      </a:r>
                      <a:r>
                        <a:rPr lang="en-US" altLang="ko-KR" sz="1200" baseline="0" smtClean="0"/>
                        <a:t> Infrastructure and Transport</a:t>
                      </a:r>
                      <a:endParaRPr lang="ko-KR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smtClean="0"/>
                        <a:t>Ministry</a:t>
                      </a:r>
                      <a:r>
                        <a:rPr lang="en-US" altLang="ko-KR" sz="1200" baseline="0" smtClean="0"/>
                        <a:t> of Environmental Protection and State Administration of Quality Supervision, Inspection and Quarantine</a:t>
                      </a:r>
                      <a:endParaRPr lang="ko-KR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JAMA</a:t>
                      </a:r>
                    </a:p>
                    <a:p>
                      <a:pPr latinLnBrk="1"/>
                      <a:r>
                        <a:rPr lang="en-US" altLang="ko-KR" sz="1200" dirty="0" smtClean="0"/>
                        <a:t>‘Self-Commitment’ &amp; Ministry of Health,</a:t>
                      </a:r>
                      <a:r>
                        <a:rPr lang="en-US" altLang="ko-KR" sz="1200" baseline="0" dirty="0" smtClean="0"/>
                        <a:t> Labor and Welfare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‘Self-Commitment’  of the German Association of the automotive Industry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smtClean="0"/>
                        <a:t>International Organization for Standardization</a:t>
                      </a:r>
                      <a:r>
                        <a:rPr lang="en-US" altLang="ko-KR" sz="1200" baseline="0" smtClean="0"/>
                        <a:t> Technical Committee ISO/TC 146, Air quality, Subcommittee</a:t>
                      </a:r>
                    </a:p>
                    <a:p>
                      <a:pPr latinLnBrk="1"/>
                      <a:r>
                        <a:rPr lang="en-US" altLang="ko-KR" sz="1200" baseline="0" smtClean="0"/>
                        <a:t>SC 6, Indoo air</a:t>
                      </a:r>
                      <a:endParaRPr lang="ko-KR" altLang="en-US" sz="1200"/>
                    </a:p>
                  </a:txBody>
                  <a:tcPr/>
                </a:tc>
              </a:tr>
              <a:tr h="48605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Control Standard for in-car air quality for new motor vehicles MOLIT Notification</a:t>
                      </a:r>
                      <a:r>
                        <a:rPr lang="en-US" altLang="ko-KR" sz="1200" baseline="0" dirty="0" smtClean="0"/>
                        <a:t> NO. 2013-546(2013.09.24)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smtClean="0"/>
                        <a:t>Voluntary Standard GB/T 27630-2011 Implementation date : 1 March 2012 National Standard of the People’s Republic of China</a:t>
                      </a:r>
                      <a:endParaRPr lang="ko-KR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smtClean="0"/>
                        <a:t>Voluntary Standard since 2005</a:t>
                      </a:r>
                      <a:endParaRPr lang="ko-KR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Voluntary Guideline</a:t>
                      </a:r>
                      <a:r>
                        <a:rPr lang="en-US" altLang="ko-KR" sz="1200" baseline="0" dirty="0" smtClean="0"/>
                        <a:t> since 1993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smtClean="0"/>
                        <a:t>ISO 12219-1</a:t>
                      </a:r>
                    </a:p>
                    <a:p>
                      <a:pPr latinLnBrk="1"/>
                      <a:r>
                        <a:rPr lang="en-US" altLang="ko-KR" sz="1200" smtClean="0"/>
                        <a:t>International Standard</a:t>
                      </a:r>
                      <a:endParaRPr lang="ko-KR" altLang="en-US" sz="1200"/>
                    </a:p>
                  </a:txBody>
                  <a:tcPr/>
                </a:tc>
              </a:tr>
              <a:tr h="48605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smtClean="0"/>
                        <a:t>Temperature Stabilization 25±2</a:t>
                      </a:r>
                      <a:r>
                        <a:rPr lang="ko-KR" altLang="en-US" sz="1200" smtClean="0"/>
                        <a:t>℃</a:t>
                      </a:r>
                      <a:endParaRPr lang="en-US" altLang="ko-KR" sz="1200" smtClean="0"/>
                    </a:p>
                    <a:p>
                      <a:pPr latinLnBrk="1"/>
                      <a:r>
                        <a:rPr lang="en-US" altLang="ko-KR" sz="1200" smtClean="0"/>
                        <a:t>For 20h</a:t>
                      </a:r>
                      <a:r>
                        <a:rPr lang="en-US" altLang="ko-KR" sz="1200" baseline="0" smtClean="0"/>
                        <a:t> Ventilation for 30 min seal for 2h sampling after 15 min</a:t>
                      </a:r>
                      <a:endParaRPr lang="ko-KR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smtClean="0"/>
                        <a:t>Temperature 25±1</a:t>
                      </a:r>
                      <a:r>
                        <a:rPr lang="ko-KR" altLang="en-US" sz="1200" smtClean="0"/>
                        <a:t>℃</a:t>
                      </a:r>
                      <a:endParaRPr lang="en-US" altLang="ko-KR" sz="1200" smtClean="0"/>
                    </a:p>
                    <a:p>
                      <a:pPr latinLnBrk="1"/>
                      <a:r>
                        <a:rPr lang="en-US" altLang="ko-KR" sz="1200" smtClean="0"/>
                        <a:t>Relative air humidity 50% Vehicle standstill</a:t>
                      </a:r>
                      <a:r>
                        <a:rPr lang="en-US" altLang="ko-KR" sz="1200" baseline="0" smtClean="0"/>
                        <a:t>, all vehicle doors, windows and passenger compartment vents closed, the engine and air- conditioner deactivated</a:t>
                      </a:r>
                      <a:endParaRPr lang="ko-KR" altLang="en-US" sz="12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smtClean="0"/>
                        <a:t>Temperature</a:t>
                      </a:r>
                      <a:r>
                        <a:rPr lang="en-US" altLang="ko-KR" sz="1200" baseline="0" smtClean="0"/>
                        <a:t> 40</a:t>
                      </a:r>
                      <a:r>
                        <a:rPr lang="ko-KR" altLang="en-US" sz="1200" smtClean="0"/>
                        <a:t>℃ </a:t>
                      </a:r>
                      <a:r>
                        <a:rPr lang="en-US" altLang="ko-KR" sz="1200" smtClean="0"/>
                        <a:t>for 4,5h Sampling after 15/30 min AC setting : AC on, circulation</a:t>
                      </a:r>
                      <a:endParaRPr lang="ko-KR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smtClean="0"/>
                        <a:t>Temperature</a:t>
                      </a:r>
                      <a:r>
                        <a:rPr lang="en-US" altLang="ko-KR" sz="1200" baseline="0" smtClean="0"/>
                        <a:t> 65</a:t>
                      </a:r>
                      <a:r>
                        <a:rPr lang="ko-KR" altLang="en-US" sz="1200" smtClean="0"/>
                        <a:t>℃ </a:t>
                      </a:r>
                      <a:r>
                        <a:rPr lang="en-US" altLang="ko-KR" sz="1200" smtClean="0"/>
                        <a:t>Air exchange</a:t>
                      </a:r>
                      <a:r>
                        <a:rPr lang="en-US" altLang="ko-KR" sz="1200" baseline="0" smtClean="0"/>
                        <a:t> rate 0.6 N</a:t>
                      </a:r>
                      <a:r>
                        <a:rPr lang="ko-KR" altLang="en-US" sz="1200" baseline="0" smtClean="0"/>
                        <a:t>㎥</a:t>
                      </a:r>
                      <a:r>
                        <a:rPr lang="en-US" altLang="ko-KR" sz="1200" baseline="0" smtClean="0"/>
                        <a:t>/h</a:t>
                      </a:r>
                      <a:endParaRPr lang="ko-KR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Temperature 23±2</a:t>
                      </a:r>
                      <a:r>
                        <a:rPr lang="ko-KR" altLang="en-US" sz="1200" dirty="0" smtClean="0"/>
                        <a:t>℃</a:t>
                      </a:r>
                      <a:endParaRPr lang="en-US" altLang="ko-KR" sz="1200" dirty="0" smtClean="0"/>
                    </a:p>
                    <a:p>
                      <a:pPr latinLnBrk="1"/>
                      <a:r>
                        <a:rPr lang="en-US" altLang="ko-KR" sz="1200" dirty="0" smtClean="0"/>
                        <a:t>Constant Heating with 400W/</a:t>
                      </a:r>
                      <a:r>
                        <a:rPr lang="ko-KR" altLang="en-US" sz="1200" dirty="0" smtClean="0"/>
                        <a:t>㎡ </a:t>
                      </a:r>
                      <a:r>
                        <a:rPr lang="en-US" altLang="ko-KR" sz="1200" dirty="0" smtClean="0"/>
                        <a:t>ac</a:t>
                      </a:r>
                      <a:r>
                        <a:rPr lang="ko-KR" altLang="en-US" sz="1200" dirty="0" smtClean="0"/>
                        <a:t> </a:t>
                      </a:r>
                      <a:r>
                        <a:rPr lang="en-US" altLang="ko-KR" sz="1200" dirty="0" smtClean="0"/>
                        <a:t>on Fresh air circulation </a:t>
                      </a:r>
                      <a:r>
                        <a:rPr lang="en-US" altLang="ko-KR" sz="1200" dirty="0" err="1" smtClean="0"/>
                        <a:t>Vetilation</a:t>
                      </a:r>
                      <a:r>
                        <a:rPr lang="en-US" altLang="ko-KR" sz="1200" baseline="0" dirty="0" smtClean="0"/>
                        <a:t> on</a:t>
                      </a:r>
                      <a:endParaRPr lang="ko-KR" altLang="en-US" sz="12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직사각형 5"/>
          <p:cNvSpPr>
            <a:spLocks noChangeArrowheads="1"/>
          </p:cNvSpPr>
          <p:nvPr/>
        </p:nvSpPr>
        <p:spPr bwMode="auto">
          <a:xfrm>
            <a:off x="-36513" y="1052736"/>
            <a:ext cx="878522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lvl="2" latinLnBrk="1">
              <a:lnSpc>
                <a:spcPct val="160000"/>
              </a:lnSpc>
              <a:spcBef>
                <a:spcPts val="1200"/>
              </a:spcBef>
              <a:buFont typeface="Wingdings" pitchFamily="2" charset="2"/>
              <a:buChar char="l"/>
            </a:pPr>
            <a:r>
              <a:rPr kumimoji="0" lang="ko-KR" altLang="en-US" sz="2000" dirty="0">
                <a:solidFill>
                  <a:srgbClr val="0000CC"/>
                </a:solidFill>
                <a:latin typeface="Arial" pitchFamily="34" charset="0"/>
                <a:ea typeface="HY헤드라인M" pitchFamily="18" charset="-127"/>
              </a:rPr>
              <a:t> </a:t>
            </a:r>
            <a:r>
              <a:rPr kumimoji="0" lang="en-US" altLang="ko-KR" sz="2000" dirty="0" smtClean="0">
                <a:solidFill>
                  <a:srgbClr val="0000CC"/>
                </a:solidFill>
                <a:latin typeface="Arial" pitchFamily="34" charset="0"/>
                <a:ea typeface="HY헤드라인M" pitchFamily="18" charset="-127"/>
              </a:rPr>
              <a:t>VIAQ Standards Worldwide – Test conditions</a:t>
            </a:r>
            <a:endParaRPr kumimoji="0" lang="ko-KR" altLang="en-US" sz="2000" dirty="0">
              <a:solidFill>
                <a:srgbClr val="0000CC"/>
              </a:solidFill>
              <a:latin typeface="Arial" pitchFamily="34" charset="0"/>
              <a:ea typeface="HY헤드라인M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104" y="6093296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chemeClr val="tx1"/>
                </a:solidFill>
              </a:rPr>
              <a:t>* ACEA Presentation in Beijing 2013 </a:t>
            </a:r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표 37"/>
          <p:cNvGraphicFramePr>
            <a:graphicFrameLocks noGrp="1"/>
          </p:cNvGraphicFramePr>
          <p:nvPr/>
        </p:nvGraphicFramePr>
        <p:xfrm>
          <a:off x="571499" y="2530591"/>
          <a:ext cx="8143905" cy="3888303"/>
        </p:xfrm>
        <a:graphic>
          <a:graphicData uri="http://schemas.openxmlformats.org/drawingml/2006/table">
            <a:tbl>
              <a:tblPr/>
              <a:tblGrid>
                <a:gridCol w="4071952"/>
                <a:gridCol w="1090709"/>
                <a:gridCol w="1090709"/>
                <a:gridCol w="890403"/>
                <a:gridCol w="1000132"/>
              </a:tblGrid>
              <a:tr h="4288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Harmful Substances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Korea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China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JAPAN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(JAMA)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ISO-12219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482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Formaldehyde 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210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100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100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-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2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Benzene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30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110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-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-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2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Toluene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1,000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1,100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260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-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2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Ethyl Benzene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1,000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1,500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3,800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-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2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Xylene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870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1,500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870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-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2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Styrene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220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260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220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-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2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Acetaldehyde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-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50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48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-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2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Acrolein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50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50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-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-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2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Total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7 types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8 types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-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-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60" name="직사각형 5"/>
          <p:cNvSpPr>
            <a:spLocks noChangeArrowheads="1"/>
          </p:cNvSpPr>
          <p:nvPr/>
        </p:nvSpPr>
        <p:spPr bwMode="auto">
          <a:xfrm>
            <a:off x="-142875" y="980728"/>
            <a:ext cx="7000875" cy="5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lvl="2">
              <a:lnSpc>
                <a:spcPct val="160000"/>
              </a:lnSpc>
              <a:spcBef>
                <a:spcPts val="1200"/>
              </a:spcBef>
              <a:buFont typeface="Wingdings" pitchFamily="2" charset="2"/>
              <a:buChar char="l"/>
            </a:pPr>
            <a:r>
              <a:rPr kumimoji="0" lang="ko-KR" altLang="en-US" sz="2000" dirty="0">
                <a:solidFill>
                  <a:srgbClr val="0000FF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kumimoji="0" lang="en-US" altLang="ko-KR" sz="2000" dirty="0">
                <a:solidFill>
                  <a:srgbClr val="0000FF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Comparison of vehicle indoor air quality limit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51520" y="1466528"/>
            <a:ext cx="8784976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700" dirty="0" smtClean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</a:rPr>
              <a:t>Vehicle Indoor Air Quality limit values differ between countries due to test conditions </a:t>
            </a:r>
            <a:r>
              <a:rPr lang="en-US" altLang="ko-KR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There are no VIAQ limit value in ISO-12219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9520" y="2285992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smtClean="0">
                <a:solidFill>
                  <a:schemeClr val="tx1"/>
                </a:solidFill>
              </a:rPr>
              <a:t>(Unit : </a:t>
            </a:r>
            <a:r>
              <a:rPr lang="ko-KR" altLang="en-US" sz="1400" smtClean="0">
                <a:solidFill>
                  <a:schemeClr val="tx1"/>
                </a:solidFill>
              </a:rPr>
              <a:t>㎍</a:t>
            </a:r>
            <a:r>
              <a:rPr lang="en-US" altLang="ko-KR" sz="1400" smtClean="0">
                <a:solidFill>
                  <a:schemeClr val="tx1"/>
                </a:solidFill>
              </a:rPr>
              <a:t>/</a:t>
            </a:r>
            <a:r>
              <a:rPr lang="ko-KR" altLang="en-US" sz="1400" smtClean="0">
                <a:solidFill>
                  <a:schemeClr val="tx1"/>
                </a:solidFill>
              </a:rPr>
              <a:t>㎥</a:t>
            </a:r>
            <a:r>
              <a:rPr lang="en-US" altLang="ko-KR" sz="1400" smtClean="0">
                <a:solidFill>
                  <a:schemeClr val="tx1"/>
                </a:solidFill>
              </a:rPr>
              <a:t>) </a:t>
            </a:r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34925" y="107950"/>
            <a:ext cx="91090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r>
              <a:rPr lang="en-US" altLang="ko-KR" sz="2800">
                <a:latin typeface="Arial" pitchFamily="34" charset="0"/>
                <a:ea typeface="HY헤드라인M" pitchFamily="18" charset="-127"/>
                <a:cs typeface="Arial" pitchFamily="34" charset="0"/>
              </a:rPr>
              <a:t>   International </a:t>
            </a:r>
            <a:r>
              <a:rPr lang="en-US" altLang="ko-KR" sz="280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Status </a:t>
            </a:r>
            <a:r>
              <a:rPr lang="en-US" altLang="ko-KR" sz="2800">
                <a:latin typeface="Arial" pitchFamily="34" charset="0"/>
                <a:ea typeface="HY헤드라인M" pitchFamily="18" charset="-127"/>
                <a:cs typeface="Arial" pitchFamily="34" charset="0"/>
              </a:rPr>
              <a:t>of VIAQ</a:t>
            </a:r>
            <a:r>
              <a:rPr lang="ko-KR" altLang="en-US" sz="280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디자인 사용자 지정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2_디자인 사용자 지정">
      <a:majorFont>
        <a:latin typeface="HY수평선B"/>
        <a:ea typeface="HY수평선B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ADAEE"/>
        </a:solidFill>
        <a:ln>
          <a:noFill/>
          <a:headEnd type="none" w="med" len="med"/>
          <a:tailEnd type="none" w="med" len="lg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a:spPr>
      <a:bodyPr lIns="90000" tIns="46800" rIns="90000" bIns="46800" anchor="ctr"/>
      <a:lstStyle>
        <a:defPPr algn="ctr">
          <a:defRPr sz="1400" dirty="0">
            <a:solidFill>
              <a:schemeClr val="tx2">
                <a:lumMod val="50000"/>
              </a:schemeClr>
            </a:solidFill>
            <a:latin typeface="HY수평선B" pitchFamily="18" charset="-127"/>
            <a:ea typeface="HY수평선B" pitchFamily="18" charset="-127"/>
          </a:defRPr>
        </a:defPPr>
      </a:lstStyle>
    </a:sp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테마">
  <a:themeElements>
    <a:clrScheme name="2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테마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</a:objectDefaults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테마">
  <a:themeElements>
    <a:clrScheme name="1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테마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5902666</TotalTime>
  <Words>1325</Words>
  <Application>Microsoft Macintosh PowerPoint</Application>
  <PresentationFormat>On-screen Show (4:3)</PresentationFormat>
  <Paragraphs>324</Paragraphs>
  <Slides>14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4_디자인 사용자 지정</vt:lpstr>
      <vt:lpstr>2_Office 테마</vt:lpstr>
      <vt:lpstr>디자인 사용자 지정</vt:lpstr>
      <vt:lpstr>5_기본 디자인</vt:lpstr>
      <vt:lpstr>기본 디자인</vt:lpstr>
      <vt:lpstr>1_Office 테마</vt:lpstr>
      <vt:lpstr>1_기본 디자인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KMI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 KOREA</dc:title>
  <dc:creator>Boki</dc:creator>
  <cp:lastModifiedBy>F G</cp:lastModifiedBy>
  <cp:revision>1647</cp:revision>
  <dcterms:created xsi:type="dcterms:W3CDTF">2014-06-05T20:37:38Z</dcterms:created>
  <dcterms:modified xsi:type="dcterms:W3CDTF">2014-06-05T20:43:35Z</dcterms:modified>
</cp:coreProperties>
</file>