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61" r:id="rId2"/>
    <p:sldId id="262" r:id="rId3"/>
    <p:sldId id="263" r:id="rId4"/>
    <p:sldId id="264" r:id="rId5"/>
    <p:sldId id="256" r:id="rId6"/>
    <p:sldId id="257" r:id="rId7"/>
    <p:sldId id="258" r:id="rId8"/>
    <p:sldId id="259" r:id="rId9"/>
    <p:sldId id="260" r:id="rId10"/>
    <p:sldId id="265" r:id="rId11"/>
    <p:sldId id="266" r:id="rId12"/>
    <p:sldId id="267"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35"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906E5B-12D3-4042-B9E3-E49D53AE4DE7}" type="datetimeFigureOut">
              <a:rPr lang="nl-NL" smtClean="0"/>
              <a:pPr/>
              <a:t>3-9-2015</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5D156F-2A0D-46A3-B007-E7CADA2A6E6B}" type="slidenum">
              <a:rPr lang="nl-NL" smtClean="0"/>
              <a:pPr/>
              <a:t>‹#›</a:t>
            </a:fld>
            <a:endParaRPr lang="nl-NL"/>
          </a:p>
        </p:txBody>
      </p:sp>
    </p:spTree>
    <p:extLst>
      <p:ext uri="{BB962C8B-B14F-4D97-AF65-F5344CB8AC3E}">
        <p14:creationId xmlns:p14="http://schemas.microsoft.com/office/powerpoint/2010/main" val="26524414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B68ADF80-7554-4883-A59D-CE599C4E7F84}" type="datetimeFigureOut">
              <a:rPr lang="nl-NL" smtClean="0"/>
              <a:pPr/>
              <a:t>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68ADF80-7554-4883-A59D-CE599C4E7F84}" type="datetimeFigureOut">
              <a:rPr lang="nl-NL" smtClean="0"/>
              <a:pPr/>
              <a:t>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68ADF80-7554-4883-A59D-CE599C4E7F84}" type="datetimeFigureOut">
              <a:rPr lang="nl-NL" smtClean="0"/>
              <a:pPr/>
              <a:t>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68ADF80-7554-4883-A59D-CE599C4E7F84}" type="datetimeFigureOut">
              <a:rPr lang="nl-NL" smtClean="0"/>
              <a:pPr/>
              <a:t>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68ADF80-7554-4883-A59D-CE599C4E7F84}" type="datetimeFigureOut">
              <a:rPr lang="nl-NL" smtClean="0"/>
              <a:pPr/>
              <a:t>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68ADF80-7554-4883-A59D-CE599C4E7F84}" type="datetimeFigureOut">
              <a:rPr lang="nl-NL" smtClean="0"/>
              <a:pPr/>
              <a:t>3-9-2015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68ADF80-7554-4883-A59D-CE599C4E7F84}" type="datetimeFigureOut">
              <a:rPr lang="nl-NL" smtClean="0"/>
              <a:pPr/>
              <a:t>3-9-2015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68ADF80-7554-4883-A59D-CE599C4E7F84}" type="datetimeFigureOut">
              <a:rPr lang="nl-NL" smtClean="0"/>
              <a:pPr/>
              <a:t>3-9-2015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68ADF80-7554-4883-A59D-CE599C4E7F84}" type="datetimeFigureOut">
              <a:rPr lang="nl-NL" smtClean="0"/>
              <a:pPr/>
              <a:t>3-9-2015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68ADF80-7554-4883-A59D-CE599C4E7F84}" type="datetimeFigureOut">
              <a:rPr lang="nl-NL" smtClean="0"/>
              <a:pPr/>
              <a:t>3-9-2015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68ADF80-7554-4883-A59D-CE599C4E7F84}" type="datetimeFigureOut">
              <a:rPr lang="nl-NL" smtClean="0"/>
              <a:pPr/>
              <a:t>3-9-2015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B973DE2-E893-4A8A-8D09-8F1F64A5F892}"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ADF80-7554-4883-A59D-CE599C4E7F84}" type="datetimeFigureOut">
              <a:rPr lang="nl-NL" smtClean="0"/>
              <a:pPr/>
              <a:t>3-9-2015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73DE2-E893-4A8A-8D09-8F1F64A5F892}"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Proposal</a:t>
            </a:r>
            <a:r>
              <a:rPr lang="nl-NL" dirty="0" smtClean="0"/>
              <a:t> </a:t>
            </a:r>
            <a:r>
              <a:rPr lang="nl-NL" dirty="0" err="1" smtClean="0"/>
              <a:t>Netherlands</a:t>
            </a:r>
            <a:r>
              <a:rPr lang="nl-NL" dirty="0" smtClean="0"/>
              <a:t> </a:t>
            </a:r>
            <a:r>
              <a:rPr lang="nl-NL" dirty="0" err="1" smtClean="0"/>
              <a:t>Tyre</a:t>
            </a:r>
            <a:r>
              <a:rPr lang="nl-NL" dirty="0" smtClean="0"/>
              <a:t> </a:t>
            </a:r>
            <a:r>
              <a:rPr lang="nl-NL" dirty="0" err="1" smtClean="0"/>
              <a:t>Noise</a:t>
            </a:r>
            <a:r>
              <a:rPr lang="nl-NL" dirty="0" smtClean="0"/>
              <a:t> </a:t>
            </a:r>
            <a:r>
              <a:rPr lang="nl-NL" dirty="0" err="1"/>
              <a:t>L</a:t>
            </a:r>
            <a:r>
              <a:rPr lang="nl-NL" dirty="0" err="1" smtClean="0"/>
              <a:t>imits</a:t>
            </a:r>
            <a:endParaRPr lang="nl-NL" dirty="0"/>
          </a:p>
        </p:txBody>
      </p:sp>
      <p:sp>
        <p:nvSpPr>
          <p:cNvPr id="3" name="Ondertitel 2"/>
          <p:cNvSpPr>
            <a:spLocks noGrp="1"/>
          </p:cNvSpPr>
          <p:nvPr>
            <p:ph type="subTitle" idx="1"/>
          </p:nvPr>
        </p:nvSpPr>
        <p:spPr/>
        <p:txBody>
          <a:bodyPr/>
          <a:lstStyle/>
          <a:p>
            <a:r>
              <a:rPr lang="nl-NL" dirty="0" smtClean="0"/>
              <a:t>Original GRB-61-03</a:t>
            </a:r>
          </a:p>
        </p:txBody>
      </p:sp>
      <p:sp>
        <p:nvSpPr>
          <p:cNvPr id="4" name="Rectangle 13"/>
          <p:cNvSpPr>
            <a:spLocks noChangeArrowheads="1"/>
          </p:cNvSpPr>
          <p:nvPr/>
        </p:nvSpPr>
        <p:spPr bwMode="auto">
          <a:xfrm>
            <a:off x="251520" y="184664"/>
            <a:ext cx="41044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square" anchor="ctr">
            <a:spAutoFit/>
          </a:bodyPr>
          <a:lstStyle/>
          <a:p>
            <a:pPr eaLnBrk="1" hangingPunct="1"/>
            <a:r>
              <a:rPr lang="en-TT" altLang="zh-CN" sz="1200" dirty="0" smtClean="0"/>
              <a:t>Transmitted by the expert from the Netherlands </a:t>
            </a:r>
            <a:r>
              <a:rPr lang="en-US" altLang="zh-CN" sz="1200" dirty="0" smtClean="0"/>
              <a:t> </a:t>
            </a:r>
            <a:endParaRPr lang="en-US" altLang="zh-CN" sz="1200" dirty="0"/>
          </a:p>
        </p:txBody>
      </p:sp>
      <p:sp>
        <p:nvSpPr>
          <p:cNvPr id="5" name="Rectangle 13"/>
          <p:cNvSpPr>
            <a:spLocks noChangeArrowheads="1"/>
          </p:cNvSpPr>
          <p:nvPr/>
        </p:nvSpPr>
        <p:spPr bwMode="auto">
          <a:xfrm>
            <a:off x="6300192" y="138497"/>
            <a:ext cx="26044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spAutoFit/>
          </a:bodyPr>
          <a:lstStyle/>
          <a:p>
            <a:pPr eaLnBrk="1" hangingPunct="1"/>
            <a:r>
              <a:rPr lang="en-TT" sz="1200" u="sng" dirty="0"/>
              <a:t>Informal document</a:t>
            </a:r>
            <a:r>
              <a:rPr lang="en-TT" sz="1200" dirty="0"/>
              <a:t> </a:t>
            </a:r>
            <a:r>
              <a:rPr lang="en-TT" sz="1200" b="1" dirty="0" smtClean="0"/>
              <a:t>GRB-</a:t>
            </a:r>
            <a:r>
              <a:rPr lang="en-TT" altLang="zh-CN" sz="1200" b="1" dirty="0" smtClean="0"/>
              <a:t>62</a:t>
            </a:r>
            <a:r>
              <a:rPr lang="en-TT" sz="1200" b="1" dirty="0" smtClean="0"/>
              <a:t>-11-Add.1</a:t>
            </a:r>
            <a:endParaRPr lang="en-US" altLang="zh-CN" sz="1200" b="1" dirty="0" smtClean="0"/>
          </a:p>
          <a:p>
            <a:pPr eaLnBrk="1" hangingPunct="1"/>
            <a:r>
              <a:rPr lang="en-TT" altLang="zh-CN" sz="1200" dirty="0" smtClean="0"/>
              <a:t>(62nd GRB, 1-3 September 2015,</a:t>
            </a:r>
          </a:p>
          <a:p>
            <a:pPr eaLnBrk="1" hangingPunct="1"/>
            <a:r>
              <a:rPr lang="en-TT" altLang="zh-CN" sz="1200" dirty="0" smtClean="0"/>
              <a:t> </a:t>
            </a:r>
            <a:r>
              <a:rPr lang="en-TT" altLang="zh-CN" sz="1200" dirty="0"/>
              <a:t>agenda item </a:t>
            </a:r>
            <a:r>
              <a:rPr lang="en-TT" altLang="zh-CN" sz="1200" dirty="0" smtClean="0"/>
              <a:t>7)</a:t>
            </a:r>
            <a:r>
              <a:rPr lang="en-US" altLang="zh-CN" sz="1200" dirty="0" smtClean="0"/>
              <a:t> </a:t>
            </a:r>
            <a:endParaRPr lang="en-US" altLang="zh-CN"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smtClean="0"/>
              <a:t>NLs</a:t>
            </a:r>
            <a:r>
              <a:rPr lang="nl-NL" dirty="0" smtClean="0"/>
              <a:t> </a:t>
            </a:r>
            <a:r>
              <a:rPr lang="nl-NL" dirty="0" err="1" smtClean="0"/>
              <a:t>proposal</a:t>
            </a:r>
            <a:r>
              <a:rPr lang="nl-NL" smtClean="0"/>
              <a:t>: GRB-62-11</a:t>
            </a:r>
            <a:endParaRPr lang="nl-NL" dirty="0"/>
          </a:p>
        </p:txBody>
      </p:sp>
      <p:sp>
        <p:nvSpPr>
          <p:cNvPr id="3" name="Tijdelijke aanduiding voor inhoud 2"/>
          <p:cNvSpPr>
            <a:spLocks noGrp="1"/>
          </p:cNvSpPr>
          <p:nvPr>
            <p:ph idx="1"/>
          </p:nvPr>
        </p:nvSpPr>
        <p:spPr/>
        <p:txBody>
          <a:bodyPr/>
          <a:lstStyle/>
          <a:p>
            <a:r>
              <a:rPr lang="nl-NL" dirty="0" smtClean="0"/>
              <a:t>OEM tyres -1 dB</a:t>
            </a:r>
          </a:p>
          <a:p>
            <a:r>
              <a:rPr lang="nl-NL" dirty="0" smtClean="0"/>
              <a:t>Stages 3</a:t>
            </a:r>
          </a:p>
          <a:p>
            <a:r>
              <a:rPr lang="nl-NL" dirty="0" err="1" smtClean="0"/>
              <a:t>Amendment</a:t>
            </a:r>
            <a:r>
              <a:rPr lang="nl-NL" dirty="0" smtClean="0"/>
              <a:t> 12.10 and 12.11</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74638"/>
            <a:ext cx="8229600" cy="5098578"/>
          </a:xfrm>
        </p:spPr>
        <p:txBody>
          <a:bodyPr>
            <a:noAutofit/>
          </a:bodyPr>
          <a:lstStyle/>
          <a:p>
            <a:r>
              <a:rPr lang="en-GB" sz="2800" b="1" dirty="0" smtClean="0"/>
              <a:t>12.10</a:t>
            </a:r>
            <a:br>
              <a:rPr lang="en-GB" sz="2800" b="1" dirty="0" smtClean="0"/>
            </a:br>
            <a:r>
              <a:rPr lang="en-GB" sz="2800" b="1" dirty="0" smtClean="0"/>
              <a:t/>
            </a:r>
            <a:br>
              <a:rPr lang="en-GB" sz="2800" b="1" dirty="0" smtClean="0"/>
            </a:br>
            <a:r>
              <a:rPr lang="en-GB" sz="2800" b="1" dirty="0" smtClean="0"/>
              <a:t>As </a:t>
            </a:r>
            <a:r>
              <a:rPr lang="en-GB" sz="2800" b="1" dirty="0"/>
              <a:t>from 1 November 2020, Contracting Parties applying this Regulation shall refuse to grant approval if the tyre type to be approved does not meet the requirements of this Regulation as amended by the </a:t>
            </a:r>
            <a:r>
              <a:rPr lang="en-GB" sz="2800" b="1" dirty="0" smtClean="0"/>
              <a:t>02 </a:t>
            </a:r>
            <a:r>
              <a:rPr lang="en-GB" sz="2800" b="1" dirty="0"/>
              <a:t>series of amendments, and shall, in addition, refuse to grant approval if the stage 3 rolling sound requirements set out in paragraphs 6.1.1. to 6.1.3. of this Regulation are not complied with</a:t>
            </a:r>
            <a:r>
              <a:rPr lang="en-GB" sz="2800" b="1" dirty="0" smtClean="0"/>
              <a:t>.</a:t>
            </a:r>
            <a:endParaRPr lang="nl-N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4824536"/>
          </a:xfrm>
        </p:spPr>
        <p:txBody>
          <a:bodyPr>
            <a:normAutofit/>
          </a:bodyPr>
          <a:lstStyle/>
          <a:p>
            <a:r>
              <a:rPr lang="nl-NL" sz="2800" b="1" dirty="0" smtClean="0"/>
              <a:t>12.11</a:t>
            </a:r>
            <a:br>
              <a:rPr lang="nl-NL" sz="2800" b="1" dirty="0" smtClean="0"/>
            </a:br>
            <a:r>
              <a:rPr lang="nl-NL" sz="2800" b="1" dirty="0" smtClean="0"/>
              <a:t/>
            </a:r>
            <a:br>
              <a:rPr lang="nl-NL" sz="2800" b="1" dirty="0" smtClean="0"/>
            </a:br>
            <a:r>
              <a:rPr lang="nl-NL" sz="2800" b="1" dirty="0" smtClean="0"/>
              <a:t>As </a:t>
            </a:r>
            <a:r>
              <a:rPr lang="nl-NL" sz="2800" b="1" dirty="0" err="1"/>
              <a:t>from</a:t>
            </a:r>
            <a:r>
              <a:rPr lang="nl-NL" sz="2800" b="1" dirty="0"/>
              <a:t> 1 November 2024, </a:t>
            </a:r>
            <a:r>
              <a:rPr lang="nl-NL" sz="2800" b="1" dirty="0" err="1"/>
              <a:t>any</a:t>
            </a:r>
            <a:r>
              <a:rPr lang="nl-NL" sz="2800" b="1" dirty="0"/>
              <a:t> </a:t>
            </a:r>
            <a:r>
              <a:rPr lang="nl-NL" sz="2800" b="1" dirty="0" err="1"/>
              <a:t>Contracting</a:t>
            </a:r>
            <a:r>
              <a:rPr lang="nl-NL" sz="2800" b="1" dirty="0"/>
              <a:t> Party </a:t>
            </a:r>
            <a:r>
              <a:rPr lang="nl-NL" sz="2800" b="1" dirty="0" err="1"/>
              <a:t>applying</a:t>
            </a:r>
            <a:r>
              <a:rPr lang="nl-NL" sz="2800" b="1" dirty="0"/>
              <a:t> </a:t>
            </a:r>
            <a:r>
              <a:rPr lang="nl-NL" sz="2800" b="1" dirty="0" err="1"/>
              <a:t>this</a:t>
            </a:r>
            <a:r>
              <a:rPr lang="nl-NL" sz="2800" b="1" dirty="0"/>
              <a:t> </a:t>
            </a:r>
            <a:r>
              <a:rPr lang="nl-NL" sz="2800" b="1" dirty="0" err="1"/>
              <a:t>Regulation</a:t>
            </a:r>
            <a:r>
              <a:rPr lang="nl-NL" sz="2800" b="1" dirty="0"/>
              <a:t> </a:t>
            </a:r>
            <a:r>
              <a:rPr lang="nl-NL" sz="2800" b="1" dirty="0" err="1" smtClean="0"/>
              <a:t>may</a:t>
            </a:r>
            <a:r>
              <a:rPr lang="nl-NL" sz="2800" b="1" dirty="0" smtClean="0"/>
              <a:t> </a:t>
            </a:r>
            <a:r>
              <a:rPr lang="nl-NL" sz="2800" b="1" dirty="0" err="1"/>
              <a:t>refuse</a:t>
            </a:r>
            <a:r>
              <a:rPr lang="nl-NL" sz="2800" b="1" dirty="0"/>
              <a:t> to </a:t>
            </a:r>
            <a:r>
              <a:rPr lang="nl-NL" sz="2800" b="1" dirty="0" err="1"/>
              <a:t>allow</a:t>
            </a:r>
            <a:r>
              <a:rPr lang="nl-NL" sz="2800" b="1" dirty="0"/>
              <a:t> the </a:t>
            </a:r>
            <a:r>
              <a:rPr lang="nl-NL" sz="2800" b="1" dirty="0" err="1"/>
              <a:t>sale</a:t>
            </a:r>
            <a:r>
              <a:rPr lang="nl-NL" sz="2800" b="1" dirty="0"/>
              <a:t> </a:t>
            </a:r>
            <a:r>
              <a:rPr lang="nl-NL" sz="2800" b="1" dirty="0" err="1"/>
              <a:t>or</a:t>
            </a:r>
            <a:r>
              <a:rPr lang="nl-NL" sz="2800" b="1" dirty="0"/>
              <a:t> entry </a:t>
            </a:r>
            <a:r>
              <a:rPr lang="nl-NL" sz="2800" b="1" dirty="0" err="1"/>
              <a:t>into</a:t>
            </a:r>
            <a:r>
              <a:rPr lang="nl-NL" sz="2800" b="1" dirty="0"/>
              <a:t> service of a </a:t>
            </a:r>
            <a:r>
              <a:rPr lang="nl-NL" sz="2800" b="1" dirty="0" err="1"/>
              <a:t>tyre</a:t>
            </a:r>
            <a:r>
              <a:rPr lang="nl-NL" sz="2800" b="1" dirty="0"/>
              <a:t> </a:t>
            </a:r>
            <a:r>
              <a:rPr lang="nl-NL" sz="2800" b="1" dirty="0" err="1"/>
              <a:t>which</a:t>
            </a:r>
            <a:r>
              <a:rPr lang="nl-NL" sz="2800" b="1" dirty="0"/>
              <a:t> does </a:t>
            </a:r>
            <a:r>
              <a:rPr lang="nl-NL" sz="2800" b="1" dirty="0" err="1"/>
              <a:t>not</a:t>
            </a:r>
            <a:r>
              <a:rPr lang="nl-NL" sz="2800" b="1" dirty="0"/>
              <a:t> meet the </a:t>
            </a:r>
            <a:r>
              <a:rPr lang="nl-NL" sz="2800" b="1" dirty="0" err="1"/>
              <a:t>requirements</a:t>
            </a:r>
            <a:r>
              <a:rPr lang="nl-NL" sz="2800" b="1" dirty="0"/>
              <a:t> of </a:t>
            </a:r>
            <a:r>
              <a:rPr lang="nl-NL" sz="2800" b="1" dirty="0" err="1"/>
              <a:t>this</a:t>
            </a:r>
            <a:r>
              <a:rPr lang="nl-NL" sz="2800" b="1" dirty="0"/>
              <a:t> </a:t>
            </a:r>
            <a:r>
              <a:rPr lang="nl-NL" sz="2800" b="1" dirty="0" err="1"/>
              <a:t>Regulation</a:t>
            </a:r>
            <a:r>
              <a:rPr lang="nl-NL" sz="2800" b="1" dirty="0"/>
              <a:t> as </a:t>
            </a:r>
            <a:r>
              <a:rPr lang="nl-NL" sz="2800" b="1" dirty="0" err="1"/>
              <a:t>amended</a:t>
            </a:r>
            <a:r>
              <a:rPr lang="nl-NL" sz="2800" b="1" dirty="0"/>
              <a:t> </a:t>
            </a:r>
            <a:r>
              <a:rPr lang="nl-NL" sz="2800" b="1" dirty="0" err="1"/>
              <a:t>by</a:t>
            </a:r>
            <a:r>
              <a:rPr lang="nl-NL" sz="2800" b="1" dirty="0"/>
              <a:t> the </a:t>
            </a:r>
            <a:r>
              <a:rPr lang="nl-NL" sz="2800" b="1" dirty="0" smtClean="0"/>
              <a:t>02</a:t>
            </a:r>
            <a:r>
              <a:rPr lang="nl-NL" sz="2800" b="1" dirty="0"/>
              <a:t> series, and </a:t>
            </a:r>
            <a:r>
              <a:rPr lang="nl-NL" sz="2800" b="1" dirty="0" err="1"/>
              <a:t>which</a:t>
            </a:r>
            <a:r>
              <a:rPr lang="nl-NL" sz="2800" b="1" dirty="0"/>
              <a:t> does </a:t>
            </a:r>
            <a:r>
              <a:rPr lang="nl-NL" sz="2800" b="1" dirty="0" err="1"/>
              <a:t>not</a:t>
            </a:r>
            <a:r>
              <a:rPr lang="nl-NL" sz="2800" b="1" dirty="0"/>
              <a:t> meet the stage 3 rolling sound </a:t>
            </a:r>
            <a:r>
              <a:rPr lang="nl-NL" sz="2800" b="1" dirty="0" err="1"/>
              <a:t>requirements</a:t>
            </a:r>
            <a:r>
              <a:rPr lang="nl-NL" sz="2800" b="1" dirty="0"/>
              <a:t> set out in </a:t>
            </a:r>
            <a:r>
              <a:rPr lang="nl-NL" sz="2800" b="1" dirty="0" err="1"/>
              <a:t>paragraphs</a:t>
            </a:r>
            <a:r>
              <a:rPr lang="nl-NL" sz="2800" b="1" dirty="0"/>
              <a:t> 6.1.1. to 6.1.3. of </a:t>
            </a:r>
            <a:r>
              <a:rPr lang="nl-NL" sz="2800" b="1" dirty="0" err="1"/>
              <a:t>this</a:t>
            </a:r>
            <a:r>
              <a:rPr lang="nl-NL" sz="2800" b="1" dirty="0"/>
              <a:t> </a:t>
            </a:r>
            <a:r>
              <a:rPr lang="nl-NL" sz="2800" b="1" dirty="0" err="1"/>
              <a:t>Regulation</a:t>
            </a:r>
            <a:r>
              <a:rPr lang="nl-NL" sz="2800" b="1" dirty="0"/>
              <a:t>.</a:t>
            </a:r>
            <a:endParaRPr lang="nl-NL"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C1 tyres</a:t>
            </a:r>
            <a:endParaRPr lang="nl-NL" dirty="0"/>
          </a:p>
        </p:txBody>
      </p:sp>
      <p:graphicFrame>
        <p:nvGraphicFramePr>
          <p:cNvPr id="4" name="Tabel 3"/>
          <p:cNvGraphicFramePr>
            <a:graphicFrameLocks noGrp="1"/>
          </p:cNvGraphicFramePr>
          <p:nvPr/>
        </p:nvGraphicFramePr>
        <p:xfrm>
          <a:off x="1691680" y="1340769"/>
          <a:ext cx="5760640" cy="3168352"/>
        </p:xfrm>
        <a:graphic>
          <a:graphicData uri="http://schemas.openxmlformats.org/drawingml/2006/table">
            <a:tbl>
              <a:tblPr/>
              <a:tblGrid>
                <a:gridCol w="2804841"/>
                <a:gridCol w="2955799"/>
              </a:tblGrid>
              <a:tr h="588067">
                <a:tc gridSpan="2">
                  <a:txBody>
                    <a:bodyPr/>
                    <a:lstStyle/>
                    <a:p>
                      <a:pPr marR="71755" algn="ctr">
                        <a:lnSpc>
                          <a:spcPts val="1000"/>
                        </a:lnSpc>
                        <a:spcBef>
                          <a:spcPts val="400"/>
                        </a:spcBef>
                        <a:spcAft>
                          <a:spcPts val="400"/>
                        </a:spcAft>
                      </a:pPr>
                      <a:r>
                        <a:rPr lang="nl-NL" sz="2000" b="1" i="1" dirty="0">
                          <a:latin typeface="Verdana"/>
                          <a:ea typeface="SimSun"/>
                          <a:cs typeface="Times New Roman"/>
                        </a:rPr>
                        <a:t>Stage </a:t>
                      </a:r>
                      <a:r>
                        <a:rPr lang="nl-NL" sz="2000" b="1" i="1" dirty="0" smtClean="0">
                          <a:latin typeface="Verdana"/>
                          <a:ea typeface="SimSun"/>
                          <a:cs typeface="Times New Roman"/>
                        </a:rPr>
                        <a:t>3</a:t>
                      </a:r>
                    </a:p>
                    <a:p>
                      <a:pPr marR="71755" algn="ctr">
                        <a:lnSpc>
                          <a:spcPts val="1000"/>
                        </a:lnSpc>
                        <a:spcBef>
                          <a:spcPts val="400"/>
                        </a:spcBef>
                        <a:spcAft>
                          <a:spcPts val="400"/>
                        </a:spcAft>
                      </a:pPr>
                      <a:endParaRPr lang="nl-NL" sz="2000" dirty="0">
                        <a:latin typeface="Calibri"/>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r>
              <a:tr h="516057">
                <a:tc>
                  <a:txBody>
                    <a:bodyPr/>
                    <a:lstStyle/>
                    <a:p>
                      <a:pPr marL="71755" marR="71755">
                        <a:lnSpc>
                          <a:spcPts val="1100"/>
                        </a:lnSpc>
                        <a:spcBef>
                          <a:spcPts val="200"/>
                        </a:spcBef>
                        <a:spcAft>
                          <a:spcPts val="600"/>
                        </a:spcAft>
                      </a:pPr>
                      <a:endParaRPr lang="nl-NL" sz="2000" b="1" i="1" dirty="0" smtClean="0">
                        <a:latin typeface="Verdana"/>
                        <a:ea typeface="SimSun"/>
                        <a:cs typeface="Times New Roman"/>
                      </a:endParaRPr>
                    </a:p>
                    <a:p>
                      <a:pPr marL="71755" marR="71755">
                        <a:lnSpc>
                          <a:spcPts val="1100"/>
                        </a:lnSpc>
                        <a:spcBef>
                          <a:spcPts val="200"/>
                        </a:spcBef>
                        <a:spcAft>
                          <a:spcPts val="600"/>
                        </a:spcAft>
                      </a:pPr>
                      <a:r>
                        <a:rPr lang="nl-NL" sz="2000" b="1" i="1" dirty="0" smtClean="0">
                          <a:latin typeface="Verdana"/>
                          <a:ea typeface="SimSun"/>
                          <a:cs typeface="Times New Roman"/>
                        </a:rPr>
                        <a:t>Nom. </a:t>
                      </a:r>
                      <a:r>
                        <a:rPr lang="nl-NL" sz="2000" b="1" i="1" dirty="0" err="1" smtClean="0">
                          <a:latin typeface="Verdana"/>
                          <a:ea typeface="SimSun"/>
                          <a:cs typeface="Times New Roman"/>
                        </a:rPr>
                        <a:t>sect</a:t>
                      </a:r>
                      <a:r>
                        <a:rPr lang="nl-NL" sz="2000" b="1" i="1" dirty="0" smtClean="0">
                          <a:latin typeface="Verdana"/>
                          <a:ea typeface="SimSun"/>
                          <a:cs typeface="Times New Roman"/>
                        </a:rPr>
                        <a:t>. </a:t>
                      </a:r>
                      <a:r>
                        <a:rPr lang="nl-NL" sz="2000" b="1" i="1" dirty="0" err="1">
                          <a:latin typeface="Verdana"/>
                          <a:ea typeface="SimSun"/>
                          <a:cs typeface="Times New Roman"/>
                        </a:rPr>
                        <a:t>width</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71755" algn="r">
                        <a:lnSpc>
                          <a:spcPts val="1100"/>
                        </a:lnSpc>
                        <a:spcBef>
                          <a:spcPts val="200"/>
                        </a:spcBef>
                        <a:spcAft>
                          <a:spcPts val="600"/>
                        </a:spcAft>
                      </a:pPr>
                      <a:endParaRPr lang="nl-NL" sz="2000" b="1" i="1" dirty="0" smtClean="0">
                        <a:latin typeface="Verdana"/>
                        <a:ea typeface="SimSun"/>
                        <a:cs typeface="Times New Roman"/>
                      </a:endParaRPr>
                    </a:p>
                    <a:p>
                      <a:pPr marR="71755" algn="r">
                        <a:lnSpc>
                          <a:spcPts val="1100"/>
                        </a:lnSpc>
                        <a:spcBef>
                          <a:spcPts val="200"/>
                        </a:spcBef>
                        <a:spcAft>
                          <a:spcPts val="600"/>
                        </a:spcAft>
                      </a:pPr>
                      <a:r>
                        <a:rPr lang="nl-NL" sz="2000" b="1" i="1" dirty="0" smtClean="0">
                          <a:latin typeface="Verdana"/>
                          <a:ea typeface="SimSun"/>
                          <a:cs typeface="Times New Roman"/>
                        </a:rPr>
                        <a:t>Limit </a:t>
                      </a:r>
                      <a:r>
                        <a:rPr lang="nl-NL" sz="2000" b="1" i="1" dirty="0">
                          <a:latin typeface="Verdana"/>
                          <a:ea typeface="SimSun"/>
                          <a:cs typeface="Times New Roman"/>
                        </a:rPr>
                        <a:t>dB(A)</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16057">
                <a:tc>
                  <a:txBody>
                    <a:bodyPr/>
                    <a:lstStyle/>
                    <a:p>
                      <a:pPr marL="71755" marR="71755">
                        <a:lnSpc>
                          <a:spcPts val="1100"/>
                        </a:lnSpc>
                        <a:spcBef>
                          <a:spcPts val="200"/>
                        </a:spcBef>
                        <a:spcAft>
                          <a:spcPts val="200"/>
                        </a:spcAft>
                      </a:pPr>
                      <a:endParaRPr lang="nl-NL" sz="2000" b="1" dirty="0" smtClean="0">
                        <a:latin typeface="Verdana"/>
                        <a:ea typeface="SimSun"/>
                        <a:cs typeface="Times New Roman"/>
                      </a:endParaRPr>
                    </a:p>
                    <a:p>
                      <a:pPr marL="71755" marR="71755">
                        <a:lnSpc>
                          <a:spcPts val="1100"/>
                        </a:lnSpc>
                        <a:spcBef>
                          <a:spcPts val="200"/>
                        </a:spcBef>
                        <a:spcAft>
                          <a:spcPts val="200"/>
                        </a:spcAft>
                      </a:pPr>
                      <a:r>
                        <a:rPr lang="nl-NL" sz="2000" b="1" dirty="0" smtClean="0">
                          <a:latin typeface="Verdana"/>
                          <a:ea typeface="SimSun"/>
                          <a:cs typeface="Times New Roman"/>
                        </a:rPr>
                        <a:t>185 </a:t>
                      </a:r>
                      <a:r>
                        <a:rPr lang="nl-NL" sz="2000" b="1" dirty="0">
                          <a:latin typeface="Verdana"/>
                          <a:ea typeface="SimSun"/>
                          <a:cs typeface="Times New Roman"/>
                        </a:rPr>
                        <a:t>and </a:t>
                      </a:r>
                      <a:r>
                        <a:rPr lang="nl-NL" sz="2000" b="1" dirty="0" err="1">
                          <a:latin typeface="Verdana"/>
                          <a:ea typeface="SimSun"/>
                          <a:cs typeface="Times New Roman"/>
                        </a:rPr>
                        <a:t>lower</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67</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057">
                <a:tc>
                  <a:txBody>
                    <a:bodyPr/>
                    <a:lstStyle/>
                    <a:p>
                      <a:pPr marL="71755" marR="71755">
                        <a:lnSpc>
                          <a:spcPts val="1100"/>
                        </a:lnSpc>
                        <a:spcBef>
                          <a:spcPts val="200"/>
                        </a:spcBef>
                        <a:spcAft>
                          <a:spcPts val="200"/>
                        </a:spcAft>
                      </a:pPr>
                      <a:endParaRPr lang="nl-NL" sz="2000" b="1" dirty="0" smtClean="0">
                        <a:latin typeface="Verdana"/>
                        <a:ea typeface="SimSun"/>
                        <a:cs typeface="Times New Roman"/>
                      </a:endParaRPr>
                    </a:p>
                    <a:p>
                      <a:pPr marL="71755" marR="71755">
                        <a:lnSpc>
                          <a:spcPts val="1100"/>
                        </a:lnSpc>
                        <a:spcBef>
                          <a:spcPts val="200"/>
                        </a:spcBef>
                        <a:spcAft>
                          <a:spcPts val="200"/>
                        </a:spcAft>
                      </a:pPr>
                      <a:r>
                        <a:rPr lang="nl-NL" sz="2000" b="1" dirty="0" smtClean="0">
                          <a:latin typeface="Verdana"/>
                          <a:ea typeface="SimSun"/>
                          <a:cs typeface="Times New Roman"/>
                        </a:rPr>
                        <a:t>185 </a:t>
                      </a:r>
                      <a:r>
                        <a:rPr lang="nl-NL" sz="2000" b="1" dirty="0">
                          <a:latin typeface="Verdana"/>
                          <a:ea typeface="SimSun"/>
                          <a:cs typeface="Times New Roman"/>
                        </a:rPr>
                        <a:t>up to 245</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68</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057">
                <a:tc>
                  <a:txBody>
                    <a:bodyPr/>
                    <a:lstStyle/>
                    <a:p>
                      <a:pPr marL="71755" marR="71755">
                        <a:lnSpc>
                          <a:spcPts val="1100"/>
                        </a:lnSpc>
                        <a:spcBef>
                          <a:spcPts val="200"/>
                        </a:spcBef>
                        <a:spcAft>
                          <a:spcPts val="200"/>
                        </a:spcAft>
                      </a:pPr>
                      <a:endParaRPr lang="nl-NL" sz="2000" b="1" dirty="0" smtClean="0">
                        <a:latin typeface="Verdana"/>
                        <a:ea typeface="SimSun"/>
                        <a:cs typeface="Times New Roman"/>
                      </a:endParaRPr>
                    </a:p>
                    <a:p>
                      <a:pPr marL="71755" marR="71755">
                        <a:lnSpc>
                          <a:spcPts val="1100"/>
                        </a:lnSpc>
                        <a:spcBef>
                          <a:spcPts val="200"/>
                        </a:spcBef>
                        <a:spcAft>
                          <a:spcPts val="200"/>
                        </a:spcAft>
                      </a:pPr>
                      <a:r>
                        <a:rPr lang="nl-NL" sz="2000" b="1" dirty="0" smtClean="0">
                          <a:latin typeface="Verdana"/>
                          <a:ea typeface="SimSun"/>
                          <a:cs typeface="Times New Roman"/>
                        </a:rPr>
                        <a:t>245 </a:t>
                      </a:r>
                      <a:r>
                        <a:rPr lang="nl-NL" sz="2000" b="1" dirty="0">
                          <a:latin typeface="Verdana"/>
                          <a:ea typeface="SimSun"/>
                          <a:cs typeface="Times New Roman"/>
                        </a:rPr>
                        <a:t>up to 275</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69</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057">
                <a:tc>
                  <a:txBody>
                    <a:bodyPr/>
                    <a:lstStyle/>
                    <a:p>
                      <a:pPr marL="71755" marR="71755">
                        <a:lnSpc>
                          <a:spcPts val="1100"/>
                        </a:lnSpc>
                        <a:spcBef>
                          <a:spcPts val="200"/>
                        </a:spcBef>
                        <a:spcAft>
                          <a:spcPts val="200"/>
                        </a:spcAft>
                      </a:pPr>
                      <a:endParaRPr lang="nl-NL" sz="2000" b="1" dirty="0" smtClean="0">
                        <a:latin typeface="Verdana"/>
                        <a:ea typeface="SimSun"/>
                        <a:cs typeface="Times New Roman"/>
                      </a:endParaRPr>
                    </a:p>
                    <a:p>
                      <a:pPr marL="71755" marR="71755">
                        <a:lnSpc>
                          <a:spcPts val="1100"/>
                        </a:lnSpc>
                        <a:spcBef>
                          <a:spcPts val="200"/>
                        </a:spcBef>
                        <a:spcAft>
                          <a:spcPts val="200"/>
                        </a:spcAft>
                      </a:pPr>
                      <a:r>
                        <a:rPr lang="nl-NL" sz="2000" b="1" dirty="0" smtClean="0">
                          <a:latin typeface="Verdana"/>
                          <a:ea typeface="SimSun"/>
                          <a:cs typeface="Times New Roman"/>
                        </a:rPr>
                        <a:t>Over </a:t>
                      </a:r>
                      <a:r>
                        <a:rPr lang="nl-NL" sz="2000" b="1" dirty="0">
                          <a:latin typeface="Verdana"/>
                          <a:ea typeface="SimSun"/>
                          <a:cs typeface="Times New Roman"/>
                        </a:rPr>
                        <a:t>275</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71</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C2 tyres</a:t>
            </a:r>
            <a:endParaRPr lang="nl-NL" dirty="0"/>
          </a:p>
        </p:txBody>
      </p:sp>
      <p:graphicFrame>
        <p:nvGraphicFramePr>
          <p:cNvPr id="4" name="Tabel 3"/>
          <p:cNvGraphicFramePr>
            <a:graphicFrameLocks noGrp="1"/>
          </p:cNvGraphicFramePr>
          <p:nvPr/>
        </p:nvGraphicFramePr>
        <p:xfrm>
          <a:off x="1259633" y="1340768"/>
          <a:ext cx="6624735" cy="3564972"/>
        </p:xfrm>
        <a:graphic>
          <a:graphicData uri="http://schemas.openxmlformats.org/drawingml/2006/table">
            <a:tbl>
              <a:tblPr/>
              <a:tblGrid>
                <a:gridCol w="4047989"/>
                <a:gridCol w="1208594"/>
                <a:gridCol w="1368152"/>
              </a:tblGrid>
              <a:tr h="646363">
                <a:tc gridSpan="3">
                  <a:txBody>
                    <a:bodyPr/>
                    <a:lstStyle/>
                    <a:p>
                      <a:pPr marR="71755" algn="ctr">
                        <a:lnSpc>
                          <a:spcPts val="1000"/>
                        </a:lnSpc>
                        <a:spcBef>
                          <a:spcPts val="400"/>
                        </a:spcBef>
                        <a:spcAft>
                          <a:spcPts val="400"/>
                        </a:spcAft>
                      </a:pPr>
                      <a:r>
                        <a:rPr lang="nl-NL" sz="2000" b="1" i="1" dirty="0">
                          <a:latin typeface="Verdana"/>
                          <a:ea typeface="SimSun"/>
                          <a:cs typeface="Times New Roman"/>
                        </a:rPr>
                        <a:t/>
                      </a:r>
                      <a:br>
                        <a:rPr lang="nl-NL" sz="2000" b="1" i="1" dirty="0">
                          <a:latin typeface="Verdana"/>
                          <a:ea typeface="SimSun"/>
                          <a:cs typeface="Times New Roman"/>
                        </a:rPr>
                      </a:br>
                      <a:r>
                        <a:rPr lang="nl-NL" sz="2000" b="1" i="1" dirty="0">
                          <a:latin typeface="Verdana"/>
                          <a:ea typeface="SimSun"/>
                          <a:cs typeface="Times New Roman"/>
                        </a:rPr>
                        <a:t>Stage 3</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r h="526786">
                <a:tc rowSpan="2">
                  <a:txBody>
                    <a:bodyPr/>
                    <a:lstStyle/>
                    <a:p>
                      <a:pPr marL="71755" marR="71755">
                        <a:lnSpc>
                          <a:spcPts val="1100"/>
                        </a:lnSpc>
                        <a:spcBef>
                          <a:spcPts val="200"/>
                        </a:spcBef>
                        <a:spcAft>
                          <a:spcPts val="600"/>
                        </a:spcAft>
                      </a:pPr>
                      <a:endParaRPr lang="nl-NL" sz="2000" b="1" i="1" dirty="0" smtClean="0">
                        <a:latin typeface="Verdana"/>
                        <a:ea typeface="SimSun"/>
                        <a:cs typeface="Times New Roman"/>
                      </a:endParaRPr>
                    </a:p>
                    <a:p>
                      <a:pPr marL="71755" marR="71755">
                        <a:lnSpc>
                          <a:spcPts val="1100"/>
                        </a:lnSpc>
                        <a:spcBef>
                          <a:spcPts val="200"/>
                        </a:spcBef>
                        <a:spcAft>
                          <a:spcPts val="600"/>
                        </a:spcAft>
                      </a:pPr>
                      <a:r>
                        <a:rPr lang="nl-NL" sz="2000" b="1" i="1" dirty="0" err="1" smtClean="0">
                          <a:latin typeface="Verdana"/>
                          <a:ea typeface="SimSun"/>
                          <a:cs typeface="Times New Roman"/>
                        </a:rPr>
                        <a:t>Category</a:t>
                      </a:r>
                      <a:r>
                        <a:rPr lang="nl-NL" sz="2000" b="1" i="1" dirty="0" smtClean="0">
                          <a:latin typeface="Verdana"/>
                          <a:ea typeface="SimSun"/>
                          <a:cs typeface="Times New Roman"/>
                        </a:rPr>
                        <a:t> </a:t>
                      </a:r>
                      <a:r>
                        <a:rPr lang="nl-NL" sz="2000" b="1" i="1" dirty="0">
                          <a:latin typeface="Verdana"/>
                          <a:ea typeface="SimSun"/>
                          <a:cs typeface="Times New Roman"/>
                        </a:rPr>
                        <a:t>of </a:t>
                      </a:r>
                      <a:r>
                        <a:rPr lang="nl-NL" sz="2000" b="1" i="1" dirty="0" err="1">
                          <a:latin typeface="Verdana"/>
                          <a:ea typeface="SimSun"/>
                          <a:cs typeface="Times New Roman"/>
                        </a:rPr>
                        <a:t>use</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71755" marR="71755" algn="ctr">
                        <a:lnSpc>
                          <a:spcPts val="1100"/>
                        </a:lnSpc>
                        <a:spcBef>
                          <a:spcPts val="200"/>
                        </a:spcBef>
                        <a:spcAft>
                          <a:spcPts val="600"/>
                        </a:spcAft>
                      </a:pPr>
                      <a:endParaRPr lang="nl-NL" sz="2000" b="1" i="1" dirty="0" smtClean="0">
                        <a:latin typeface="Verdana"/>
                        <a:ea typeface="SimSun"/>
                        <a:cs typeface="Times New Roman"/>
                      </a:endParaRPr>
                    </a:p>
                    <a:p>
                      <a:pPr marL="71755" marR="71755" algn="ctr">
                        <a:lnSpc>
                          <a:spcPts val="1100"/>
                        </a:lnSpc>
                        <a:spcBef>
                          <a:spcPts val="200"/>
                        </a:spcBef>
                        <a:spcAft>
                          <a:spcPts val="600"/>
                        </a:spcAft>
                      </a:pPr>
                      <a:r>
                        <a:rPr lang="nl-NL" sz="2000" b="1" i="1" dirty="0" smtClean="0">
                          <a:latin typeface="Verdana"/>
                          <a:ea typeface="SimSun"/>
                          <a:cs typeface="Times New Roman"/>
                        </a:rPr>
                        <a:t>Limit </a:t>
                      </a:r>
                      <a:r>
                        <a:rPr lang="nl-NL" sz="2000" b="1" i="1" dirty="0">
                          <a:latin typeface="Verdana"/>
                          <a:ea typeface="SimSun"/>
                          <a:cs typeface="Times New Roman"/>
                        </a:rPr>
                        <a:t>dB(A)</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r>
              <a:tr h="771067">
                <a:tc vMerge="1">
                  <a:txBody>
                    <a:bodyPr/>
                    <a:lstStyle/>
                    <a:p>
                      <a:endParaRPr lang="nl-NL"/>
                    </a:p>
                  </a:txBody>
                  <a:tcPr/>
                </a:tc>
                <a:tc>
                  <a:txBody>
                    <a:bodyPr/>
                    <a:lstStyle/>
                    <a:p>
                      <a:pPr marL="71755" marR="71755" algn="ctr">
                        <a:lnSpc>
                          <a:spcPts val="1100"/>
                        </a:lnSpc>
                        <a:spcBef>
                          <a:spcPts val="200"/>
                        </a:spcBef>
                        <a:spcAft>
                          <a:spcPts val="600"/>
                        </a:spcAft>
                      </a:pPr>
                      <a:endParaRPr lang="nl-NL" sz="2000" b="1" i="1" dirty="0" smtClean="0">
                        <a:latin typeface="Verdana"/>
                        <a:ea typeface="SimSun"/>
                        <a:cs typeface="Times New Roman"/>
                      </a:endParaRPr>
                    </a:p>
                    <a:p>
                      <a:pPr marL="71755" marR="71755" algn="ctr">
                        <a:lnSpc>
                          <a:spcPts val="1100"/>
                        </a:lnSpc>
                        <a:spcBef>
                          <a:spcPts val="200"/>
                        </a:spcBef>
                        <a:spcAft>
                          <a:spcPts val="600"/>
                        </a:spcAft>
                      </a:pPr>
                      <a:r>
                        <a:rPr lang="nl-NL" sz="2000" b="1" i="1" dirty="0" err="1" smtClean="0">
                          <a:latin typeface="Verdana"/>
                          <a:ea typeface="SimSun"/>
                          <a:cs typeface="Times New Roman"/>
                        </a:rPr>
                        <a:t>Other</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ts val="1100"/>
                        </a:lnSpc>
                        <a:spcBef>
                          <a:spcPts val="200"/>
                        </a:spcBef>
                        <a:spcAft>
                          <a:spcPts val="600"/>
                        </a:spcAft>
                      </a:pPr>
                      <a:endParaRPr lang="nl-NL" sz="2000" b="1" i="1" dirty="0" smtClean="0">
                        <a:latin typeface="Verdana"/>
                        <a:ea typeface="SimSun"/>
                        <a:cs typeface="Times New Roman"/>
                      </a:endParaRPr>
                    </a:p>
                    <a:p>
                      <a:pPr marL="71755" marR="71755" algn="ctr">
                        <a:lnSpc>
                          <a:spcPts val="1100"/>
                        </a:lnSpc>
                        <a:spcBef>
                          <a:spcPts val="200"/>
                        </a:spcBef>
                        <a:spcAft>
                          <a:spcPts val="600"/>
                        </a:spcAft>
                      </a:pPr>
                      <a:r>
                        <a:rPr lang="nl-NL" sz="2000" b="1" i="1" dirty="0" err="1" smtClean="0">
                          <a:latin typeface="Verdana"/>
                          <a:ea typeface="SimSun"/>
                          <a:cs typeface="Times New Roman"/>
                        </a:rPr>
                        <a:t>Traction</a:t>
                      </a:r>
                      <a:endParaRPr lang="nl-NL" sz="2000" b="1" i="1" dirty="0" smtClean="0">
                        <a:latin typeface="Verdana"/>
                        <a:ea typeface="SimSun"/>
                        <a:cs typeface="Times New Roman"/>
                      </a:endParaRPr>
                    </a:p>
                    <a:p>
                      <a:pPr marL="71755" marR="71755" algn="ctr">
                        <a:lnSpc>
                          <a:spcPts val="1100"/>
                        </a:lnSpc>
                        <a:spcBef>
                          <a:spcPts val="200"/>
                        </a:spcBef>
                        <a:spcAft>
                          <a:spcPts val="600"/>
                        </a:spcAft>
                      </a:pPr>
                      <a:r>
                        <a:rPr lang="nl-NL" sz="2000" b="1" i="1" dirty="0" smtClean="0">
                          <a:latin typeface="Verdana"/>
                          <a:ea typeface="SimSun"/>
                          <a:cs typeface="Times New Roman"/>
                        </a:rPr>
                        <a:t>tyres</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36295">
                <a:tc>
                  <a:txBody>
                    <a:bodyPr/>
                    <a:lstStyle/>
                    <a:p>
                      <a:pPr marL="71755" marR="71755">
                        <a:lnSpc>
                          <a:spcPts val="1100"/>
                        </a:lnSpc>
                        <a:spcBef>
                          <a:spcPts val="200"/>
                        </a:spcBef>
                        <a:spcAft>
                          <a:spcPts val="200"/>
                        </a:spcAft>
                      </a:pPr>
                      <a:endParaRPr lang="nl-NL" sz="2000" b="1" dirty="0" smtClean="0">
                        <a:latin typeface="Verdana"/>
                        <a:ea typeface="SimSun"/>
                        <a:cs typeface="Times New Roman"/>
                      </a:endParaRPr>
                    </a:p>
                    <a:p>
                      <a:pPr marL="71755" marR="71755">
                        <a:lnSpc>
                          <a:spcPts val="1100"/>
                        </a:lnSpc>
                        <a:spcBef>
                          <a:spcPts val="200"/>
                        </a:spcBef>
                        <a:spcAft>
                          <a:spcPts val="200"/>
                        </a:spcAft>
                      </a:pPr>
                      <a:r>
                        <a:rPr lang="nl-NL" sz="2000" b="1" dirty="0" err="1" smtClean="0">
                          <a:latin typeface="Verdana"/>
                          <a:ea typeface="SimSun"/>
                          <a:cs typeface="Times New Roman"/>
                        </a:rPr>
                        <a:t>Normal</a:t>
                      </a:r>
                      <a:r>
                        <a:rPr lang="nl-NL" sz="2000" b="1" dirty="0" smtClean="0">
                          <a:latin typeface="Verdana"/>
                          <a:ea typeface="SimSun"/>
                          <a:cs typeface="Times New Roman"/>
                        </a:rPr>
                        <a:t> </a:t>
                      </a:r>
                      <a:r>
                        <a:rPr lang="nl-NL" sz="2000" b="1" dirty="0" err="1">
                          <a:latin typeface="Verdana"/>
                          <a:ea typeface="SimSun"/>
                          <a:cs typeface="Times New Roman"/>
                        </a:rPr>
                        <a:t>tyre</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70</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71</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166">
                <a:tc>
                  <a:txBody>
                    <a:bodyPr/>
                    <a:lstStyle/>
                    <a:p>
                      <a:pPr marL="71755" marR="71755">
                        <a:lnSpc>
                          <a:spcPts val="1100"/>
                        </a:lnSpc>
                        <a:spcBef>
                          <a:spcPts val="200"/>
                        </a:spcBef>
                        <a:spcAft>
                          <a:spcPts val="200"/>
                        </a:spcAft>
                      </a:pPr>
                      <a:endParaRPr lang="en-US" sz="2000" b="1" dirty="0" smtClean="0">
                        <a:latin typeface="Verdana"/>
                        <a:ea typeface="SimSun"/>
                        <a:cs typeface="Times New Roman"/>
                      </a:endParaRPr>
                    </a:p>
                    <a:p>
                      <a:pPr marL="71755" marR="71755">
                        <a:lnSpc>
                          <a:spcPts val="1100"/>
                        </a:lnSpc>
                        <a:spcBef>
                          <a:spcPts val="200"/>
                        </a:spcBef>
                        <a:spcAft>
                          <a:spcPts val="200"/>
                        </a:spcAft>
                      </a:pPr>
                      <a:r>
                        <a:rPr lang="en-US" sz="2000" b="1" dirty="0" smtClean="0">
                          <a:latin typeface="Verdana"/>
                          <a:ea typeface="SimSun"/>
                          <a:cs typeface="Times New Roman"/>
                        </a:rPr>
                        <a:t>Snow </a:t>
                      </a:r>
                      <a:r>
                        <a:rPr lang="en-US" sz="2000" b="1" dirty="0" err="1">
                          <a:latin typeface="Verdana"/>
                          <a:ea typeface="SimSun"/>
                          <a:cs typeface="Times New Roman"/>
                        </a:rPr>
                        <a:t>tyre</a:t>
                      </a:r>
                      <a:r>
                        <a:rPr lang="en-US" sz="2000" b="1" dirty="0">
                          <a:latin typeface="Verdana"/>
                          <a:ea typeface="SimSun"/>
                          <a:cs typeface="Times New Roman"/>
                        </a:rPr>
                        <a:t> for use </a:t>
                      </a:r>
                      <a:r>
                        <a:rPr lang="en-US" sz="2000" b="1" dirty="0" smtClean="0">
                          <a:latin typeface="Verdana"/>
                          <a:ea typeface="SimSun"/>
                          <a:cs typeface="Times New Roman"/>
                        </a:rPr>
                        <a:t>in</a:t>
                      </a:r>
                    </a:p>
                    <a:p>
                      <a:pPr marL="71755" marR="71755">
                        <a:lnSpc>
                          <a:spcPts val="1100"/>
                        </a:lnSpc>
                        <a:spcBef>
                          <a:spcPts val="200"/>
                        </a:spcBef>
                        <a:spcAft>
                          <a:spcPts val="200"/>
                        </a:spcAft>
                      </a:pPr>
                      <a:endParaRPr lang="en-US" sz="2000" b="1" dirty="0" smtClean="0">
                        <a:latin typeface="Verdana"/>
                        <a:ea typeface="SimSun"/>
                        <a:cs typeface="Times New Roman"/>
                      </a:endParaRPr>
                    </a:p>
                    <a:p>
                      <a:pPr marL="71755" marR="71755">
                        <a:lnSpc>
                          <a:spcPts val="1100"/>
                        </a:lnSpc>
                        <a:spcBef>
                          <a:spcPts val="200"/>
                        </a:spcBef>
                        <a:spcAft>
                          <a:spcPts val="200"/>
                        </a:spcAft>
                      </a:pPr>
                      <a:r>
                        <a:rPr lang="en-US" sz="2000" b="1" dirty="0" smtClean="0">
                          <a:latin typeface="Verdana"/>
                          <a:ea typeface="SimSun"/>
                          <a:cs typeface="Times New Roman"/>
                        </a:rPr>
                        <a:t> </a:t>
                      </a:r>
                      <a:r>
                        <a:rPr lang="en-US" sz="2000" b="1" dirty="0">
                          <a:latin typeface="Verdana"/>
                          <a:ea typeface="SimSun"/>
                          <a:cs typeface="Times New Roman"/>
                        </a:rPr>
                        <a:t>severe snow conditions</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71</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73</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295">
                <a:tc>
                  <a:txBody>
                    <a:bodyPr/>
                    <a:lstStyle/>
                    <a:p>
                      <a:pPr marL="71755" marR="71755">
                        <a:lnSpc>
                          <a:spcPts val="1100"/>
                        </a:lnSpc>
                        <a:spcBef>
                          <a:spcPts val="200"/>
                        </a:spcBef>
                        <a:spcAft>
                          <a:spcPts val="200"/>
                        </a:spcAft>
                      </a:pPr>
                      <a:endParaRPr lang="nl-NL" sz="2000" b="1" dirty="0" smtClean="0">
                        <a:latin typeface="Verdana"/>
                        <a:ea typeface="SimSun"/>
                        <a:cs typeface="Times New Roman"/>
                      </a:endParaRPr>
                    </a:p>
                    <a:p>
                      <a:pPr marL="71755" marR="71755">
                        <a:lnSpc>
                          <a:spcPts val="1100"/>
                        </a:lnSpc>
                        <a:spcBef>
                          <a:spcPts val="200"/>
                        </a:spcBef>
                        <a:spcAft>
                          <a:spcPts val="200"/>
                        </a:spcAft>
                      </a:pPr>
                      <a:r>
                        <a:rPr lang="nl-NL" sz="2000" b="1" dirty="0" smtClean="0">
                          <a:latin typeface="Verdana"/>
                          <a:ea typeface="SimSun"/>
                          <a:cs typeface="Times New Roman"/>
                        </a:rPr>
                        <a:t>Special </a:t>
                      </a:r>
                      <a:r>
                        <a:rPr lang="nl-NL" sz="2000" b="1" dirty="0" err="1">
                          <a:latin typeface="Verdana"/>
                          <a:ea typeface="SimSun"/>
                          <a:cs typeface="Times New Roman"/>
                        </a:rPr>
                        <a:t>use</a:t>
                      </a:r>
                      <a:r>
                        <a:rPr lang="nl-NL" sz="2000" b="1" dirty="0">
                          <a:latin typeface="Verdana"/>
                          <a:ea typeface="SimSun"/>
                          <a:cs typeface="Times New Roman"/>
                        </a:rPr>
                        <a:t> </a:t>
                      </a:r>
                      <a:r>
                        <a:rPr lang="nl-NL" sz="2000" b="1" dirty="0" err="1">
                          <a:latin typeface="Verdana"/>
                          <a:ea typeface="SimSun"/>
                          <a:cs typeface="Times New Roman"/>
                        </a:rPr>
                        <a:t>tyre</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72</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73</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C3 tyres</a:t>
            </a:r>
            <a:endParaRPr lang="nl-NL" dirty="0"/>
          </a:p>
        </p:txBody>
      </p:sp>
      <p:graphicFrame>
        <p:nvGraphicFramePr>
          <p:cNvPr id="4" name="Tabel 3"/>
          <p:cNvGraphicFramePr>
            <a:graphicFrameLocks noGrp="1"/>
          </p:cNvGraphicFramePr>
          <p:nvPr/>
        </p:nvGraphicFramePr>
        <p:xfrm>
          <a:off x="1331640" y="1412778"/>
          <a:ext cx="6480720" cy="3816423"/>
        </p:xfrm>
        <a:graphic>
          <a:graphicData uri="http://schemas.openxmlformats.org/drawingml/2006/table">
            <a:tbl>
              <a:tblPr/>
              <a:tblGrid>
                <a:gridCol w="3970658"/>
                <a:gridCol w="1141910"/>
                <a:gridCol w="1368152"/>
              </a:tblGrid>
              <a:tr h="399416">
                <a:tc gridSpan="3">
                  <a:txBody>
                    <a:bodyPr/>
                    <a:lstStyle/>
                    <a:p>
                      <a:pPr marR="71755" algn="ctr">
                        <a:lnSpc>
                          <a:spcPts val="1000"/>
                        </a:lnSpc>
                        <a:spcBef>
                          <a:spcPts val="400"/>
                        </a:spcBef>
                        <a:spcAft>
                          <a:spcPts val="400"/>
                        </a:spcAft>
                      </a:pPr>
                      <a:r>
                        <a:rPr lang="nl-NL" sz="2000" b="1" i="1" dirty="0">
                          <a:latin typeface="Verdana"/>
                          <a:ea typeface="SimSun"/>
                          <a:cs typeface="Times New Roman"/>
                        </a:rPr>
                        <a:t>Stage 3</a:t>
                      </a:r>
                      <a:endParaRPr lang="nl-NL" sz="2000" dirty="0">
                        <a:latin typeface="Calibri"/>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r h="651048">
                <a:tc rowSpan="2">
                  <a:txBody>
                    <a:bodyPr/>
                    <a:lstStyle/>
                    <a:p>
                      <a:pPr marL="71755" marR="71755" algn="just">
                        <a:lnSpc>
                          <a:spcPts val="1100"/>
                        </a:lnSpc>
                        <a:spcBef>
                          <a:spcPts val="200"/>
                        </a:spcBef>
                        <a:spcAft>
                          <a:spcPts val="600"/>
                        </a:spcAft>
                      </a:pPr>
                      <a:r>
                        <a:rPr lang="nl-NL" sz="2000" b="1" i="1" dirty="0">
                          <a:latin typeface="Verdana"/>
                          <a:ea typeface="SimSun"/>
                          <a:cs typeface="Times New Roman"/>
                        </a:rPr>
                        <a:t/>
                      </a:r>
                      <a:br>
                        <a:rPr lang="nl-NL" sz="2000" b="1" i="1" dirty="0">
                          <a:latin typeface="Verdana"/>
                          <a:ea typeface="SimSun"/>
                          <a:cs typeface="Times New Roman"/>
                        </a:rPr>
                      </a:br>
                      <a:endParaRPr lang="nl-NL" sz="2000" b="1" i="1" dirty="0" smtClean="0">
                        <a:latin typeface="Verdana"/>
                        <a:ea typeface="SimSun"/>
                        <a:cs typeface="Times New Roman"/>
                      </a:endParaRPr>
                    </a:p>
                    <a:p>
                      <a:pPr marL="71755" marR="71755" algn="just">
                        <a:lnSpc>
                          <a:spcPts val="1100"/>
                        </a:lnSpc>
                        <a:spcBef>
                          <a:spcPts val="200"/>
                        </a:spcBef>
                        <a:spcAft>
                          <a:spcPts val="600"/>
                        </a:spcAft>
                      </a:pPr>
                      <a:r>
                        <a:rPr lang="nl-NL" sz="2000" b="1" i="1" dirty="0" err="1" smtClean="0">
                          <a:latin typeface="Verdana"/>
                          <a:ea typeface="SimSun"/>
                          <a:cs typeface="Times New Roman"/>
                        </a:rPr>
                        <a:t>Category</a:t>
                      </a:r>
                      <a:r>
                        <a:rPr lang="nl-NL" sz="2000" b="1" i="1" dirty="0" smtClean="0">
                          <a:latin typeface="Verdana"/>
                          <a:ea typeface="SimSun"/>
                          <a:cs typeface="Times New Roman"/>
                        </a:rPr>
                        <a:t> </a:t>
                      </a:r>
                      <a:r>
                        <a:rPr lang="nl-NL" sz="2000" b="1" i="1" dirty="0">
                          <a:latin typeface="Verdana"/>
                          <a:ea typeface="SimSun"/>
                          <a:cs typeface="Times New Roman"/>
                        </a:rPr>
                        <a:t>of </a:t>
                      </a:r>
                      <a:r>
                        <a:rPr lang="nl-NL" sz="2000" b="1" i="1" dirty="0" err="1">
                          <a:latin typeface="Verdana"/>
                          <a:ea typeface="SimSun"/>
                          <a:cs typeface="Times New Roman"/>
                        </a:rPr>
                        <a:t>use</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71755" marR="71755" algn="ctr">
                        <a:lnSpc>
                          <a:spcPts val="1100"/>
                        </a:lnSpc>
                        <a:spcBef>
                          <a:spcPts val="200"/>
                        </a:spcBef>
                        <a:spcAft>
                          <a:spcPts val="600"/>
                        </a:spcAft>
                      </a:pPr>
                      <a:endParaRPr lang="nl-NL" sz="2000" b="1" i="1" dirty="0" smtClean="0">
                        <a:latin typeface="Verdana"/>
                        <a:ea typeface="SimSun"/>
                        <a:cs typeface="Times New Roman"/>
                      </a:endParaRPr>
                    </a:p>
                    <a:p>
                      <a:pPr marL="71755" marR="71755" algn="ctr">
                        <a:lnSpc>
                          <a:spcPts val="1100"/>
                        </a:lnSpc>
                        <a:spcBef>
                          <a:spcPts val="200"/>
                        </a:spcBef>
                        <a:spcAft>
                          <a:spcPts val="600"/>
                        </a:spcAft>
                      </a:pPr>
                      <a:r>
                        <a:rPr lang="nl-NL" sz="2000" b="1" i="1" dirty="0" smtClean="0">
                          <a:latin typeface="Verdana"/>
                          <a:ea typeface="SimSun"/>
                          <a:cs typeface="Times New Roman"/>
                        </a:rPr>
                        <a:t>Limit </a:t>
                      </a:r>
                      <a:r>
                        <a:rPr lang="nl-NL" sz="2000" b="1" i="1" dirty="0">
                          <a:latin typeface="Verdana"/>
                          <a:ea typeface="SimSun"/>
                          <a:cs typeface="Times New Roman"/>
                        </a:rPr>
                        <a:t>dB(A)</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r>
              <a:tr h="878716">
                <a:tc vMerge="1">
                  <a:txBody>
                    <a:bodyPr/>
                    <a:lstStyle/>
                    <a:p>
                      <a:endParaRPr lang="nl-NL"/>
                    </a:p>
                  </a:txBody>
                  <a:tcPr/>
                </a:tc>
                <a:tc>
                  <a:txBody>
                    <a:bodyPr/>
                    <a:lstStyle/>
                    <a:p>
                      <a:pPr marL="71755" marR="71755" algn="ctr">
                        <a:lnSpc>
                          <a:spcPts val="1100"/>
                        </a:lnSpc>
                        <a:spcBef>
                          <a:spcPts val="200"/>
                        </a:spcBef>
                        <a:spcAft>
                          <a:spcPts val="600"/>
                        </a:spcAft>
                      </a:pPr>
                      <a:endParaRPr lang="nl-NL" sz="2000" b="1" i="1" dirty="0" smtClean="0">
                        <a:latin typeface="Verdana"/>
                        <a:ea typeface="SimSun"/>
                        <a:cs typeface="Times New Roman"/>
                      </a:endParaRPr>
                    </a:p>
                    <a:p>
                      <a:pPr marL="71755" marR="71755" algn="ctr">
                        <a:lnSpc>
                          <a:spcPts val="1100"/>
                        </a:lnSpc>
                        <a:spcBef>
                          <a:spcPts val="200"/>
                        </a:spcBef>
                        <a:spcAft>
                          <a:spcPts val="600"/>
                        </a:spcAft>
                      </a:pPr>
                      <a:r>
                        <a:rPr lang="nl-NL" sz="2000" b="1" i="1" dirty="0" err="1" smtClean="0">
                          <a:latin typeface="Verdana"/>
                          <a:ea typeface="SimSun"/>
                          <a:cs typeface="Times New Roman"/>
                        </a:rPr>
                        <a:t>Other</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ts val="1100"/>
                        </a:lnSpc>
                        <a:spcBef>
                          <a:spcPts val="200"/>
                        </a:spcBef>
                        <a:spcAft>
                          <a:spcPts val="600"/>
                        </a:spcAft>
                      </a:pPr>
                      <a:endParaRPr lang="nl-NL" sz="2000" b="1" i="1" dirty="0" smtClean="0">
                        <a:latin typeface="Verdana"/>
                        <a:ea typeface="SimSun"/>
                        <a:cs typeface="Times New Roman"/>
                      </a:endParaRPr>
                    </a:p>
                    <a:p>
                      <a:pPr marL="71755" marR="71755" algn="ctr">
                        <a:lnSpc>
                          <a:spcPts val="1100"/>
                        </a:lnSpc>
                        <a:spcBef>
                          <a:spcPts val="200"/>
                        </a:spcBef>
                        <a:spcAft>
                          <a:spcPts val="600"/>
                        </a:spcAft>
                      </a:pPr>
                      <a:r>
                        <a:rPr lang="nl-NL" sz="2000" b="1" i="1" dirty="0" err="1" smtClean="0">
                          <a:latin typeface="Verdana"/>
                          <a:ea typeface="SimSun"/>
                          <a:cs typeface="Times New Roman"/>
                        </a:rPr>
                        <a:t>Traction</a:t>
                      </a:r>
                      <a:endParaRPr lang="nl-NL" sz="2000" b="1" i="1" dirty="0" smtClean="0">
                        <a:latin typeface="Verdana"/>
                        <a:ea typeface="SimSun"/>
                        <a:cs typeface="Times New Roman"/>
                      </a:endParaRPr>
                    </a:p>
                    <a:p>
                      <a:pPr marL="71755" marR="71755" algn="ctr">
                        <a:lnSpc>
                          <a:spcPts val="1100"/>
                        </a:lnSpc>
                        <a:spcBef>
                          <a:spcPts val="200"/>
                        </a:spcBef>
                        <a:spcAft>
                          <a:spcPts val="600"/>
                        </a:spcAft>
                      </a:pPr>
                      <a:r>
                        <a:rPr lang="nl-NL" sz="2000" b="1" i="1" dirty="0" smtClean="0">
                          <a:latin typeface="Verdana"/>
                          <a:ea typeface="SimSun"/>
                          <a:cs typeface="Times New Roman"/>
                        </a:rPr>
                        <a:t> </a:t>
                      </a:r>
                      <a:r>
                        <a:rPr lang="nl-NL" sz="2000" b="1" i="1" dirty="0">
                          <a:latin typeface="Verdana"/>
                          <a:ea typeface="SimSun"/>
                          <a:cs typeface="Times New Roman"/>
                        </a:rPr>
                        <a:t>tyres</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39359">
                <a:tc>
                  <a:txBody>
                    <a:bodyPr/>
                    <a:lstStyle/>
                    <a:p>
                      <a:pPr marL="71755" marR="71755" algn="just">
                        <a:lnSpc>
                          <a:spcPts val="1100"/>
                        </a:lnSpc>
                        <a:spcBef>
                          <a:spcPts val="200"/>
                        </a:spcBef>
                        <a:spcAft>
                          <a:spcPts val="200"/>
                        </a:spcAft>
                      </a:pPr>
                      <a:endParaRPr lang="nl-NL" sz="2000" b="1" dirty="0" smtClean="0">
                        <a:latin typeface="Verdana"/>
                        <a:ea typeface="SimSun"/>
                        <a:cs typeface="Times New Roman"/>
                      </a:endParaRPr>
                    </a:p>
                    <a:p>
                      <a:pPr marL="71755" marR="71755" algn="just">
                        <a:lnSpc>
                          <a:spcPts val="1100"/>
                        </a:lnSpc>
                        <a:spcBef>
                          <a:spcPts val="200"/>
                        </a:spcBef>
                        <a:spcAft>
                          <a:spcPts val="200"/>
                        </a:spcAft>
                      </a:pPr>
                      <a:r>
                        <a:rPr lang="nl-NL" sz="2000" b="1" dirty="0" err="1" smtClean="0">
                          <a:latin typeface="Verdana"/>
                          <a:ea typeface="SimSun"/>
                          <a:cs typeface="Times New Roman"/>
                        </a:rPr>
                        <a:t>Normal</a:t>
                      </a:r>
                      <a:r>
                        <a:rPr lang="nl-NL" sz="2000" b="1" dirty="0" smtClean="0">
                          <a:latin typeface="Verdana"/>
                          <a:ea typeface="SimSun"/>
                          <a:cs typeface="Times New Roman"/>
                        </a:rPr>
                        <a:t> </a:t>
                      </a:r>
                      <a:r>
                        <a:rPr lang="nl-NL" sz="2000" b="1" dirty="0" err="1">
                          <a:latin typeface="Verdana"/>
                          <a:ea typeface="SimSun"/>
                          <a:cs typeface="Times New Roman"/>
                        </a:rPr>
                        <a:t>tyre</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69</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71</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716">
                <a:tc>
                  <a:txBody>
                    <a:bodyPr/>
                    <a:lstStyle/>
                    <a:p>
                      <a:pPr marL="71755" marR="71755" algn="just">
                        <a:lnSpc>
                          <a:spcPts val="1100"/>
                        </a:lnSpc>
                        <a:spcBef>
                          <a:spcPts val="200"/>
                        </a:spcBef>
                        <a:spcAft>
                          <a:spcPts val="200"/>
                        </a:spcAft>
                      </a:pPr>
                      <a:endParaRPr lang="en-US" sz="2000" b="1" dirty="0" smtClean="0">
                        <a:latin typeface="Verdana"/>
                        <a:ea typeface="SimSun"/>
                        <a:cs typeface="Times New Roman"/>
                      </a:endParaRPr>
                    </a:p>
                    <a:p>
                      <a:pPr marL="71755" marR="71755" algn="just">
                        <a:lnSpc>
                          <a:spcPts val="1100"/>
                        </a:lnSpc>
                        <a:spcBef>
                          <a:spcPts val="200"/>
                        </a:spcBef>
                        <a:spcAft>
                          <a:spcPts val="200"/>
                        </a:spcAft>
                      </a:pPr>
                      <a:r>
                        <a:rPr lang="en-US" sz="2000" b="1" dirty="0" smtClean="0">
                          <a:latin typeface="Verdana"/>
                          <a:ea typeface="SimSun"/>
                          <a:cs typeface="Times New Roman"/>
                        </a:rPr>
                        <a:t>Snow </a:t>
                      </a:r>
                      <a:r>
                        <a:rPr lang="en-US" sz="2000" b="1" dirty="0" err="1">
                          <a:latin typeface="Verdana"/>
                          <a:ea typeface="SimSun"/>
                          <a:cs typeface="Times New Roman"/>
                        </a:rPr>
                        <a:t>tyre</a:t>
                      </a:r>
                      <a:r>
                        <a:rPr lang="en-US" sz="2000" b="1" dirty="0">
                          <a:latin typeface="Verdana"/>
                          <a:ea typeface="SimSun"/>
                          <a:cs typeface="Times New Roman"/>
                        </a:rPr>
                        <a:t> for use </a:t>
                      </a:r>
                      <a:r>
                        <a:rPr lang="en-US" sz="2000" b="1" dirty="0" smtClean="0">
                          <a:latin typeface="Verdana"/>
                          <a:ea typeface="SimSun"/>
                          <a:cs typeface="Times New Roman"/>
                        </a:rPr>
                        <a:t>in</a:t>
                      </a:r>
                    </a:p>
                    <a:p>
                      <a:pPr marL="71755" marR="71755" algn="just">
                        <a:lnSpc>
                          <a:spcPts val="1100"/>
                        </a:lnSpc>
                        <a:spcBef>
                          <a:spcPts val="200"/>
                        </a:spcBef>
                        <a:spcAft>
                          <a:spcPts val="200"/>
                        </a:spcAft>
                      </a:pPr>
                      <a:endParaRPr lang="en-US" sz="2000" b="1" dirty="0" smtClean="0">
                        <a:latin typeface="Verdana"/>
                        <a:ea typeface="SimSun"/>
                        <a:cs typeface="Times New Roman"/>
                      </a:endParaRPr>
                    </a:p>
                    <a:p>
                      <a:pPr marL="71755" marR="71755" algn="just">
                        <a:lnSpc>
                          <a:spcPts val="1100"/>
                        </a:lnSpc>
                        <a:spcBef>
                          <a:spcPts val="200"/>
                        </a:spcBef>
                        <a:spcAft>
                          <a:spcPts val="200"/>
                        </a:spcAft>
                      </a:pPr>
                      <a:r>
                        <a:rPr lang="en-US" sz="2000" b="1" dirty="0" smtClean="0">
                          <a:latin typeface="Verdana"/>
                          <a:ea typeface="SimSun"/>
                          <a:cs typeface="Times New Roman"/>
                        </a:rPr>
                        <a:t> </a:t>
                      </a:r>
                      <a:r>
                        <a:rPr lang="en-US" sz="2000" b="1" dirty="0">
                          <a:latin typeface="Verdana"/>
                          <a:ea typeface="SimSun"/>
                          <a:cs typeface="Times New Roman"/>
                        </a:rPr>
                        <a:t>severe snow conditions</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71</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72</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168">
                <a:tc>
                  <a:txBody>
                    <a:bodyPr/>
                    <a:lstStyle/>
                    <a:p>
                      <a:pPr marL="71755" marR="71755" algn="just">
                        <a:lnSpc>
                          <a:spcPts val="1100"/>
                        </a:lnSpc>
                        <a:spcBef>
                          <a:spcPts val="200"/>
                        </a:spcBef>
                        <a:spcAft>
                          <a:spcPts val="200"/>
                        </a:spcAft>
                      </a:pPr>
                      <a:endParaRPr lang="nl-NL" sz="2000" b="1" dirty="0" smtClean="0">
                        <a:latin typeface="Verdana"/>
                        <a:ea typeface="SimSun"/>
                        <a:cs typeface="Times New Roman"/>
                      </a:endParaRPr>
                    </a:p>
                    <a:p>
                      <a:pPr marL="71755" marR="71755" algn="just">
                        <a:lnSpc>
                          <a:spcPts val="1100"/>
                        </a:lnSpc>
                        <a:spcBef>
                          <a:spcPts val="200"/>
                        </a:spcBef>
                        <a:spcAft>
                          <a:spcPts val="200"/>
                        </a:spcAft>
                      </a:pPr>
                      <a:r>
                        <a:rPr lang="nl-NL" sz="2000" b="1" dirty="0" smtClean="0">
                          <a:latin typeface="Verdana"/>
                          <a:ea typeface="SimSun"/>
                          <a:cs typeface="Times New Roman"/>
                        </a:rPr>
                        <a:t>Special </a:t>
                      </a:r>
                      <a:r>
                        <a:rPr lang="nl-NL" sz="2000" b="1" dirty="0" err="1">
                          <a:latin typeface="Verdana"/>
                          <a:ea typeface="SimSun"/>
                          <a:cs typeface="Times New Roman"/>
                        </a:rPr>
                        <a:t>use</a:t>
                      </a:r>
                      <a:r>
                        <a:rPr lang="nl-NL" sz="2000" b="1" dirty="0">
                          <a:latin typeface="Verdana"/>
                          <a:ea typeface="SimSun"/>
                          <a:cs typeface="Times New Roman"/>
                        </a:rPr>
                        <a:t> </a:t>
                      </a:r>
                      <a:r>
                        <a:rPr lang="nl-NL" sz="2000" b="1" dirty="0" err="1">
                          <a:latin typeface="Verdana"/>
                          <a:ea typeface="SimSun"/>
                          <a:cs typeface="Times New Roman"/>
                        </a:rPr>
                        <a:t>tyre</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71</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r">
                        <a:lnSpc>
                          <a:spcPts val="1100"/>
                        </a:lnSpc>
                        <a:spcBef>
                          <a:spcPts val="200"/>
                        </a:spcBef>
                        <a:spcAft>
                          <a:spcPts val="200"/>
                        </a:spcAft>
                      </a:pPr>
                      <a:endParaRPr lang="nl-NL" sz="2000" b="1" dirty="0" smtClean="0">
                        <a:latin typeface="Verdana"/>
                        <a:ea typeface="SimSun"/>
                        <a:cs typeface="Times New Roman"/>
                      </a:endParaRPr>
                    </a:p>
                    <a:p>
                      <a:pPr marL="71755" marR="71755" algn="r">
                        <a:lnSpc>
                          <a:spcPts val="1100"/>
                        </a:lnSpc>
                        <a:spcBef>
                          <a:spcPts val="200"/>
                        </a:spcBef>
                        <a:spcAft>
                          <a:spcPts val="200"/>
                        </a:spcAft>
                      </a:pPr>
                      <a:r>
                        <a:rPr lang="nl-NL" sz="2000" b="1" dirty="0" smtClean="0">
                          <a:latin typeface="Verdana"/>
                          <a:ea typeface="SimSun"/>
                          <a:cs typeface="Times New Roman"/>
                        </a:rPr>
                        <a:t>73</a:t>
                      </a:r>
                      <a:endParaRPr lang="nl-NL" sz="2000" dirty="0">
                        <a:latin typeface="Calibri"/>
                        <a:ea typeface="SimSu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800199"/>
          </a:xfrm>
        </p:spPr>
        <p:txBody>
          <a:bodyPr/>
          <a:lstStyle/>
          <a:p>
            <a:r>
              <a:rPr lang="nl-NL" dirty="0" err="1" smtClean="0"/>
              <a:t>Policy</a:t>
            </a:r>
            <a:r>
              <a:rPr lang="nl-NL" dirty="0" smtClean="0"/>
              <a:t> Indicator </a:t>
            </a:r>
            <a:r>
              <a:rPr lang="nl-NL" dirty="0" err="1" smtClean="0"/>
              <a:t>Noise</a:t>
            </a:r>
            <a:r>
              <a:rPr lang="nl-NL" dirty="0" smtClean="0"/>
              <a:t> </a:t>
            </a:r>
            <a:r>
              <a:rPr lang="nl-NL" dirty="0" err="1" smtClean="0"/>
              <a:t>Emissions</a:t>
            </a:r>
            <a:r>
              <a:rPr lang="nl-NL" dirty="0" smtClean="0"/>
              <a:t> </a:t>
            </a:r>
            <a:r>
              <a:rPr lang="nl-NL" dirty="0" err="1" smtClean="0"/>
              <a:t>Roadtraffic</a:t>
            </a:r>
            <a:endParaRPr lang="nl-NL" dirty="0"/>
          </a:p>
        </p:txBody>
      </p:sp>
      <p:sp>
        <p:nvSpPr>
          <p:cNvPr id="3" name="Ondertitel 2"/>
          <p:cNvSpPr>
            <a:spLocks noGrp="1"/>
          </p:cNvSpPr>
          <p:nvPr>
            <p:ph type="subTitle" idx="1"/>
          </p:nvPr>
        </p:nvSpPr>
        <p:spPr>
          <a:xfrm>
            <a:off x="755576" y="2780928"/>
            <a:ext cx="7920880" cy="2857872"/>
          </a:xfrm>
        </p:spPr>
        <p:txBody>
          <a:bodyPr/>
          <a:lstStyle/>
          <a:p>
            <a:pPr algn="l"/>
            <a:r>
              <a:rPr lang="nl-NL" dirty="0" err="1" smtClean="0">
                <a:solidFill>
                  <a:schemeClr val="tx1"/>
                </a:solidFill>
              </a:rPr>
              <a:t>E</a:t>
            </a:r>
            <a:r>
              <a:rPr lang="nl-NL" sz="2400" dirty="0" err="1" smtClean="0">
                <a:solidFill>
                  <a:schemeClr val="tx1"/>
                </a:solidFill>
              </a:rPr>
              <a:t>road</a:t>
            </a:r>
            <a:r>
              <a:rPr lang="nl-NL" sz="2400" dirty="0" smtClean="0">
                <a:solidFill>
                  <a:schemeClr val="tx1"/>
                </a:solidFill>
              </a:rPr>
              <a:t> surfaces </a:t>
            </a:r>
            <a:r>
              <a:rPr lang="nl-NL" dirty="0" smtClean="0">
                <a:solidFill>
                  <a:schemeClr val="tx1"/>
                </a:solidFill>
              </a:rPr>
              <a:t>+ </a:t>
            </a:r>
            <a:r>
              <a:rPr lang="nl-NL" dirty="0" err="1" smtClean="0">
                <a:solidFill>
                  <a:schemeClr val="tx1"/>
                </a:solidFill>
              </a:rPr>
              <a:t>E</a:t>
            </a:r>
            <a:r>
              <a:rPr lang="nl-NL" sz="2400" dirty="0" err="1" smtClean="0">
                <a:solidFill>
                  <a:schemeClr val="tx1"/>
                </a:solidFill>
              </a:rPr>
              <a:t>tyres</a:t>
            </a:r>
            <a:r>
              <a:rPr lang="nl-NL" dirty="0" smtClean="0">
                <a:solidFill>
                  <a:schemeClr val="tx1"/>
                </a:solidFill>
              </a:rPr>
              <a:t> + </a:t>
            </a:r>
            <a:r>
              <a:rPr lang="nl-NL" dirty="0" err="1" smtClean="0">
                <a:solidFill>
                  <a:schemeClr val="tx1"/>
                </a:solidFill>
              </a:rPr>
              <a:t>E</a:t>
            </a:r>
            <a:r>
              <a:rPr lang="nl-NL" sz="2400" dirty="0" err="1" smtClean="0">
                <a:solidFill>
                  <a:schemeClr val="tx1"/>
                </a:solidFill>
              </a:rPr>
              <a:t>powertrain</a:t>
            </a:r>
            <a:r>
              <a:rPr lang="nl-NL" sz="2000" dirty="0" smtClean="0">
                <a:solidFill>
                  <a:schemeClr val="tx1"/>
                </a:solidFill>
              </a:rPr>
              <a:t> </a:t>
            </a:r>
            <a:r>
              <a:rPr lang="nl-NL" sz="4000" dirty="0" smtClean="0">
                <a:solidFill>
                  <a:schemeClr val="tx1"/>
                </a:solidFill>
              </a:rPr>
              <a:t>  --&gt;</a:t>
            </a:r>
            <a:r>
              <a:rPr lang="nl-NL" dirty="0" smtClean="0">
                <a:solidFill>
                  <a:schemeClr val="tx1"/>
                </a:solidFill>
              </a:rPr>
              <a:t>   </a:t>
            </a:r>
          </a:p>
          <a:p>
            <a:pPr algn="r"/>
            <a:r>
              <a:rPr lang="nl-NL" dirty="0" smtClean="0">
                <a:solidFill>
                  <a:schemeClr val="tx1"/>
                </a:solidFill>
              </a:rPr>
              <a:t># </a:t>
            </a:r>
            <a:r>
              <a:rPr lang="nl-NL" dirty="0" err="1">
                <a:solidFill>
                  <a:schemeClr val="tx1"/>
                </a:solidFill>
              </a:rPr>
              <a:t>P</a:t>
            </a:r>
            <a:r>
              <a:rPr lang="nl-NL" dirty="0" err="1" smtClean="0">
                <a:solidFill>
                  <a:schemeClr val="tx1"/>
                </a:solidFill>
              </a:rPr>
              <a:t>eople</a:t>
            </a:r>
            <a:r>
              <a:rPr lang="nl-NL" dirty="0" smtClean="0">
                <a:solidFill>
                  <a:schemeClr val="tx1"/>
                </a:solidFill>
              </a:rPr>
              <a:t> </a:t>
            </a:r>
            <a:r>
              <a:rPr lang="nl-NL" sz="2400" dirty="0" err="1" smtClean="0">
                <a:solidFill>
                  <a:schemeClr val="tx1"/>
                </a:solidFill>
              </a:rPr>
              <a:t>annoyed</a:t>
            </a:r>
            <a:r>
              <a:rPr lang="nl-NL" sz="2400" dirty="0" smtClean="0">
                <a:solidFill>
                  <a:schemeClr val="tx1"/>
                </a:solidFill>
              </a:rPr>
              <a:t>/</a:t>
            </a:r>
            <a:r>
              <a:rPr lang="nl-NL" sz="2400" dirty="0" err="1" smtClean="0">
                <a:solidFill>
                  <a:schemeClr val="tx1"/>
                </a:solidFill>
              </a:rPr>
              <a:t>sleepdisturbed</a:t>
            </a:r>
            <a:endParaRPr lang="nl-NL" sz="2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Scenario’s</a:t>
            </a:r>
            <a:endParaRPr lang="nl-NL" dirty="0"/>
          </a:p>
        </p:txBody>
      </p:sp>
      <p:sp>
        <p:nvSpPr>
          <p:cNvPr id="3" name="Tijdelijke aanduiding voor inhoud 2"/>
          <p:cNvSpPr>
            <a:spLocks noGrp="1"/>
          </p:cNvSpPr>
          <p:nvPr>
            <p:ph idx="1"/>
          </p:nvPr>
        </p:nvSpPr>
        <p:spPr/>
        <p:txBody>
          <a:bodyPr>
            <a:normAutofit/>
          </a:bodyPr>
          <a:lstStyle/>
          <a:p>
            <a:r>
              <a:rPr lang="nl-NL" dirty="0" smtClean="0"/>
              <a:t>2015: present </a:t>
            </a:r>
            <a:r>
              <a:rPr lang="nl-NL" dirty="0" err="1" smtClean="0"/>
              <a:t>situation</a:t>
            </a:r>
            <a:endParaRPr lang="nl-NL" dirty="0" smtClean="0"/>
          </a:p>
          <a:p>
            <a:r>
              <a:rPr lang="nl-NL" dirty="0" smtClean="0"/>
              <a:t>2030 BAU: 1% </a:t>
            </a:r>
            <a:r>
              <a:rPr lang="nl-NL" dirty="0" err="1" smtClean="0"/>
              <a:t>growth</a:t>
            </a:r>
            <a:r>
              <a:rPr lang="nl-NL" dirty="0" smtClean="0"/>
              <a:t> </a:t>
            </a:r>
            <a:r>
              <a:rPr lang="nl-NL" dirty="0" err="1" smtClean="0"/>
              <a:t>traffic</a:t>
            </a:r>
            <a:r>
              <a:rPr lang="nl-NL" dirty="0" smtClean="0"/>
              <a:t>/</a:t>
            </a:r>
            <a:r>
              <a:rPr lang="nl-NL" dirty="0" err="1" smtClean="0"/>
              <a:t>yr</a:t>
            </a:r>
            <a:r>
              <a:rPr lang="nl-NL" dirty="0" smtClean="0"/>
              <a:t>, </a:t>
            </a:r>
            <a:r>
              <a:rPr lang="nl-NL" dirty="0" err="1" smtClean="0"/>
              <a:t>autonomous</a:t>
            </a:r>
            <a:r>
              <a:rPr lang="nl-NL" dirty="0" smtClean="0"/>
              <a:t> </a:t>
            </a:r>
            <a:r>
              <a:rPr lang="nl-NL" dirty="0" err="1" smtClean="0"/>
              <a:t>policy</a:t>
            </a:r>
            <a:r>
              <a:rPr lang="nl-NL" dirty="0" smtClean="0"/>
              <a:t> vehicles and tyres</a:t>
            </a:r>
          </a:p>
          <a:p>
            <a:r>
              <a:rPr lang="nl-NL" dirty="0" smtClean="0"/>
              <a:t>2030 </a:t>
            </a:r>
            <a:r>
              <a:rPr lang="nl-NL" dirty="0"/>
              <a:t>NL </a:t>
            </a:r>
            <a:r>
              <a:rPr lang="nl-NL" dirty="0" err="1" smtClean="0"/>
              <a:t>proposal</a:t>
            </a:r>
            <a:r>
              <a:rPr lang="nl-NL" dirty="0" smtClean="0"/>
              <a:t>: </a:t>
            </a:r>
            <a:r>
              <a:rPr lang="nl-NL" dirty="0" err="1" smtClean="0"/>
              <a:t>reduction</a:t>
            </a:r>
            <a:r>
              <a:rPr lang="nl-NL" dirty="0" smtClean="0"/>
              <a:t> ~ </a:t>
            </a:r>
            <a:r>
              <a:rPr lang="nl-NL" dirty="0"/>
              <a:t>2-3 </a:t>
            </a:r>
            <a:r>
              <a:rPr lang="nl-NL" dirty="0" smtClean="0"/>
              <a:t>dB </a:t>
            </a:r>
          </a:p>
          <a:p>
            <a:pPr>
              <a:buNone/>
            </a:pPr>
            <a:r>
              <a:rPr lang="nl-NL" dirty="0" smtClean="0"/>
              <a:t>	(GRB 61-03)</a:t>
            </a:r>
            <a:endParaRPr lang="nl-NL" dirty="0"/>
          </a:p>
          <a:p>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Tyreprop3cc.png"/>
          <p:cNvPicPr>
            <a:picLocks noChangeAspect="1"/>
          </p:cNvPicPr>
          <p:nvPr/>
        </p:nvPicPr>
        <p:blipFill>
          <a:blip r:embed="rId2" cstate="print"/>
          <a:stretch>
            <a:fillRect/>
          </a:stretch>
        </p:blipFill>
        <p:spPr>
          <a:xfrm>
            <a:off x="312050" y="260648"/>
            <a:ext cx="8519899" cy="5400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nvGraphicFramePr>
        <p:xfrm>
          <a:off x="1115616" y="1124743"/>
          <a:ext cx="6378971" cy="2880320"/>
        </p:xfrm>
        <a:graphic>
          <a:graphicData uri="http://schemas.openxmlformats.org/drawingml/2006/table">
            <a:tbl>
              <a:tblPr/>
              <a:tblGrid>
                <a:gridCol w="1252191"/>
                <a:gridCol w="1264614"/>
                <a:gridCol w="1270825"/>
                <a:gridCol w="1319274"/>
                <a:gridCol w="1272067"/>
              </a:tblGrid>
              <a:tr h="1071191">
                <a:tc>
                  <a:txBody>
                    <a:bodyPr/>
                    <a:lstStyle/>
                    <a:p>
                      <a:pPr algn="ctr">
                        <a:lnSpc>
                          <a:spcPct val="115000"/>
                        </a:lnSpc>
                        <a:spcAft>
                          <a:spcPts val="0"/>
                        </a:spcAft>
                      </a:pPr>
                      <a:r>
                        <a:rPr lang="nl-NL" sz="1800" dirty="0">
                          <a:solidFill>
                            <a:srgbClr val="000000"/>
                          </a:solidFill>
                          <a:latin typeface="Arial"/>
                          <a:ea typeface="Times New Roman"/>
                          <a:cs typeface="Times New Roman"/>
                        </a:rPr>
                        <a:t>Scenario</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nl-NL" sz="1800" dirty="0" err="1">
                          <a:solidFill>
                            <a:srgbClr val="000000"/>
                          </a:solidFill>
                          <a:latin typeface="Arial"/>
                          <a:ea typeface="Times New Roman"/>
                          <a:cs typeface="Times New Roman"/>
                        </a:rPr>
                        <a:t>Annoyed</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800" dirty="0">
                          <a:solidFill>
                            <a:srgbClr val="000000"/>
                          </a:solidFill>
                          <a:latin typeface="Arial"/>
                          <a:ea typeface="Times New Roman"/>
                          <a:cs typeface="Times New Roman"/>
                        </a:rPr>
                        <a:t>Reduction from Sc.1</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nl-NL" sz="1800">
                          <a:solidFill>
                            <a:srgbClr val="000000"/>
                          </a:solidFill>
                          <a:latin typeface="Arial"/>
                          <a:ea typeface="Times New Roman"/>
                          <a:cs typeface="Times New Roman"/>
                        </a:rPr>
                        <a:t>Seriously annoyed</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800">
                          <a:solidFill>
                            <a:srgbClr val="000000"/>
                          </a:solidFill>
                          <a:latin typeface="Arial"/>
                          <a:ea typeface="Times New Roman"/>
                          <a:cs typeface="Times New Roman"/>
                        </a:rPr>
                        <a:t>Reduction from Sc.1</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603043">
                <a:tc>
                  <a:txBody>
                    <a:bodyPr/>
                    <a:lstStyle/>
                    <a:p>
                      <a:pPr algn="l">
                        <a:lnSpc>
                          <a:spcPct val="115000"/>
                        </a:lnSpc>
                        <a:spcAft>
                          <a:spcPts val="0"/>
                        </a:spcAft>
                      </a:pPr>
                      <a:r>
                        <a:rPr lang="nl-NL" sz="1800" dirty="0" smtClean="0">
                          <a:solidFill>
                            <a:srgbClr val="000000"/>
                          </a:solidFill>
                          <a:latin typeface="Arial"/>
                          <a:ea typeface="Calibri"/>
                          <a:cs typeface="Times New Roman"/>
                        </a:rPr>
                        <a:t>2015</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dirty="0">
                          <a:solidFill>
                            <a:srgbClr val="000000"/>
                          </a:solidFill>
                          <a:latin typeface="Arial"/>
                          <a:ea typeface="Times New Roman"/>
                          <a:cs typeface="Times New Roman"/>
                        </a:rPr>
                        <a:t>3161245</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dirty="0">
                          <a:solidFill>
                            <a:srgbClr val="000000"/>
                          </a:solidFill>
                          <a:latin typeface="Arial"/>
                          <a:ea typeface="Times New Roman"/>
                          <a:cs typeface="Times New Roman"/>
                        </a:rPr>
                        <a:t> </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1360113</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 </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043">
                <a:tc>
                  <a:txBody>
                    <a:bodyPr/>
                    <a:lstStyle/>
                    <a:p>
                      <a:pPr algn="l">
                        <a:lnSpc>
                          <a:spcPct val="115000"/>
                        </a:lnSpc>
                        <a:spcAft>
                          <a:spcPts val="0"/>
                        </a:spcAft>
                      </a:pPr>
                      <a:r>
                        <a:rPr lang="nl-NL" sz="1800" dirty="0" smtClean="0">
                          <a:solidFill>
                            <a:srgbClr val="000000"/>
                          </a:solidFill>
                          <a:latin typeface="Arial"/>
                          <a:ea typeface="Times New Roman"/>
                          <a:cs typeface="Times New Roman"/>
                        </a:rPr>
                        <a:t>2030 BAU</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3165333</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dirty="0">
                          <a:solidFill>
                            <a:srgbClr val="000000"/>
                          </a:solidFill>
                          <a:latin typeface="Arial"/>
                          <a:ea typeface="Times New Roman"/>
                          <a:cs typeface="Times New Roman"/>
                        </a:rPr>
                        <a:t>-0,1%</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dirty="0">
                          <a:solidFill>
                            <a:srgbClr val="000000"/>
                          </a:solidFill>
                          <a:latin typeface="Arial"/>
                          <a:ea typeface="Times New Roman"/>
                          <a:cs typeface="Times New Roman"/>
                        </a:rPr>
                        <a:t>1364278</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-0,3%</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043">
                <a:tc>
                  <a:txBody>
                    <a:bodyPr/>
                    <a:lstStyle/>
                    <a:p>
                      <a:pPr algn="l">
                        <a:lnSpc>
                          <a:spcPct val="115000"/>
                        </a:lnSpc>
                        <a:spcAft>
                          <a:spcPts val="0"/>
                        </a:spcAft>
                      </a:pPr>
                      <a:r>
                        <a:rPr lang="nl-NL" sz="1800" dirty="0" smtClean="0">
                          <a:solidFill>
                            <a:srgbClr val="000000"/>
                          </a:solidFill>
                          <a:latin typeface="Arial"/>
                          <a:ea typeface="Times New Roman"/>
                          <a:cs typeface="Times New Roman"/>
                        </a:rPr>
                        <a:t>2030 NL pr</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2975205</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6%</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dirty="0">
                          <a:solidFill>
                            <a:srgbClr val="000000"/>
                          </a:solidFill>
                          <a:latin typeface="Arial"/>
                          <a:ea typeface="Times New Roman"/>
                          <a:cs typeface="Times New Roman"/>
                        </a:rPr>
                        <a:t>1252984</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dirty="0">
                          <a:solidFill>
                            <a:srgbClr val="000000"/>
                          </a:solidFill>
                          <a:latin typeface="Arial"/>
                          <a:ea typeface="Times New Roman"/>
                          <a:cs typeface="Times New Roman"/>
                        </a:rPr>
                        <a:t>8%</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nvGraphicFramePr>
        <p:xfrm>
          <a:off x="1187624" y="1052735"/>
          <a:ext cx="6306963" cy="3240360"/>
        </p:xfrm>
        <a:graphic>
          <a:graphicData uri="http://schemas.openxmlformats.org/drawingml/2006/table">
            <a:tbl>
              <a:tblPr/>
              <a:tblGrid>
                <a:gridCol w="1267831"/>
                <a:gridCol w="1330974"/>
                <a:gridCol w="1267831"/>
                <a:gridCol w="1172496"/>
                <a:gridCol w="1267831"/>
              </a:tblGrid>
              <a:tr h="1238748">
                <a:tc>
                  <a:txBody>
                    <a:bodyPr/>
                    <a:lstStyle/>
                    <a:p>
                      <a:pPr algn="ctr">
                        <a:lnSpc>
                          <a:spcPct val="115000"/>
                        </a:lnSpc>
                        <a:spcAft>
                          <a:spcPts val="0"/>
                        </a:spcAft>
                      </a:pPr>
                      <a:r>
                        <a:rPr lang="en-US" sz="1800" dirty="0" smtClean="0">
                          <a:solidFill>
                            <a:srgbClr val="000000"/>
                          </a:solidFill>
                          <a:latin typeface="Arial"/>
                          <a:ea typeface="Times New Roman"/>
                          <a:cs typeface="Times New Roman"/>
                        </a:rPr>
                        <a:t>Scenario</a:t>
                      </a:r>
                      <a:endParaRPr lang="nl-NL" sz="18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nl-NL" sz="1800">
                          <a:solidFill>
                            <a:srgbClr val="000000"/>
                          </a:solidFill>
                          <a:latin typeface="Arial"/>
                          <a:ea typeface="Times New Roman"/>
                          <a:cs typeface="Times New Roman"/>
                        </a:rPr>
                        <a:t>Sleep disturbed</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800">
                          <a:solidFill>
                            <a:srgbClr val="000000"/>
                          </a:solidFill>
                          <a:latin typeface="Arial"/>
                          <a:ea typeface="Times New Roman"/>
                          <a:cs typeface="Times New Roman"/>
                        </a:rPr>
                        <a:t>Reduction from Sc.1</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nl-NL" sz="1800">
                          <a:solidFill>
                            <a:srgbClr val="000000"/>
                          </a:solidFill>
                          <a:latin typeface="Arial"/>
                          <a:ea typeface="Times New Roman"/>
                          <a:cs typeface="Times New Roman"/>
                        </a:rPr>
                        <a:t>Seriously sleep disturbed</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800">
                          <a:solidFill>
                            <a:srgbClr val="000000"/>
                          </a:solidFill>
                          <a:latin typeface="Arial"/>
                          <a:ea typeface="Times New Roman"/>
                          <a:cs typeface="Times New Roman"/>
                        </a:rPr>
                        <a:t>Reduction from Sc.1</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667204">
                <a:tc>
                  <a:txBody>
                    <a:bodyPr/>
                    <a:lstStyle/>
                    <a:p>
                      <a:pPr algn="ctr">
                        <a:lnSpc>
                          <a:spcPct val="115000"/>
                        </a:lnSpc>
                        <a:spcAft>
                          <a:spcPts val="0"/>
                        </a:spcAft>
                      </a:pPr>
                      <a:r>
                        <a:rPr lang="en-US" sz="1800" dirty="0" smtClean="0">
                          <a:solidFill>
                            <a:srgbClr val="000000"/>
                          </a:solidFill>
                          <a:latin typeface="Arial"/>
                          <a:ea typeface="Times New Roman"/>
                          <a:cs typeface="Times New Roman"/>
                        </a:rPr>
                        <a:t>2015 </a:t>
                      </a:r>
                      <a:endParaRPr lang="nl-NL" sz="18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2917483</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 </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1500615</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 </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204">
                <a:tc>
                  <a:txBody>
                    <a:bodyPr/>
                    <a:lstStyle/>
                    <a:p>
                      <a:pPr algn="ctr">
                        <a:lnSpc>
                          <a:spcPct val="115000"/>
                        </a:lnSpc>
                        <a:spcAft>
                          <a:spcPts val="0"/>
                        </a:spcAft>
                      </a:pPr>
                      <a:r>
                        <a:rPr lang="nl-NL" sz="1800" dirty="0" smtClean="0">
                          <a:solidFill>
                            <a:srgbClr val="000000"/>
                          </a:solidFill>
                          <a:latin typeface="Arial"/>
                          <a:ea typeface="Calibri"/>
                          <a:cs typeface="Times New Roman"/>
                        </a:rPr>
                        <a:t>2030</a:t>
                      </a:r>
                      <a:r>
                        <a:rPr lang="nl-NL" sz="1800" baseline="0" dirty="0" smtClean="0">
                          <a:solidFill>
                            <a:srgbClr val="000000"/>
                          </a:solidFill>
                          <a:latin typeface="Arial"/>
                          <a:ea typeface="Calibri"/>
                          <a:cs typeface="Times New Roman"/>
                        </a:rPr>
                        <a:t> BAU</a:t>
                      </a:r>
                      <a:endParaRPr lang="nl-NL" sz="18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2914577</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0,1%</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1499111</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0,1%</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204">
                <a:tc>
                  <a:txBody>
                    <a:bodyPr/>
                    <a:lstStyle/>
                    <a:p>
                      <a:pPr algn="ctr">
                        <a:lnSpc>
                          <a:spcPct val="115000"/>
                        </a:lnSpc>
                        <a:spcAft>
                          <a:spcPts val="0"/>
                        </a:spcAft>
                      </a:pPr>
                      <a:r>
                        <a:rPr lang="nl-NL" sz="1800" dirty="0" smtClean="0">
                          <a:solidFill>
                            <a:srgbClr val="000000"/>
                          </a:solidFill>
                          <a:latin typeface="Arial"/>
                          <a:ea typeface="Calibri"/>
                          <a:cs typeface="Times New Roman"/>
                        </a:rPr>
                        <a:t>2030</a:t>
                      </a:r>
                      <a:r>
                        <a:rPr lang="nl-NL" sz="1800" baseline="0" dirty="0" smtClean="0">
                          <a:solidFill>
                            <a:srgbClr val="000000"/>
                          </a:solidFill>
                          <a:latin typeface="Arial"/>
                          <a:ea typeface="Calibri"/>
                          <a:cs typeface="Times New Roman"/>
                        </a:rPr>
                        <a:t> NL pr</a:t>
                      </a:r>
                      <a:endParaRPr lang="nl-NL" sz="18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2761946</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5%</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a:solidFill>
                            <a:srgbClr val="000000"/>
                          </a:solidFill>
                          <a:latin typeface="Arial"/>
                          <a:ea typeface="Times New Roman"/>
                          <a:cs typeface="Times New Roman"/>
                        </a:rPr>
                        <a:t>1400251</a:t>
                      </a:r>
                      <a:endParaRPr lang="nl-NL"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1800" dirty="0">
                          <a:solidFill>
                            <a:srgbClr val="000000"/>
                          </a:solidFill>
                          <a:latin typeface="Arial"/>
                          <a:ea typeface="Times New Roman"/>
                          <a:cs typeface="Times New Roman"/>
                        </a:rPr>
                        <a:t>7%</a:t>
                      </a:r>
                      <a:endParaRPr lang="nl-NL"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4" name="Rechte verbindingslijn 3"/>
          <p:cNvCxnSpPr/>
          <p:nvPr/>
        </p:nvCxnSpPr>
        <p:spPr>
          <a:xfrm>
            <a:off x="1187624" y="1052736"/>
            <a:ext cx="0" cy="324036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247</Words>
  <Application>Microsoft Office PowerPoint</Application>
  <PresentationFormat>On-screen Show (4:3)</PresentationFormat>
  <Paragraphs>144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Office-thema</vt:lpstr>
      <vt:lpstr>Proposal Netherlands Tyre Noise Limits</vt:lpstr>
      <vt:lpstr>C1 tyres</vt:lpstr>
      <vt:lpstr>C2 tyres</vt:lpstr>
      <vt:lpstr>C3 tyres</vt:lpstr>
      <vt:lpstr>Policy Indicator Noise Emissions Roadtraffic</vt:lpstr>
      <vt:lpstr>Scenario’s</vt:lpstr>
      <vt:lpstr>PowerPoint Presentation</vt:lpstr>
      <vt:lpstr>PowerPoint Presentation</vt:lpstr>
      <vt:lpstr>PowerPoint Presentation</vt:lpstr>
      <vt:lpstr>NLs proposal: GRB-62-11</vt:lpstr>
      <vt:lpstr>12.10  As from 1 November 2020, Contracting Parties applying this Regulation shall refuse to grant approval if the tyre type to be approved does not meet the requirements of this Regulation as amended by the 02 series of amendments, and shall, in addition, refuse to grant approval if the stage 3 rolling sound requirements set out in paragraphs 6.1.1. to 6.1.3. of this Regulation are not complied with.</vt:lpstr>
      <vt:lpstr>12.11  As from 1 November 2024, any Contracting Party applying this Regulation may refuse to allow the sale or entry into service of a tyre which does not meet the requirements of this Regulation as amended by the 02 series, and which does not meet the stage 3 rolling sound requirements set out in paragraphs 6.1.1. to 6.1.3. of this Regulation.</vt:lpstr>
    </vt:vector>
  </TitlesOfParts>
  <Company>Rijksoverheid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Beleidindicator geluidemissies wegverkeer</dc:title>
  <dc:creator>JSligger</dc:creator>
  <cp:lastModifiedBy>Konstantin Glukhenkiy</cp:lastModifiedBy>
  <cp:revision>17</cp:revision>
  <dcterms:created xsi:type="dcterms:W3CDTF">2015-08-25T11:21:51Z</dcterms:created>
  <dcterms:modified xsi:type="dcterms:W3CDTF">2015-09-03T15:33:59Z</dcterms:modified>
</cp:coreProperties>
</file>