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45" r:id="rId2"/>
    <p:sldId id="412" r:id="rId3"/>
    <p:sldId id="413" r:id="rId4"/>
    <p:sldId id="414" r:id="rId5"/>
    <p:sldId id="420" r:id="rId6"/>
    <p:sldId id="422" r:id="rId7"/>
    <p:sldId id="429" r:id="rId8"/>
    <p:sldId id="421" r:id="rId9"/>
    <p:sldId id="415" r:id="rId10"/>
    <p:sldId id="423" r:id="rId11"/>
    <p:sldId id="424" r:id="rId12"/>
    <p:sldId id="416" r:id="rId13"/>
    <p:sldId id="426" r:id="rId14"/>
    <p:sldId id="425" r:id="rId15"/>
    <p:sldId id="427" r:id="rId16"/>
    <p:sldId id="417" r:id="rId17"/>
    <p:sldId id="418" r:id="rId18"/>
    <p:sldId id="428" r:id="rId19"/>
  </p:sldIdLst>
  <p:sldSz cx="9144000" cy="6858000" type="screen4x3"/>
  <p:notesSz cx="6810375" cy="99425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5668" autoAdjust="0"/>
  </p:normalViewPr>
  <p:slideViewPr>
    <p:cSldViewPr>
      <p:cViewPr>
        <p:scale>
          <a:sx n="80" d="100"/>
          <a:sy n="80" d="100"/>
        </p:scale>
        <p:origin x="-1589" y="-101"/>
      </p:cViewPr>
      <p:guideLst>
        <p:guide orient="horz" pos="4020"/>
        <p:guide orient="horz" pos="890"/>
        <p:guide orient="horz" pos="1434"/>
        <p:guide pos="884"/>
        <p:guide pos="5465"/>
        <p:guide pos="2971"/>
        <p:guide pos="27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51366" cy="49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defTabSz="957316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 bwMode="auto">
          <a:xfrm>
            <a:off x="3857487" y="0"/>
            <a:ext cx="2951366" cy="49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algn="r" defTabSz="957316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A145E1B9-E22C-4B37-94F5-EFA8B1E31C2F}" type="datetime8">
              <a:rPr lang="nl-NL"/>
              <a:pPr>
                <a:defRPr/>
              </a:pPr>
              <a:t>3-9-2015 17:04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 bwMode="auto">
          <a:xfrm>
            <a:off x="0" y="9444385"/>
            <a:ext cx="2951366" cy="49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defTabSz="957316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 bwMode="auto">
          <a:xfrm>
            <a:off x="3857487" y="9444385"/>
            <a:ext cx="2951366" cy="49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algn="r" defTabSz="957316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C2A5CB75-CFB7-4B7A-AD94-49AF1EAC58B4}" type="slidenum">
              <a:rPr lang="ar-SA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1606994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51366" cy="49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defTabSz="957316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l-NL"/>
              <a:t>Titel van de presentatie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auto">
          <a:xfrm>
            <a:off x="3857487" y="0"/>
            <a:ext cx="2951366" cy="49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>
            <a:lvl1pPr algn="r" defTabSz="957316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F0275C82-72D5-46AA-8AE3-05E4E779E36D}" type="datetime8">
              <a:rPr lang="nl-NL"/>
              <a:pPr>
                <a:defRPr/>
              </a:pPr>
              <a:t>3-9-2015 17:04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368" tIns="44184" rIns="88368" bIns="44184" rtlCol="0" anchor="ctr"/>
          <a:lstStyle/>
          <a:p>
            <a:pPr lvl="0"/>
            <a:endParaRPr lang="nl-NL" noProof="0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auto">
          <a:xfrm>
            <a:off x="680734" y="4722192"/>
            <a:ext cx="5448909" cy="44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20" tIns="47860" rIns="95720" bIns="478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auto">
          <a:xfrm>
            <a:off x="0" y="9444385"/>
            <a:ext cx="2951366" cy="49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defTabSz="957316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auto">
          <a:xfrm>
            <a:off x="3857487" y="9444385"/>
            <a:ext cx="2951366" cy="49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720" tIns="47860" rIns="95720" bIns="47860" numCol="1" anchor="b" anchorCtr="0" compatLnSpc="1">
            <a:prstTxWarp prst="textNoShape">
              <a:avLst/>
            </a:prstTxWarp>
          </a:bodyPr>
          <a:lstStyle>
            <a:lvl1pPr algn="r" defTabSz="957316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2A1B9788-EEBB-46F4-8E83-5F3AF5C3552B}" type="slidenum">
              <a:rPr lang="ar-SA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938654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TNO logo -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echte verbindingslijn 8"/>
          <p:cNvCxnSpPr/>
          <p:nvPr userDrawn="1"/>
        </p:nvCxnSpPr>
        <p:spPr>
          <a:xfrm flipV="1">
            <a:off x="1220788" y="831850"/>
            <a:ext cx="0" cy="1804988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403350" y="1303200"/>
            <a:ext cx="7272338" cy="900000"/>
          </a:xfrm>
        </p:spPr>
        <p:txBody>
          <a:bodyPr/>
          <a:lstStyle>
            <a:lvl1pPr>
              <a:lnSpc>
                <a:spcPts val="3200"/>
              </a:lnSpc>
              <a:defRPr sz="28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8" name="Ondertitel 2"/>
          <p:cNvSpPr>
            <a:spLocks noGrp="1"/>
          </p:cNvSpPr>
          <p:nvPr>
            <p:ph type="subTitle" idx="1"/>
          </p:nvPr>
        </p:nvSpPr>
        <p:spPr>
          <a:xfrm>
            <a:off x="1403350" y="2348880"/>
            <a:ext cx="7272338" cy="360000"/>
          </a:xfrm>
        </p:spPr>
        <p:txBody>
          <a:bodyPr/>
          <a:lstStyle>
            <a:lvl1pPr marL="0" indent="0" algn="l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16475" y="371475"/>
            <a:ext cx="1800225" cy="106363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nl-NL" dirty="0" smtClean="0"/>
              <a:t>Policy Indicator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16475" y="153988"/>
            <a:ext cx="1800225" cy="106362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‹#›</a:t>
            </a:fld>
            <a:endParaRPr lang="nl-NL"/>
          </a:p>
        </p:txBody>
      </p:sp>
      <p:sp>
        <p:nvSpPr>
          <p:cNvPr id="16" name="Rectangle 15"/>
          <p:cNvSpPr/>
          <p:nvPr userDrawn="1"/>
        </p:nvSpPr>
        <p:spPr>
          <a:xfrm>
            <a:off x="4802882" y="241598"/>
            <a:ext cx="13681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900" dirty="0" smtClean="0"/>
              <a:t>3 September 2015</a:t>
            </a:r>
            <a:endParaRPr lang="en-GB" sz="900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" y="117376"/>
            <a:ext cx="1152340" cy="53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425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NO titeldia met eigen fotobeeld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03350" y="1303200"/>
            <a:ext cx="7272338" cy="900000"/>
          </a:xfrm>
        </p:spPr>
        <p:txBody>
          <a:bodyPr/>
          <a:lstStyle>
            <a:lvl1pPr>
              <a:lnSpc>
                <a:spcPts val="3200"/>
              </a:lnSpc>
              <a:defRPr sz="28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03350" y="2350800"/>
            <a:ext cx="7272338" cy="360000"/>
          </a:xfrm>
        </p:spPr>
        <p:txBody>
          <a:bodyPr/>
          <a:lstStyle>
            <a:lvl1pPr marL="0" indent="0" algn="l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10" name="Tijdelijke aanduiding voor inhoud 2"/>
          <p:cNvSpPr>
            <a:spLocks noGrp="1"/>
          </p:cNvSpPr>
          <p:nvPr>
            <p:ph idx="13"/>
          </p:nvPr>
        </p:nvSpPr>
        <p:spPr>
          <a:xfrm>
            <a:off x="1403350" y="4293096"/>
            <a:ext cx="3024188" cy="2088654"/>
          </a:xfrm>
          <a:effectLst>
            <a:outerShdw blurRad="127000" dist="25400" dir="2700000" algn="ctr" rotWithShape="0">
              <a:schemeClr val="tx1">
                <a:alpha val="55000"/>
              </a:schemeClr>
            </a:outerShdw>
          </a:effectLst>
        </p:spPr>
        <p:txBody>
          <a:bodyPr/>
          <a:lstStyle>
            <a:lvl1pPr marL="0" indent="0">
              <a:buFontTx/>
              <a:buNone/>
              <a:defRPr baseline="0"/>
            </a:lvl1pPr>
            <a:lvl2pPr marL="357188" indent="-171450">
              <a:buFontTx/>
              <a:buBlip>
                <a:blip r:embed="rId3"/>
              </a:buBlip>
              <a:defRPr/>
            </a:lvl2pPr>
            <a:lvl3pPr marL="542925" indent="-187325">
              <a:buFontTx/>
              <a:buBlip>
                <a:blip r:embed="rId3"/>
              </a:buBlip>
              <a:defRPr/>
            </a:lvl3pPr>
            <a:lvl4pPr marL="715963" indent="-173038">
              <a:buFontTx/>
              <a:buBlip>
                <a:blip r:embed="rId3"/>
              </a:buBlip>
              <a:defRPr/>
            </a:lvl4pPr>
            <a:lvl5pPr marL="901700" indent="-187325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16475" y="371475"/>
            <a:ext cx="1800225" cy="106363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nl-NL" dirty="0" smtClean="0"/>
              <a:t>Policy Indicator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16475" y="153988"/>
            <a:ext cx="1800225" cy="106362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‹#›</a:t>
            </a:fld>
            <a:endParaRPr lang="nl-NL"/>
          </a:p>
        </p:txBody>
      </p:sp>
      <p:sp>
        <p:nvSpPr>
          <p:cNvPr id="16" name="Rectangle 15"/>
          <p:cNvSpPr/>
          <p:nvPr userDrawn="1"/>
        </p:nvSpPr>
        <p:spPr>
          <a:xfrm>
            <a:off x="4802882" y="241598"/>
            <a:ext cx="13681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900" dirty="0" smtClean="0"/>
              <a:t>3 September 2015</a:t>
            </a:r>
            <a:endParaRPr lang="en-GB" sz="900" dirty="0"/>
          </a:p>
        </p:txBody>
      </p:sp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" y="117376"/>
            <a:ext cx="1152340" cy="53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410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NO titel en object/opsomming 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8"/>
          <p:cNvCxnSpPr/>
          <p:nvPr userDrawn="1"/>
        </p:nvCxnSpPr>
        <p:spPr>
          <a:xfrm flipV="1">
            <a:off x="1220788" y="831850"/>
            <a:ext cx="0" cy="5549900"/>
          </a:xfrm>
          <a:prstGeom prst="line">
            <a:avLst/>
          </a:prstGeom>
          <a:ln w="127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3350" y="2199600"/>
            <a:ext cx="7272338" cy="4182150"/>
          </a:xfrm>
        </p:spPr>
        <p:txBody>
          <a:bodyPr/>
          <a:lstStyle>
            <a:lvl1pPr marL="185738" indent="-185738">
              <a:buFontTx/>
              <a:buBlip>
                <a:blip r:embed="rId3"/>
              </a:buBlip>
              <a:defRPr/>
            </a:lvl1pPr>
            <a:lvl2pPr marL="357188" indent="-171450">
              <a:buFontTx/>
              <a:buBlip>
                <a:blip r:embed="rId3"/>
              </a:buBlip>
              <a:defRPr/>
            </a:lvl2pPr>
            <a:lvl3pPr marL="542925" indent="-187325">
              <a:buFontTx/>
              <a:buBlip>
                <a:blip r:embed="rId3"/>
              </a:buBlip>
              <a:defRPr/>
            </a:lvl3pPr>
            <a:lvl4pPr marL="715963" indent="-173038">
              <a:buFontTx/>
              <a:buBlip>
                <a:blip r:embed="rId3"/>
              </a:buBlip>
              <a:defRPr/>
            </a:lvl4pPr>
            <a:lvl5pPr marL="901700" indent="-187325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16475" y="371475"/>
            <a:ext cx="1800225" cy="106363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nl-NL" dirty="0" smtClean="0"/>
              <a:t>Policy Indicator</a:t>
            </a:r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16475" y="153988"/>
            <a:ext cx="1800225" cy="106362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‹#›</a:t>
            </a:fld>
            <a:endParaRPr lang="nl-NL"/>
          </a:p>
        </p:txBody>
      </p:sp>
      <p:sp>
        <p:nvSpPr>
          <p:cNvPr id="16" name="Rectangle 15"/>
          <p:cNvSpPr/>
          <p:nvPr userDrawn="1"/>
        </p:nvSpPr>
        <p:spPr>
          <a:xfrm>
            <a:off x="4802882" y="241598"/>
            <a:ext cx="13681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900" dirty="0" smtClean="0"/>
              <a:t>3 September 2015</a:t>
            </a:r>
            <a:endParaRPr lang="en-GB" sz="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" y="117376"/>
            <a:ext cx="1152340" cy="53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474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1403350" y="1343025"/>
            <a:ext cx="72723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1403350" y="2200275"/>
            <a:ext cx="7272338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816475" y="371475"/>
            <a:ext cx="1800225" cy="106363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r>
              <a:rPr lang="nl-NL" dirty="0" smtClean="0"/>
              <a:t>Policy Indicator</a:t>
            </a:r>
            <a:endParaRPr lang="nl-NL" dirty="0"/>
          </a:p>
        </p:txBody>
      </p:sp>
      <p:sp>
        <p:nvSpPr>
          <p:cNvPr id="14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16475" y="153988"/>
            <a:ext cx="1800225" cy="106362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‹#›</a:t>
            </a:fld>
            <a:endParaRPr lang="nl-NL"/>
          </a:p>
        </p:txBody>
      </p:sp>
      <p:sp>
        <p:nvSpPr>
          <p:cNvPr id="2" name="Rectangle 1"/>
          <p:cNvSpPr/>
          <p:nvPr userDrawn="1"/>
        </p:nvSpPr>
        <p:spPr>
          <a:xfrm>
            <a:off x="4802882" y="241598"/>
            <a:ext cx="136815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900" dirty="0" smtClean="0"/>
              <a:t>3 September2015</a:t>
            </a:r>
            <a:endParaRPr lang="en-GB" sz="9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ts val="28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85738" indent="-1857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6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7188" indent="-171450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6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2925" indent="-1857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6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15963" indent="-1730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6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01700" indent="-185738" algn="l" rtl="0" eaLnBrk="0" fontAlgn="base" hangingPunct="0">
        <a:lnSpc>
          <a:spcPts val="2813"/>
        </a:lnSpc>
        <a:spcBef>
          <a:spcPct val="0"/>
        </a:spcBef>
        <a:spcAft>
          <a:spcPct val="0"/>
        </a:spcAft>
        <a:buBlip>
          <a:blip r:embed="rId6"/>
        </a:buBlip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980728"/>
            <a:ext cx="7272338" cy="900000"/>
          </a:xfrm>
        </p:spPr>
        <p:txBody>
          <a:bodyPr/>
          <a:lstStyle/>
          <a:p>
            <a:r>
              <a:rPr lang="en-US" dirty="0" smtClean="0"/>
              <a:t>A Policy Indicator </a:t>
            </a:r>
            <a:br>
              <a:rPr lang="en-US" dirty="0" smtClean="0"/>
            </a:br>
            <a:r>
              <a:rPr lang="en-US" dirty="0" smtClean="0"/>
              <a:t>for Road Traffic Noise Emission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772816"/>
            <a:ext cx="7272338" cy="360000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GRB 62, Geneva, September 1-3, 2015</a:t>
            </a:r>
          </a:p>
          <a:p>
            <a:r>
              <a:rPr lang="en-GB" dirty="0" smtClean="0"/>
              <a:t>
Michael Dittrich, TNO </a:t>
            </a:r>
            <a:br>
              <a:rPr lang="en-GB" dirty="0" smtClean="0"/>
            </a:br>
            <a:r>
              <a:rPr lang="en-GB" dirty="0" smtClean="0"/>
              <a:t>Johan Sliggers, NL Ministry of Infrastructure </a:t>
            </a:r>
            <a:br>
              <a:rPr lang="en-GB" dirty="0" smtClean="0"/>
            </a:br>
            <a:r>
              <a:rPr lang="en-GB" dirty="0" smtClean="0"/>
              <a:t>and Environment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24564" r="5781" b="13269"/>
          <a:stretch/>
        </p:blipFill>
        <p:spPr bwMode="auto">
          <a:xfrm>
            <a:off x="1402903" y="3212976"/>
            <a:ext cx="7493373" cy="33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149177" y="68902"/>
            <a:ext cx="410445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TT" altLang="zh-CN" sz="1200" dirty="0" smtClean="0"/>
              <a:t>Transmitted by </a:t>
            </a:r>
            <a:r>
              <a:rPr lang="en-TT" altLang="zh-CN" sz="1200" dirty="0" smtClean="0"/>
              <a:t>the expert from the Netherlands</a:t>
            </a:r>
            <a:endParaRPr lang="en-US" altLang="zh-CN" sz="1200" dirty="0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940152" y="-53465"/>
            <a:ext cx="32038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TT" sz="1200" u="sng" dirty="0"/>
              <a:t>Informal document</a:t>
            </a:r>
            <a:r>
              <a:rPr lang="en-TT" sz="1200" dirty="0"/>
              <a:t> </a:t>
            </a:r>
            <a:r>
              <a:rPr lang="en-TT" sz="1200" b="1" dirty="0" smtClean="0"/>
              <a:t>GRB-</a:t>
            </a:r>
            <a:r>
              <a:rPr lang="en-TT" altLang="zh-CN" sz="1200" b="1" dirty="0" smtClean="0"/>
              <a:t>62</a:t>
            </a:r>
            <a:r>
              <a:rPr lang="en-TT" sz="1200" b="1" dirty="0" smtClean="0"/>
              <a:t>-14-Add.1</a:t>
            </a:r>
            <a:endParaRPr lang="en-US" altLang="zh-CN" sz="1200" b="1" dirty="0"/>
          </a:p>
          <a:p>
            <a:pPr eaLnBrk="1" hangingPunct="1"/>
            <a:r>
              <a:rPr lang="en-TT" altLang="zh-CN" sz="1200" dirty="0"/>
              <a:t>(</a:t>
            </a:r>
            <a:r>
              <a:rPr lang="en-TT" altLang="zh-CN" sz="1200" dirty="0" smtClean="0"/>
              <a:t>62nd </a:t>
            </a:r>
            <a:r>
              <a:rPr lang="en-TT" altLang="zh-CN" sz="1200" dirty="0"/>
              <a:t>GRB, </a:t>
            </a:r>
            <a:r>
              <a:rPr lang="en-TT" altLang="zh-CN" sz="1200" dirty="0" smtClean="0"/>
              <a:t>1-3 </a:t>
            </a:r>
            <a:r>
              <a:rPr lang="en-TT" altLang="zh-CN" sz="1200" dirty="0" smtClean="0"/>
              <a:t>September 2015</a:t>
            </a:r>
            <a:r>
              <a:rPr lang="en-TT" altLang="zh-CN" sz="1200" dirty="0" smtClean="0"/>
              <a:t>, </a:t>
            </a:r>
          </a:p>
          <a:p>
            <a:pPr eaLnBrk="1" hangingPunct="1"/>
            <a:r>
              <a:rPr lang="en-TT" altLang="zh-CN" sz="1200" dirty="0" smtClean="0"/>
              <a:t>agenda </a:t>
            </a:r>
            <a:r>
              <a:rPr lang="en-TT" altLang="zh-CN" sz="1200" dirty="0"/>
              <a:t>item </a:t>
            </a:r>
            <a:r>
              <a:rPr lang="en-TT" altLang="zh-CN" sz="1200" dirty="0" smtClean="0"/>
              <a:t>9)</a:t>
            </a:r>
            <a:r>
              <a:rPr lang="en-US" altLang="zh-CN" sz="1200" dirty="0" smtClean="0"/>
              <a:t> </a:t>
            </a:r>
            <a:endParaRPr lang="en-US" altLang="zh-CN" sz="1200" dirty="0"/>
          </a:p>
        </p:txBody>
      </p:sp>
    </p:spTree>
    <p:extLst>
      <p:ext uri="{BB962C8B-B14F-4D97-AF65-F5344CB8AC3E}">
        <p14:creationId xmlns:p14="http://schemas.microsoft.com/office/powerpoint/2010/main" val="32694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939912"/>
            <a:ext cx="7272338" cy="900000"/>
          </a:xfrm>
        </p:spPr>
        <p:txBody>
          <a:bodyPr/>
          <a:lstStyle/>
          <a:p>
            <a:r>
              <a:rPr lang="en-GB" sz="2400" dirty="0"/>
              <a:t>EU limit values converted to emission  </a:t>
            </a:r>
            <a:br>
              <a:rPr lang="en-GB" sz="2400" dirty="0"/>
            </a:br>
            <a:r>
              <a:rPr lang="en-GB" sz="2400" dirty="0"/>
              <a:t>for 3 vehicle categories and scen.3 quiet vehicles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10</a:t>
            </a:fld>
            <a:endParaRPr lang="nl-NL"/>
          </a:p>
        </p:txBody>
      </p:sp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b="6511"/>
          <a:stretch/>
        </p:blipFill>
        <p:spPr bwMode="auto">
          <a:xfrm>
            <a:off x="1271587" y="1839912"/>
            <a:ext cx="7872413" cy="41093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5696" y="615601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(Table 2)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56877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Fleet composition (scen.2) and tyre limits (scen.4)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11</a:t>
            </a:fld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t="-1187" b="1"/>
          <a:stretch/>
        </p:blipFill>
        <p:spPr bwMode="auto">
          <a:xfrm>
            <a:off x="1438274" y="2057400"/>
            <a:ext cx="6316245" cy="230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96" y="4581128"/>
            <a:ext cx="7282120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56376" y="2132856"/>
            <a:ext cx="1260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(Table 3)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956376" y="4587766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(Table 4)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50680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 results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Numbers of annoyed and sleep disturbed for each road type in scenario 1, 2015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12</a:t>
            </a:fld>
            <a:endParaRPr lang="nl-NL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4944"/>
            <a:ext cx="5849977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168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26" y="1124744"/>
            <a:ext cx="7272338" cy="719138"/>
          </a:xfrm>
        </p:spPr>
        <p:txBody>
          <a:bodyPr/>
          <a:lstStyle/>
          <a:p>
            <a:r>
              <a:rPr lang="en-GB" dirty="0" smtClean="0"/>
              <a:t>Façade  noise levels for each scenario </a:t>
            </a:r>
            <a:br>
              <a:rPr lang="en-GB" dirty="0" smtClean="0"/>
            </a:br>
            <a:r>
              <a:rPr lang="en-GB" dirty="0" smtClean="0"/>
              <a:t>and road type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13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1387"/>
          <a:stretch/>
        </p:blipFill>
        <p:spPr bwMode="auto">
          <a:xfrm>
            <a:off x="1362075" y="2132856"/>
            <a:ext cx="7439025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702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1124744"/>
            <a:ext cx="7272338" cy="719138"/>
          </a:xfrm>
        </p:spPr>
        <p:txBody>
          <a:bodyPr/>
          <a:lstStyle/>
          <a:p>
            <a:r>
              <a:rPr lang="en-GB" dirty="0" smtClean="0"/>
              <a:t>Total numbers annoyed and sleep disturbed for </a:t>
            </a:r>
            <a:r>
              <a:rPr lang="en-GB" dirty="0"/>
              <a:t>e</a:t>
            </a:r>
            <a:r>
              <a:rPr lang="en-GB" dirty="0" smtClean="0"/>
              <a:t>ach scenario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14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7560840" cy="46315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005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Total numbers annoyed and sleep disturbed for each </a:t>
            </a:r>
            <a:r>
              <a:rPr lang="en-GB" dirty="0" smtClean="0"/>
              <a:t>scenario</a:t>
            </a:r>
            <a:r>
              <a:rPr lang="en-GB" dirty="0"/>
              <a:t> </a:t>
            </a:r>
            <a:r>
              <a:rPr lang="en-GB" dirty="0" smtClean="0"/>
              <a:t>and reductions</a:t>
            </a:r>
            <a:endParaRPr lang="en-GB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642621"/>
              </p:ext>
            </p:extLst>
          </p:nvPr>
        </p:nvGraphicFramePr>
        <p:xfrm>
          <a:off x="1259630" y="2924946"/>
          <a:ext cx="7704858" cy="2952324"/>
        </p:xfrm>
        <a:graphic>
          <a:graphicData uri="http://schemas.openxmlformats.org/drawingml/2006/table">
            <a:tbl>
              <a:tblPr firstRow="1" firstCol="1" bandRow="1"/>
              <a:tblGrid>
                <a:gridCol w="809071"/>
                <a:gridCol w="807201"/>
                <a:gridCol w="890352"/>
                <a:gridCol w="868863"/>
                <a:gridCol w="890352"/>
                <a:gridCol w="875404"/>
                <a:gridCol w="810939"/>
                <a:gridCol w="862324"/>
                <a:gridCol w="890352"/>
              </a:tblGrid>
              <a:tr h="889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Scenario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Annoyed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Reduction from</a:t>
                      </a:r>
                      <a:b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Sc.1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Seriously Annoyed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Reduction from</a:t>
                      </a:r>
                      <a:b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Sc.1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Sleep   Disturbed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Reduction from</a:t>
                      </a:r>
                      <a:b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Sc.1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Seriously Sleep Disturbed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Reduction from</a:t>
                      </a:r>
                      <a:b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Sc.1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43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3161245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1360113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2917483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1500615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3165333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-0.1%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1364278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-0.3%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2914577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0.1%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1499111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0.1%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2914022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1222993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2687540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1354446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2840506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1176935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2660222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1335718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2550716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19%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995040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27%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2411667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17%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1166955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1854576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41%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664176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51%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1832317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37%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831292</a:t>
                      </a:r>
                      <a:endParaRPr lang="nl-NL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4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45%</a:t>
                      </a:r>
                      <a:endParaRPr lang="nl-N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278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908720"/>
            <a:ext cx="7272338" cy="719138"/>
          </a:xfrm>
        </p:spPr>
        <p:txBody>
          <a:bodyPr/>
          <a:lstStyle/>
          <a:p>
            <a:r>
              <a:rPr lang="en-GB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484784"/>
            <a:ext cx="7272338" cy="4182150"/>
          </a:xfrm>
        </p:spPr>
        <p:txBody>
          <a:bodyPr/>
          <a:lstStyle/>
          <a:p>
            <a:r>
              <a:rPr lang="en-US" dirty="0" smtClean="0"/>
              <a:t>Both individual and combined mitigation </a:t>
            </a:r>
            <a:r>
              <a:rPr lang="en-US" dirty="0"/>
              <a:t>measures can </a:t>
            </a:r>
            <a:r>
              <a:rPr lang="en-US" dirty="0" smtClean="0"/>
              <a:t>be assessed</a:t>
            </a:r>
          </a:p>
          <a:p>
            <a:r>
              <a:rPr lang="en-US" dirty="0" smtClean="0"/>
              <a:t>Besides </a:t>
            </a:r>
            <a:r>
              <a:rPr lang="en-US" dirty="0"/>
              <a:t>noise limits, the public can also be encouraged to buy better </a:t>
            </a:r>
            <a:r>
              <a:rPr lang="en-US" dirty="0" err="1"/>
              <a:t>tyres</a:t>
            </a:r>
            <a:r>
              <a:rPr lang="en-US" dirty="0"/>
              <a:t>. Calculations with the Policy Indicator show that </a:t>
            </a:r>
            <a:r>
              <a:rPr lang="en-US" dirty="0" smtClean="0"/>
              <a:t>the </a:t>
            </a:r>
            <a:r>
              <a:rPr lang="en-US" dirty="0"/>
              <a:t>Dutch awareness campaign 'Choose the best </a:t>
            </a:r>
            <a:r>
              <a:rPr lang="en-US" dirty="0" err="1"/>
              <a:t>tyre</a:t>
            </a:r>
            <a:r>
              <a:rPr lang="en-US" dirty="0" smtClean="0"/>
              <a:t>' </a:t>
            </a:r>
            <a:r>
              <a:rPr lang="en-US" dirty="0"/>
              <a:t>makes sense.</a:t>
            </a:r>
            <a:endParaRPr lang="nl-NL" dirty="0"/>
          </a:p>
          <a:p>
            <a:r>
              <a:rPr lang="en-US" dirty="0"/>
              <a:t>Voluntary change to quieter vehicles can be </a:t>
            </a:r>
            <a:r>
              <a:rPr lang="en-US" dirty="0" err="1" smtClean="0"/>
              <a:t>incentivised</a:t>
            </a:r>
            <a:r>
              <a:rPr lang="en-US" dirty="0" smtClean="0"/>
              <a:t>, such as by introducing a vehicle </a:t>
            </a:r>
            <a:r>
              <a:rPr lang="en-US" dirty="0"/>
              <a:t>noise </a:t>
            </a:r>
            <a:r>
              <a:rPr lang="en-US" dirty="0" smtClean="0"/>
              <a:t>label.</a:t>
            </a:r>
          </a:p>
          <a:p>
            <a:r>
              <a:rPr lang="en-US" dirty="0" smtClean="0"/>
              <a:t>The Policy Indicator shows that both tightening limits and </a:t>
            </a:r>
            <a:r>
              <a:rPr lang="en-US" dirty="0" err="1" smtClean="0"/>
              <a:t>incentivising</a:t>
            </a:r>
            <a:r>
              <a:rPr lang="en-US" dirty="0" smtClean="0"/>
              <a:t> quiet </a:t>
            </a:r>
            <a:r>
              <a:rPr lang="en-US" dirty="0" err="1" smtClean="0"/>
              <a:t>tyres</a:t>
            </a:r>
            <a:r>
              <a:rPr lang="en-US" dirty="0" smtClean="0"/>
              <a:t> and quiet vehicles is effective</a:t>
            </a:r>
          </a:p>
          <a:p>
            <a:r>
              <a:rPr lang="en-US" dirty="0"/>
              <a:t>The European Commission has the obligation to </a:t>
            </a:r>
          </a:p>
          <a:p>
            <a:pPr lvl="1"/>
            <a:r>
              <a:rPr lang="en-US" dirty="0" smtClean="0"/>
              <a:t>evaluate </a:t>
            </a:r>
            <a:r>
              <a:rPr lang="en-US" dirty="0"/>
              <a:t>and revise the Regulation on General </a:t>
            </a:r>
            <a:r>
              <a:rPr lang="en-US" dirty="0" smtClean="0"/>
              <a:t>Safety </a:t>
            </a:r>
            <a:r>
              <a:rPr lang="en-US" dirty="0"/>
              <a:t>661/2009 </a:t>
            </a:r>
            <a:r>
              <a:rPr lang="en-US" dirty="0" smtClean="0"/>
              <a:t> including </a:t>
            </a:r>
            <a:r>
              <a:rPr lang="en-US" dirty="0" err="1" smtClean="0"/>
              <a:t>tyre</a:t>
            </a:r>
            <a:r>
              <a:rPr lang="en-US" dirty="0" smtClean="0"/>
              <a:t> noise</a:t>
            </a:r>
          </a:p>
          <a:p>
            <a:pPr lvl="1"/>
            <a:r>
              <a:rPr lang="en-US" dirty="0" smtClean="0"/>
              <a:t>perform </a:t>
            </a:r>
            <a:r>
              <a:rPr lang="en-US" dirty="0"/>
              <a:t>an assessment of </a:t>
            </a:r>
            <a:r>
              <a:rPr lang="en-US" dirty="0" smtClean="0"/>
              <a:t>a vehicle noise </a:t>
            </a:r>
            <a:r>
              <a:rPr lang="en-US" dirty="0"/>
              <a:t>label </a:t>
            </a:r>
            <a:r>
              <a:rPr lang="en-US" dirty="0" smtClean="0"/>
              <a:t>in relation to the </a:t>
            </a:r>
            <a:r>
              <a:rPr lang="en-US" dirty="0"/>
              <a:t>Regulation on Vehicle Noise </a:t>
            </a:r>
            <a:r>
              <a:rPr lang="en-US" dirty="0" smtClean="0"/>
              <a:t> </a:t>
            </a:r>
            <a:r>
              <a:rPr lang="en-US" dirty="0"/>
              <a:t>540/2014 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9293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Policy Indicator can be used to underpin focused and integral policies for noise emission derived from health-related targets. </a:t>
            </a:r>
            <a:endParaRPr lang="en-US" dirty="0" smtClean="0"/>
          </a:p>
          <a:p>
            <a:r>
              <a:rPr lang="en-US" dirty="0" smtClean="0"/>
              <a:t>It has been applied for the Netherlands, showing potential reduction of </a:t>
            </a:r>
            <a:r>
              <a:rPr lang="en-US" dirty="0" err="1" smtClean="0"/>
              <a:t>upto</a:t>
            </a:r>
            <a:r>
              <a:rPr lang="en-US" dirty="0" smtClean="0"/>
              <a:t> 50% in annoyed and sleep disturbed people if tighter limits for vehicles and </a:t>
            </a:r>
            <a:r>
              <a:rPr lang="en-US" dirty="0" err="1" smtClean="0"/>
              <a:t>tyres</a:t>
            </a:r>
            <a:r>
              <a:rPr lang="en-US" dirty="0" smtClean="0"/>
              <a:t> are introduced and road surfaces are improved.</a:t>
            </a:r>
          </a:p>
          <a:p>
            <a:r>
              <a:rPr lang="en-US" dirty="0" smtClean="0"/>
              <a:t>NL proposals for tighter vehicle and </a:t>
            </a:r>
            <a:r>
              <a:rPr lang="en-US" dirty="0" err="1" smtClean="0"/>
              <a:t>tyre</a:t>
            </a:r>
            <a:r>
              <a:rPr lang="en-US" dirty="0" smtClean="0"/>
              <a:t> noise limits are underpinned by the results</a:t>
            </a:r>
          </a:p>
          <a:p>
            <a:r>
              <a:rPr lang="en-US" dirty="0" err="1" smtClean="0"/>
              <a:t>Incentivising</a:t>
            </a:r>
            <a:r>
              <a:rPr lang="en-US" dirty="0" smtClean="0"/>
              <a:t> quieter </a:t>
            </a:r>
            <a:r>
              <a:rPr lang="en-US" dirty="0" err="1" smtClean="0"/>
              <a:t>tyres</a:t>
            </a:r>
            <a:r>
              <a:rPr lang="en-US" dirty="0" smtClean="0"/>
              <a:t> and vehicles is both effective for public health and cost-effective</a:t>
            </a:r>
          </a:p>
          <a:p>
            <a:r>
              <a:rPr lang="en-US" dirty="0" smtClean="0"/>
              <a:t>The Policy Indicator </a:t>
            </a:r>
            <a:r>
              <a:rPr lang="en-US" dirty="0"/>
              <a:t>could also be applied for the whole </a:t>
            </a:r>
            <a:r>
              <a:rPr lang="en-US" dirty="0" smtClean="0"/>
              <a:t>EU, showing a far larger impact for tens of millions of people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2060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809"/>
            <a:ext cx="9144000" cy="605458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871700" y="902809"/>
            <a:ext cx="5400600" cy="9000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Thank you for your attention!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629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980728"/>
            <a:ext cx="7272338" cy="719138"/>
          </a:xfrm>
        </p:spPr>
        <p:txBody>
          <a:bodyPr/>
          <a:lstStyle/>
          <a:p>
            <a:r>
              <a:rPr lang="en-GB" dirty="0" smtClean="0"/>
              <a:t>Content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03350" y="1628800"/>
            <a:ext cx="7272338" cy="4182150"/>
          </a:xfrm>
        </p:spPr>
        <p:txBody>
          <a:bodyPr/>
          <a:lstStyle/>
          <a:p>
            <a:r>
              <a:rPr lang="en-GB" dirty="0" smtClean="0"/>
              <a:t>Background </a:t>
            </a:r>
          </a:p>
          <a:p>
            <a:r>
              <a:rPr lang="en-GB" dirty="0" smtClean="0"/>
              <a:t>Policy Indicator outline</a:t>
            </a:r>
          </a:p>
          <a:p>
            <a:r>
              <a:rPr lang="en-GB" dirty="0"/>
              <a:t>Scenarios for </a:t>
            </a:r>
            <a:r>
              <a:rPr lang="en-GB" dirty="0" smtClean="0"/>
              <a:t>2030</a:t>
            </a:r>
          </a:p>
          <a:p>
            <a:r>
              <a:rPr lang="en-GB" dirty="0" smtClean="0"/>
              <a:t>Analysis results</a:t>
            </a:r>
          </a:p>
          <a:p>
            <a:r>
              <a:rPr lang="en-GB" dirty="0" smtClean="0"/>
              <a:t>Discussion</a:t>
            </a:r>
          </a:p>
          <a:p>
            <a:r>
              <a:rPr lang="en-GB" dirty="0" smtClean="0"/>
              <a:t>Conclusions</a:t>
            </a:r>
            <a:endParaRPr lang="en-GB" dirty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16475" y="371475"/>
            <a:ext cx="1800225" cy="106363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Policy Indicator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16475" y="153988"/>
            <a:ext cx="1800225" cy="106362"/>
          </a:xfrm>
        </p:spPr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2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4013159"/>
            <a:ext cx="5544616" cy="259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1124744"/>
            <a:ext cx="7272338" cy="719138"/>
          </a:xfrm>
        </p:spPr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916832"/>
            <a:ext cx="7272338" cy="4182150"/>
          </a:xfrm>
        </p:spPr>
        <p:txBody>
          <a:bodyPr/>
          <a:lstStyle/>
          <a:p>
            <a:r>
              <a:rPr lang="en-US" dirty="0"/>
              <a:t>As an environmental factor, noise is second only to air pollution for impact on public health </a:t>
            </a:r>
            <a:endParaRPr lang="en-US" dirty="0" smtClean="0"/>
          </a:p>
          <a:p>
            <a:r>
              <a:rPr lang="en-GB" dirty="0" smtClean="0"/>
              <a:t>3 million people annoyed by road traffic noise in the Netherlands,</a:t>
            </a:r>
            <a:br>
              <a:rPr lang="en-GB" dirty="0" smtClean="0"/>
            </a:br>
            <a:r>
              <a:rPr lang="en-GB" dirty="0" smtClean="0"/>
              <a:t>1.5 million sleep disturbed</a:t>
            </a:r>
          </a:p>
          <a:p>
            <a:r>
              <a:rPr lang="en-US" dirty="0" smtClean="0"/>
              <a:t>Most </a:t>
            </a:r>
            <a:r>
              <a:rPr lang="en-US" dirty="0"/>
              <a:t>cost-effective means of mitigation are </a:t>
            </a:r>
            <a:r>
              <a:rPr lang="en-US" dirty="0" smtClean="0"/>
              <a:t>reduction </a:t>
            </a:r>
            <a:r>
              <a:rPr lang="en-US" dirty="0"/>
              <a:t>of noise </a:t>
            </a:r>
            <a:r>
              <a:rPr lang="en-US" dirty="0" smtClean="0"/>
              <a:t>at </a:t>
            </a:r>
            <a:r>
              <a:rPr lang="en-US" dirty="0"/>
              <a:t>source for vehicles, </a:t>
            </a:r>
            <a:r>
              <a:rPr lang="en-US" dirty="0" err="1"/>
              <a:t>tyres</a:t>
            </a:r>
            <a:r>
              <a:rPr lang="en-US" dirty="0"/>
              <a:t> and road </a:t>
            </a:r>
            <a:r>
              <a:rPr lang="en-US" dirty="0" smtClean="0"/>
              <a:t>surfaces</a:t>
            </a:r>
          </a:p>
          <a:p>
            <a:r>
              <a:rPr lang="en-US" dirty="0" smtClean="0"/>
              <a:t>Survey data, noise mapping and action plans</a:t>
            </a:r>
            <a:r>
              <a:rPr lang="en-US" dirty="0"/>
              <a:t> (END)</a:t>
            </a:r>
            <a:r>
              <a:rPr lang="en-US" dirty="0" smtClean="0"/>
              <a:t> available</a:t>
            </a:r>
            <a:endParaRPr lang="en-GB" dirty="0" smtClean="0"/>
          </a:p>
          <a:p>
            <a:r>
              <a:rPr lang="en-US" dirty="0" smtClean="0"/>
              <a:t>But: Integrated </a:t>
            </a:r>
            <a:r>
              <a:rPr lang="en-US" dirty="0"/>
              <a:t>noise policy is </a:t>
            </a:r>
            <a:r>
              <a:rPr lang="en-US" dirty="0" smtClean="0"/>
              <a:t>lacking</a:t>
            </a:r>
          </a:p>
          <a:p>
            <a:r>
              <a:rPr lang="en-US" dirty="0" smtClean="0"/>
              <a:t>Link needed between </a:t>
            </a:r>
            <a:r>
              <a:rPr lang="en-US" dirty="0"/>
              <a:t>the various noise source mitigation measures and health </a:t>
            </a:r>
            <a:r>
              <a:rPr lang="en-US" dirty="0" smtClean="0"/>
              <a:t>effects at national level</a:t>
            </a:r>
          </a:p>
          <a:p>
            <a:r>
              <a:rPr lang="en-US" b="1" i="1" dirty="0" smtClean="0"/>
              <a:t>What are the effects of vehicle and </a:t>
            </a:r>
            <a:r>
              <a:rPr lang="en-US" b="1" i="1" dirty="0" err="1" smtClean="0"/>
              <a:t>tyre</a:t>
            </a:r>
            <a:r>
              <a:rPr lang="en-US" b="1" i="1" dirty="0" smtClean="0"/>
              <a:t> noise limits on average façade noise levels, annoyance and sleep disturbance?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420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Policy indicator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Determines </a:t>
            </a:r>
            <a:r>
              <a:rPr lang="en-US" dirty="0"/>
              <a:t>effect of noise control at source on average noise levels at the dwelling façade and on estimated numbers of annoyed and sleep disturbed people, for all </a:t>
            </a:r>
            <a:r>
              <a:rPr lang="en-US" dirty="0" smtClean="0"/>
              <a:t>roads</a:t>
            </a:r>
          </a:p>
          <a:p>
            <a:r>
              <a:rPr lang="en-US" dirty="0" smtClean="0"/>
              <a:t>Indicative large scale estimate, not for use in individual situations or small areas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7581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909662"/>
            <a:ext cx="7272338" cy="719138"/>
          </a:xfrm>
        </p:spPr>
        <p:txBody>
          <a:bodyPr/>
          <a:lstStyle/>
          <a:p>
            <a:r>
              <a:rPr lang="en-GB" dirty="0" smtClean="0"/>
              <a:t>Model for Policy Indicator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2280" y="2199600"/>
            <a:ext cx="1944216" cy="418215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400" dirty="0" smtClean="0"/>
              <a:t>Based on EU and NL traffic noise prediction methods</a:t>
            </a:r>
          </a:p>
          <a:p>
            <a:pPr>
              <a:lnSpc>
                <a:spcPct val="150000"/>
              </a:lnSpc>
            </a:pPr>
            <a:r>
              <a:rPr lang="en-GB" sz="1400" dirty="0" smtClean="0"/>
              <a:t>Use tyre label, vehicle limits and infra parameters</a:t>
            </a:r>
          </a:p>
          <a:p>
            <a:pPr>
              <a:lnSpc>
                <a:spcPct val="150000"/>
              </a:lnSpc>
            </a:pPr>
            <a:r>
              <a:rPr lang="en-GB" sz="1400" dirty="0" smtClean="0"/>
              <a:t>Predict average </a:t>
            </a:r>
            <a:r>
              <a:rPr lang="en-GB" sz="1400" dirty="0" err="1" smtClean="0"/>
              <a:t>L</a:t>
            </a:r>
            <a:r>
              <a:rPr lang="en-GB" sz="1400" baseline="-25000" dirty="0" err="1" smtClean="0"/>
              <a:t>den</a:t>
            </a:r>
            <a:r>
              <a:rPr lang="en-GB" sz="1400" dirty="0" smtClean="0"/>
              <a:t> and </a:t>
            </a:r>
            <a:r>
              <a:rPr lang="en-GB" sz="1400" dirty="0" err="1" smtClean="0"/>
              <a:t>L</a:t>
            </a:r>
            <a:r>
              <a:rPr lang="en-GB" sz="1400" baseline="-25000" dirty="0" err="1" smtClean="0"/>
              <a:t>night</a:t>
            </a:r>
            <a:r>
              <a:rPr lang="en-GB" sz="1400" dirty="0" smtClean="0"/>
              <a:t> at façade for each road type</a:t>
            </a:r>
          </a:p>
          <a:p>
            <a:pPr>
              <a:lnSpc>
                <a:spcPct val="150000"/>
              </a:lnSpc>
            </a:pPr>
            <a:r>
              <a:rPr lang="en-GB" sz="1400" dirty="0" smtClean="0"/>
              <a:t>EU dose-effect relationships for percentages annoyed and sleep disturbed</a:t>
            </a:r>
            <a:endParaRPr lang="en-GB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5</a:t>
            </a:fld>
            <a:endParaRPr lang="nl-NL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264696" cy="5256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6842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980728"/>
            <a:ext cx="7272338" cy="719138"/>
          </a:xfrm>
        </p:spPr>
        <p:txBody>
          <a:bodyPr/>
          <a:lstStyle/>
          <a:p>
            <a:r>
              <a:rPr lang="en-GB" dirty="0" smtClean="0"/>
              <a:t>Road data and traffic characteristics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6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67" y="1484782"/>
            <a:ext cx="7776865" cy="50447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421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71883" y="1268760"/>
            <a:ext cx="8964613" cy="3024188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836712"/>
            <a:ext cx="7272338" cy="719138"/>
          </a:xfrm>
        </p:spPr>
        <p:txBody>
          <a:bodyPr/>
          <a:lstStyle/>
          <a:p>
            <a:r>
              <a:rPr lang="en-GB" dirty="0" smtClean="0"/>
              <a:t>Road types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7</a:t>
            </a:fld>
            <a:endParaRPr lang="nl-NL"/>
          </a:p>
        </p:txBody>
      </p:sp>
      <p:pic>
        <p:nvPicPr>
          <p:cNvPr id="6" name="Picture 4" descr="arteria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3" y="1456085"/>
            <a:ext cx="20066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ainstr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846" y="1478310"/>
            <a:ext cx="2087562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UrbM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996" y="1478310"/>
            <a:ext cx="20891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ruralMW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08" y="4445348"/>
            <a:ext cx="2017713" cy="16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rural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433" y="4445348"/>
            <a:ext cx="2016125" cy="16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resstr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83" y="1478310"/>
            <a:ext cx="2089150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78258" y="3349973"/>
            <a:ext cx="18732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nl-NL" sz="1800"/>
              <a:t>Residential road</a:t>
            </a:r>
            <a:br>
              <a:rPr lang="en-US" altLang="nl-NL" sz="1800"/>
            </a:br>
            <a:r>
              <a:rPr lang="en-US" altLang="nl-NL" sz="1800"/>
              <a:t>- intermittent</a:t>
            </a:r>
            <a:br>
              <a:rPr lang="en-US" altLang="nl-NL" sz="1800"/>
            </a:br>
            <a:r>
              <a:rPr lang="en-US" altLang="nl-NL" sz="1800"/>
              <a:t>- free flow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654746" y="3349973"/>
            <a:ext cx="16573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nl-NL" sz="1800"/>
              <a:t>Main road</a:t>
            </a:r>
            <a:br>
              <a:rPr lang="en-US" altLang="nl-NL" sz="1800"/>
            </a:br>
            <a:r>
              <a:rPr lang="en-US" altLang="nl-NL" sz="1800"/>
              <a:t>- intermittent</a:t>
            </a:r>
            <a:br>
              <a:rPr lang="en-US" altLang="nl-NL" sz="1800"/>
            </a:br>
            <a:r>
              <a:rPr lang="en-US" altLang="nl-NL" sz="1800"/>
              <a:t>- free flow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599433" y="3349973"/>
            <a:ext cx="187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nl-NL" sz="1800"/>
              <a:t>Arterial road</a:t>
            </a:r>
            <a:br>
              <a:rPr lang="en-US" altLang="nl-NL" sz="1800"/>
            </a:br>
            <a:r>
              <a:rPr lang="en-US" altLang="nl-NL" sz="1800"/>
              <a:t>free flow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760021" y="3322985"/>
            <a:ext cx="187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nl-NL" sz="1800"/>
              <a:t>Urban motorway</a:t>
            </a:r>
            <a:br>
              <a:rPr lang="en-US" altLang="nl-NL" sz="1800"/>
            </a:br>
            <a:r>
              <a:rPr lang="en-US" altLang="nl-NL" sz="1800"/>
              <a:t>free flow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599433" y="6158260"/>
            <a:ext cx="187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nl-NL" sz="1800"/>
              <a:t>Rural road</a:t>
            </a:r>
            <a:br>
              <a:rPr lang="en-US" altLang="nl-NL" sz="1800"/>
            </a:br>
            <a:r>
              <a:rPr lang="en-US" altLang="nl-NL" sz="1800"/>
              <a:t>free flow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6760021" y="6158260"/>
            <a:ext cx="187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altLang="nl-NL" sz="1800"/>
              <a:t>Rural motorway free flow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4312096" y="4364385"/>
            <a:ext cx="4716462" cy="2376488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729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908720"/>
            <a:ext cx="7272338" cy="719138"/>
          </a:xfrm>
        </p:spPr>
        <p:txBody>
          <a:bodyPr/>
          <a:lstStyle/>
          <a:p>
            <a:r>
              <a:rPr lang="en-GB" dirty="0" smtClean="0"/>
              <a:t>Spreadsheet overview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8</a:t>
            </a:fld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6"/>
          <a:stretch/>
        </p:blipFill>
        <p:spPr bwMode="auto">
          <a:xfrm>
            <a:off x="179512" y="1803082"/>
            <a:ext cx="8868460" cy="4434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115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908720"/>
            <a:ext cx="7272338" cy="719138"/>
          </a:xfrm>
        </p:spPr>
        <p:txBody>
          <a:bodyPr/>
          <a:lstStyle/>
          <a:p>
            <a:r>
              <a:rPr lang="en-GB" dirty="0"/>
              <a:t>Scenarios for 2030</a:t>
            </a:r>
            <a:br>
              <a:rPr lang="en-GB" dirty="0"/>
            </a:b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Policy Indicator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DACC3A2-90EE-4091-9D61-2424875A07CB}" type="slidenum">
              <a:rPr lang="ar-SA" smtClean="0"/>
              <a:pPr>
                <a:defRPr/>
              </a:pPr>
              <a:t>9</a:t>
            </a:fld>
            <a:endParaRPr lang="nl-NL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791142"/>
              </p:ext>
            </p:extLst>
          </p:nvPr>
        </p:nvGraphicFramePr>
        <p:xfrm>
          <a:off x="1403648" y="1628800"/>
          <a:ext cx="7560840" cy="4831038"/>
        </p:xfrm>
        <a:graphic>
          <a:graphicData uri="http://schemas.openxmlformats.org/drawingml/2006/table">
            <a:tbl>
              <a:tblPr firstRow="1" firstCol="1" bandRow="1"/>
              <a:tblGrid>
                <a:gridCol w="2883221"/>
                <a:gridCol w="4677619"/>
              </a:tblGrid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Scenario</a:t>
                      </a:r>
                      <a:endParaRPr lang="nl-NL" sz="1600" dirty="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 b="1">
                          <a:effectLst/>
                          <a:latin typeface="Arial"/>
                          <a:ea typeface="Arial Unicode MS"/>
                          <a:cs typeface="Arial"/>
                        </a:rPr>
                        <a:t>Description</a:t>
                      </a:r>
                      <a:endParaRPr lang="nl-NL" sz="160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Arial"/>
                          <a:ea typeface="Arial Unicode MS"/>
                          <a:cs typeface="Arial"/>
                        </a:rPr>
                        <a:t>1. Situation in 2015</a:t>
                      </a:r>
                      <a:endParaRPr lang="nl-NL" sz="160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Arial Unicode MS"/>
                          <a:cs typeface="Arial"/>
                        </a:rPr>
                        <a:t>Fleet composition, road infrastructure, mitigation measures and demographics in the Netherlands in 2015.</a:t>
                      </a:r>
                      <a:endParaRPr lang="nl-NL" sz="160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Arial"/>
                          <a:ea typeface="Arial Unicode MS"/>
                          <a:cs typeface="Arial"/>
                        </a:rPr>
                        <a:t>2. 2030 including 1% growth</a:t>
                      </a:r>
                      <a:endParaRPr lang="nl-NL" sz="160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1% growth in traffic, no extra measures and autonomous intake of quieter vehicles and </a:t>
                      </a:r>
                      <a:r>
                        <a:rPr lang="en-US" sz="1600" dirty="0" err="1">
                          <a:effectLst/>
                          <a:latin typeface="Arial"/>
                          <a:ea typeface="Arial Unicode MS"/>
                          <a:cs typeface="Arial"/>
                        </a:rPr>
                        <a:t>tyres</a:t>
                      </a:r>
                      <a:r>
                        <a:rPr lang="en-US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, with a fleet distribution as in </a:t>
                      </a:r>
                      <a:r>
                        <a:rPr lang="en-US" sz="1600" dirty="0" smtClean="0">
                          <a:effectLst/>
                          <a:latin typeface="Arial"/>
                          <a:ea typeface="Arial Unicode MS"/>
                          <a:cs typeface="Arial"/>
                        </a:rPr>
                        <a:t>Table 3.</a:t>
                      </a:r>
                      <a:endParaRPr lang="nl-NL" sz="1600" dirty="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Arial"/>
                          <a:ea typeface="Arial Unicode MS"/>
                          <a:cs typeface="Arial"/>
                        </a:rPr>
                        <a:t>3. 2030 Sc.2 + quiet vehicles</a:t>
                      </a:r>
                      <a:endParaRPr lang="nl-NL" sz="160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Scenario 2 with 3 dB quieter vehicles compared to the EU-limits for 2024/2026 </a:t>
                      </a:r>
                      <a:r>
                        <a:rPr lang="en-US" sz="1600" dirty="0" smtClean="0">
                          <a:effectLst/>
                          <a:latin typeface="Arial"/>
                          <a:ea typeface="Arial Unicode MS"/>
                          <a:cs typeface="Arial"/>
                        </a:rPr>
                        <a:t> </a:t>
                      </a:r>
                      <a:r>
                        <a:rPr lang="en-US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(Table 2).</a:t>
                      </a:r>
                      <a:endParaRPr lang="nl-NL" sz="1600" dirty="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Arial"/>
                          <a:ea typeface="Arial Unicode MS"/>
                          <a:cs typeface="Arial"/>
                        </a:rPr>
                        <a:t>4. 2030 Sc.2 + quiet tyres</a:t>
                      </a:r>
                      <a:endParaRPr lang="nl-NL" sz="160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Scenario 2 only with quieter </a:t>
                      </a:r>
                      <a:r>
                        <a:rPr lang="en-US" sz="1600" dirty="0" err="1">
                          <a:effectLst/>
                          <a:latin typeface="Arial"/>
                          <a:ea typeface="Arial Unicode MS"/>
                          <a:cs typeface="Arial"/>
                        </a:rPr>
                        <a:t>tyres</a:t>
                      </a:r>
                      <a:r>
                        <a:rPr lang="en-US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. </a:t>
                      </a:r>
                      <a:r>
                        <a:rPr lang="en-US" sz="1600" dirty="0" err="1">
                          <a:effectLst/>
                          <a:latin typeface="Arial"/>
                          <a:ea typeface="Arial Unicode MS"/>
                          <a:cs typeface="Arial"/>
                        </a:rPr>
                        <a:t>Tyres</a:t>
                      </a:r>
                      <a:r>
                        <a:rPr lang="en-US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 2 dB quieter than the limits for 2020 proposed by the </a:t>
                      </a:r>
                      <a:r>
                        <a:rPr lang="en-US" sz="1600" dirty="0" smtClean="0">
                          <a:effectLst/>
                          <a:latin typeface="Arial"/>
                          <a:ea typeface="Arial Unicode MS"/>
                          <a:cs typeface="Arial"/>
                        </a:rPr>
                        <a:t>Netherlands </a:t>
                      </a:r>
                      <a:r>
                        <a:rPr lang="en-US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(Table 4).</a:t>
                      </a:r>
                      <a:endParaRPr lang="nl-NL" sz="1600" dirty="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Arial"/>
                          <a:ea typeface="Arial Unicode MS"/>
                          <a:cs typeface="Arial"/>
                        </a:rPr>
                        <a:t>5. 2030 Sc.2 + quiet road surfaces</a:t>
                      </a:r>
                      <a:endParaRPr lang="nl-NL" sz="160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Scenario 2 with wider application of quiet road surfaces only (2-layer ZOAB with fine top layer), on all roads with dwellings and speed limit of 50 km/h or more, except calmer streets in residential areas.</a:t>
                      </a:r>
                      <a:endParaRPr lang="nl-NL" sz="1600" dirty="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>
                          <a:effectLst/>
                          <a:latin typeface="Arial"/>
                          <a:ea typeface="Arial Unicode MS"/>
                          <a:cs typeface="Arial"/>
                        </a:rPr>
                        <a:t>6. 2030 Sc.2 +  all measures</a:t>
                      </a:r>
                      <a:endParaRPr lang="nl-NL" sz="160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l-NL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Combination of </a:t>
                      </a:r>
                      <a:r>
                        <a:rPr lang="nl-NL" sz="1600" dirty="0" err="1">
                          <a:effectLst/>
                          <a:latin typeface="Arial"/>
                          <a:ea typeface="Arial Unicode MS"/>
                          <a:cs typeface="Arial"/>
                        </a:rPr>
                        <a:t>scenarios</a:t>
                      </a:r>
                      <a:r>
                        <a:rPr lang="nl-NL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 2,3,4 </a:t>
                      </a:r>
                      <a:r>
                        <a:rPr lang="nl-NL" sz="1600" dirty="0" err="1">
                          <a:effectLst/>
                          <a:latin typeface="Arial"/>
                          <a:ea typeface="Arial Unicode MS"/>
                          <a:cs typeface="Arial"/>
                        </a:rPr>
                        <a:t>and</a:t>
                      </a:r>
                      <a:r>
                        <a:rPr lang="nl-NL" sz="1600" dirty="0">
                          <a:effectLst/>
                          <a:latin typeface="Arial"/>
                          <a:ea typeface="Arial Unicode MS"/>
                          <a:cs typeface="Arial"/>
                        </a:rPr>
                        <a:t> 5.</a:t>
                      </a:r>
                      <a:endParaRPr lang="nl-NL" sz="1600" dirty="0">
                        <a:effectLst/>
                        <a:latin typeface="Arial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607620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 TNO tekstdia -">
  <a:themeElements>
    <a:clrScheme name="TNO">
      <a:dk1>
        <a:sysClr val="windowText" lastClr="000000"/>
      </a:dk1>
      <a:lt1>
        <a:sysClr val="window" lastClr="FFFFFF"/>
      </a:lt1>
      <a:dk2>
        <a:srgbClr val="649EC9"/>
      </a:dk2>
      <a:lt2>
        <a:srgbClr val="9C9C9E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9C9C9E"/>
      </a:hlink>
      <a:folHlink>
        <a:srgbClr val="5D5C60"/>
      </a:folHlink>
    </a:clrScheme>
    <a:fontScheme name="T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806</Words>
  <Application>Microsoft Office PowerPoint</Application>
  <PresentationFormat>On-screen Show (4:3)</PresentationFormat>
  <Paragraphs>178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Basis TNO tekstdia -</vt:lpstr>
      <vt:lpstr>A Policy Indicator  for Road Traffic Noise Emission</vt:lpstr>
      <vt:lpstr>Content</vt:lpstr>
      <vt:lpstr>Background</vt:lpstr>
      <vt:lpstr>Policy indicator</vt:lpstr>
      <vt:lpstr>Model for Policy Indicator</vt:lpstr>
      <vt:lpstr>Road data and traffic characteristics</vt:lpstr>
      <vt:lpstr>Road types</vt:lpstr>
      <vt:lpstr>Spreadsheet overview</vt:lpstr>
      <vt:lpstr>Scenarios for 2030 </vt:lpstr>
      <vt:lpstr>EU limit values converted to emission   for 3 vehicle categories and scen.3 quiet vehicles</vt:lpstr>
      <vt:lpstr>Fleet composition (scen.2) and tyre limits (scen.4)</vt:lpstr>
      <vt:lpstr>Analysis results </vt:lpstr>
      <vt:lpstr>Façade  noise levels for each scenario  and road type</vt:lpstr>
      <vt:lpstr>Total numbers annoyed and sleep disturbed for each scenario</vt:lpstr>
      <vt:lpstr>Total numbers annoyed and sleep disturbed for each scenario and reductions</vt:lpstr>
      <vt:lpstr>Discussion</vt:lpstr>
      <vt:lpstr>Conclusions 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Policy Indicator for Road Traffic Noise Emission</dc:title>
  <dc:subject>Train Wheel Noise Interaction Software</dc:subject>
  <dc:creator/>
  <cp:lastModifiedBy/>
  <cp:revision>259</cp:revision>
  <dcterms:created xsi:type="dcterms:W3CDTF">2010-12-16T09:20:55Z</dcterms:created>
  <dcterms:modified xsi:type="dcterms:W3CDTF">2015-09-03T15:07:58Z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Date">
    <vt:lpwstr>27-3-2013 11:40:53</vt:lpwstr>
  </property>
  <property fmtid="{D5CDD505-2E9C-101B-9397-08002B2CF9AE}" pid="3" name="Title">
    <vt:lpwstr>TNO - Introduction and TWINS</vt:lpwstr>
  </property>
  <property fmtid="{D5CDD505-2E9C-101B-9397-08002B2CF9AE}" pid="4" name="SubTitle">
    <vt:lpwstr>Train Wheel Noise Interaction Software</vt:lpwstr>
  </property>
  <property fmtid="{D5CDD505-2E9C-101B-9397-08002B2CF9AE}" pid="5" name="Author">
    <vt:lpwstr>Erwin Jansen, Michael Dittrich</vt:lpwstr>
  </property>
  <property fmtid="{D5CDD505-2E9C-101B-9397-08002B2CF9AE}" pid="6" name="ShowPages">
    <vt:lpwstr>True</vt:lpwstr>
  </property>
  <property fmtid="{D5CDD505-2E9C-101B-9397-08002B2CF9AE}" pid="7" name="ShowDate">
    <vt:lpwstr>False</vt:lpwstr>
  </property>
  <property fmtid="{D5CDD505-2E9C-101B-9397-08002B2CF9AE}" pid="8" name="SelectedPhoto">
    <vt:lpwstr>TNO_THEMA'sBasic.jpg</vt:lpwstr>
  </property>
  <property fmtid="{D5CDD505-2E9C-101B-9397-08002B2CF9AE}" pid="9" name="DateText">
    <vt:lpwstr>June 28, 2011</vt:lpwstr>
  </property>
  <property fmtid="{D5CDD505-2E9C-101B-9397-08002B2CF9AE}" pid="10" name="Color">
    <vt:lpwstr>True</vt:lpwstr>
  </property>
  <property fmtid="{D5CDD505-2E9C-101B-9397-08002B2CF9AE}" pid="11" name="Grammar">
    <vt:lpwstr>0</vt:lpwstr>
  </property>
  <property fmtid="{D5CDD505-2E9C-101B-9397-08002B2CF9AE}" pid="12" name="FavoriteLink1Image">
    <vt:lpwstr>Nederland.jpg</vt:lpwstr>
  </property>
  <property fmtid="{D5CDD505-2E9C-101B-9397-08002B2CF9AE}" pid="13" name="FavoriteLink2Image">
    <vt:lpwstr>techniek.jpg</vt:lpwstr>
  </property>
  <property fmtid="{D5CDD505-2E9C-101B-9397-08002B2CF9AE}" pid="14" name="FavoriteLink1Index">
    <vt:lpwstr>1</vt:lpwstr>
  </property>
  <property fmtid="{D5CDD505-2E9C-101B-9397-08002B2CF9AE}" pid="15" name="FavoriteLink2Index">
    <vt:lpwstr>1</vt:lpwstr>
  </property>
  <property fmtid="{D5CDD505-2E9C-101B-9397-08002B2CF9AE}" pid="16" name="CreationDate">
    <vt:lpwstr>28-6-2011 11:18:19</vt:lpwstr>
  </property>
  <property fmtid="{D5CDD505-2E9C-101B-9397-08002B2CF9AE}" pid="17" name="CreationBy">
    <vt:lpwstr>jansenhw</vt:lpwstr>
  </property>
</Properties>
</file>