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82" r:id="rId3"/>
    <p:sldId id="291" r:id="rId4"/>
    <p:sldId id="292" r:id="rId5"/>
    <p:sldId id="298" r:id="rId6"/>
    <p:sldId id="294" r:id="rId7"/>
    <p:sldId id="301" r:id="rId8"/>
    <p:sldId id="295" r:id="rId9"/>
    <p:sldId id="302" r:id="rId10"/>
    <p:sldId id="296" r:id="rId11"/>
    <p:sldId id="299" r:id="rId12"/>
    <p:sldId id="300" r:id="rId13"/>
    <p:sldId id="303" r:id="rId14"/>
    <p:sldId id="284" r:id="rId15"/>
    <p:sldId id="297" r:id="rId16"/>
    <p:sldId id="285" r:id="rId17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15.01.2015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feld 2"/>
          <p:cNvSpPr txBox="1">
            <a:spLocks noChangeArrowheads="1"/>
          </p:cNvSpPr>
          <p:nvPr/>
        </p:nvSpPr>
        <p:spPr bwMode="auto">
          <a:xfrm>
            <a:off x="971550" y="40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altLang="ja-JP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47109"/>
              </p:ext>
            </p:extLst>
          </p:nvPr>
        </p:nvGraphicFramePr>
        <p:xfrm>
          <a:off x="467544" y="223838"/>
          <a:ext cx="8280920" cy="975360"/>
        </p:xfrm>
        <a:graphic>
          <a:graphicData uri="http://schemas.openxmlformats.org/drawingml/2006/table">
            <a:tbl>
              <a:tblPr/>
              <a:tblGrid>
                <a:gridCol w="4140487"/>
                <a:gridCol w="4140433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Submitted by the Chair of the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WLTP IWG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Informal </a:t>
                      </a:r>
                      <a:r>
                        <a:rPr kumimoji="0" lang="pt-BR" altLang="ja-JP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document</a:t>
                      </a:r>
                      <a:r>
                        <a:rPr kumimoji="0" lang="pt-BR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 </a:t>
                      </a:r>
                      <a:r>
                        <a:rPr kumimoji="0" lang="pt-BR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GRPE-70-20</a:t>
                      </a:r>
                      <a:endParaRPr kumimoji="0" lang="pt-BR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70th GRPE, 13-16 January 2015</a:t>
                      </a:r>
                      <a:b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</a:b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Agenda item 3(a)</a:t>
                      </a: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 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7544" y="1992125"/>
            <a:ext cx="812914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Informal Working Group</a:t>
            </a:r>
          </a:p>
          <a:p>
            <a:endParaRPr lang="de-DE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 to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70th GRPE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session</a:t>
            </a:r>
            <a:endParaRPr lang="de-D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Stephan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Redmann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item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Utility </a:t>
            </a:r>
            <a:r>
              <a:rPr lang="de-DE" altLang="ja-JP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</a:t>
            </a:r>
            <a:endParaRPr lang="de-DE" altLang="ja-JP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1) Harmonized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 in GTR to derive regional UF values</a:t>
            </a:r>
          </a:p>
          <a:p>
            <a:pPr lvl="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reference to </a:t>
            </a:r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SAE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standard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2)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UFs based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regional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choices (e. g. fleet / individual values)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 </a:t>
            </a:r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regional UFs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given in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</a:t>
            </a:r>
            <a:endParaRPr lang="de-DE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RCB </a:t>
            </a:r>
            <a:r>
              <a:rPr lang="de-DE" altLang="ja-JP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Correction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Mode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selectable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ja-JP" altLang="en-US" dirty="0">
                <a:latin typeface="Tahoma" panose="020B0604030504040204" pitchFamily="34" charset="0"/>
                <a:cs typeface="Tahoma" panose="020B0604030504040204" pitchFamily="34" charset="0"/>
              </a:rPr>
              <a:t>CO2 family and combined </a:t>
            </a:r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approach</a:t>
            </a: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Adoption IWG #10.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PEV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shortened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b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FCV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altLang="ja-JP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de-DE" altLang="ja-JP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332656"/>
            <a:ext cx="6407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8: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Pure and hybrid electric 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vehicles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3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3" y="1371749"/>
            <a:ext cx="8245475" cy="284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Reserved annex in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</a:t>
            </a:r>
          </a:p>
          <a:p>
            <a:pPr marL="342900" indent="-342900" eaLnBrk="0" hangingPunct="0"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 statistical procedure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comparison and validation of alternative measurement equipment and measurement procedures.</a:t>
            </a:r>
          </a:p>
          <a:p>
            <a:pPr marL="342900" indent="-342900" eaLnBrk="0" hangingPunct="0"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regulations in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 4 (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WHDC)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 1066</a:t>
            </a:r>
          </a:p>
          <a:p>
            <a:pPr eaLnBrk="0" hangingPunct="0">
              <a:spcBef>
                <a:spcPts val="1200"/>
              </a:spcBef>
            </a:pP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 Review of existing regulations and adoption at IWG #10.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ja-JP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3" y="787425"/>
            <a:ext cx="4693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9: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System equivalency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482648" y="771556"/>
            <a:ext cx="3082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General </a:t>
            </a:r>
            <a:r>
              <a:rPr lang="en-US" altLang="ja-JP" sz="2400" b="1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gtr</a:t>
            </a:r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issues:</a:t>
            </a:r>
            <a:endParaRPr lang="ja-JP" altLang="en-US" sz="2400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61392" y="1635652"/>
            <a:ext cx="7541488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Subgroup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Tasks: 	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GTR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inconsistencies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check),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expert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editorial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IWG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Definitions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endParaRPr lang="de-D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VPSD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recommendations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e.g. HEV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definition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Review /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transposition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WLTP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GTR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 Separate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meeting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Subgroup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„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Drafting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“.</a:t>
            </a:r>
          </a:p>
          <a:p>
            <a:pPr>
              <a:lnSpc>
                <a:spcPct val="150000"/>
              </a:lnSpc>
            </a:pPr>
            <a:endParaRPr lang="de-DE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99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48048" y="548680"/>
            <a:ext cx="8086253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lvl="1" indent="-266700">
              <a:lnSpc>
                <a:spcPct val="150000"/>
              </a:lnSpc>
              <a:spcBef>
                <a:spcPts val="1200"/>
              </a:spcBef>
              <a:buClr>
                <a:srgbClr val="CC0033"/>
              </a:buClr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Indication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°C / Kelvin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WLTP-09-19e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de-D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 EN ISO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80000-5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 0° C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273.15 K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Use “°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C”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temperatures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Use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Kelvin (with .15) in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Delete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redundant information: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± 5 K (± 5 °C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(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Recommendation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align other GTRs, e. g. EPPR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Probably alignment of others? (kWh…)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200"/>
              </a:spcAft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Round Robin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Exercise</a:t>
            </a:r>
            <a:endParaRPr lang="de-DE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European &amp; Asian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exercises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on-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Finalization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end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2015.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US EPA &amp; China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announced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participation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EU: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cross-over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measurements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with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India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US.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テキスト ボックス 3"/>
          <p:cNvSpPr txBox="1">
            <a:spLocks noChangeArrowheads="1"/>
          </p:cNvSpPr>
          <p:nvPr/>
        </p:nvSpPr>
        <p:spPr bwMode="auto">
          <a:xfrm>
            <a:off x="1000125" y="549275"/>
            <a:ext cx="477246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WLTP Phase 1b </a:t>
            </a:r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Roadmap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827088" y="199866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テキスト ボックス 4"/>
          <p:cNvSpPr txBox="1">
            <a:spLocks noChangeArrowheads="1"/>
          </p:cNvSpPr>
          <p:nvPr/>
        </p:nvSpPr>
        <p:spPr bwMode="auto">
          <a:xfrm>
            <a:off x="136525" y="2090738"/>
            <a:ext cx="8699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WP.29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GRPE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WLTP</a:t>
            </a:r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000125" y="1755775"/>
            <a:ext cx="0" cy="243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テキスト ボックス 7"/>
          <p:cNvSpPr txBox="1">
            <a:spLocks noChangeArrowheads="1"/>
          </p:cNvSpPr>
          <p:nvPr/>
        </p:nvSpPr>
        <p:spPr bwMode="auto">
          <a:xfrm>
            <a:off x="1042988" y="1411288"/>
            <a:ext cx="7713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2014                                         2015                                         2016</a:t>
            </a:r>
          </a:p>
          <a:p>
            <a:r>
              <a:rPr lang="en-US" altLang="ja-JP" sz="1400"/>
              <a:t>1   2   3   4   5   6   7   8   9   10  11  12  1   2   3   4   5   6   7   8   9   10  11  12  1   2   3   4   5   6</a:t>
            </a:r>
            <a:endParaRPr lang="ja-JP" altLang="en-US" sz="1400"/>
          </a:p>
        </p:txBody>
      </p:sp>
      <p:sp>
        <p:nvSpPr>
          <p:cNvPr id="16395" name="テキスト ボックス 21"/>
          <p:cNvSpPr txBox="1">
            <a:spLocks noChangeArrowheads="1"/>
          </p:cNvSpPr>
          <p:nvPr/>
        </p:nvSpPr>
        <p:spPr bwMode="auto">
          <a:xfrm>
            <a:off x="1042988" y="4581525"/>
            <a:ext cx="2374900" cy="9413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Fix organization, responsibilities</a:t>
            </a:r>
          </a:p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time schedule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カギ線コネクタ 34"/>
          <p:cNvCxnSpPr>
            <a:cxnSpLocks noChangeShapeType="1"/>
            <a:stCxn id="26651" idx="2"/>
            <a:endCxn id="26645" idx="0"/>
          </p:cNvCxnSpPr>
          <p:nvPr/>
        </p:nvCxnSpPr>
        <p:spPr bwMode="auto">
          <a:xfrm flipV="1">
            <a:off x="7637463" y="2339975"/>
            <a:ext cx="842962" cy="765175"/>
          </a:xfrm>
          <a:prstGeom prst="bentConnector3">
            <a:avLst>
              <a:gd name="adj1" fmla="val 72315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32" name="テキスト ボックス 36"/>
          <p:cNvSpPr txBox="1">
            <a:spLocks noChangeArrowheads="1"/>
          </p:cNvSpPr>
          <p:nvPr/>
        </p:nvSpPr>
        <p:spPr bwMode="auto">
          <a:xfrm>
            <a:off x="5503863" y="2041525"/>
            <a:ext cx="1692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/>
              <a:t>Phase2 ToR</a:t>
            </a:r>
            <a:endParaRPr lang="ja-JP" altLang="en-US" sz="1400"/>
          </a:p>
        </p:txBody>
      </p:sp>
      <p:sp>
        <p:nvSpPr>
          <p:cNvPr id="38" name="額縁 37"/>
          <p:cNvSpPr/>
          <p:nvPr/>
        </p:nvSpPr>
        <p:spPr>
          <a:xfrm>
            <a:off x="1066800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40" name="額縁 39"/>
          <p:cNvSpPr/>
          <p:nvPr/>
        </p:nvSpPr>
        <p:spPr>
          <a:xfrm>
            <a:off x="1677988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41" name="額縁 40"/>
          <p:cNvSpPr/>
          <p:nvPr/>
        </p:nvSpPr>
        <p:spPr>
          <a:xfrm>
            <a:off x="23399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7</a:t>
            </a:r>
            <a:endParaRPr lang="ja-JP" altLang="en-US" dirty="0"/>
          </a:p>
        </p:txBody>
      </p:sp>
      <p:sp>
        <p:nvSpPr>
          <p:cNvPr id="42" name="額縁 41"/>
          <p:cNvSpPr/>
          <p:nvPr/>
        </p:nvSpPr>
        <p:spPr>
          <a:xfrm>
            <a:off x="32035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43" name="額縁 42"/>
          <p:cNvSpPr/>
          <p:nvPr/>
        </p:nvSpPr>
        <p:spPr>
          <a:xfrm>
            <a:off x="4240213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9</a:t>
            </a:r>
            <a:endParaRPr lang="ja-JP" altLang="en-US" dirty="0"/>
          </a:p>
        </p:txBody>
      </p:sp>
      <p:sp>
        <p:nvSpPr>
          <p:cNvPr id="44" name="額縁 43"/>
          <p:cNvSpPr/>
          <p:nvPr/>
        </p:nvSpPr>
        <p:spPr>
          <a:xfrm>
            <a:off x="4768850" y="3910013"/>
            <a:ext cx="528638" cy="30638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10</a:t>
            </a:r>
            <a:endParaRPr lang="ja-JP" altLang="en-US" dirty="0"/>
          </a:p>
        </p:txBody>
      </p:sp>
      <p:sp>
        <p:nvSpPr>
          <p:cNvPr id="26639" name="テキスト ボックス 2"/>
          <p:cNvSpPr txBox="1">
            <a:spLocks noChangeArrowheads="1"/>
          </p:cNvSpPr>
          <p:nvPr/>
        </p:nvSpPr>
        <p:spPr bwMode="auto">
          <a:xfrm>
            <a:off x="4668838" y="3276600"/>
            <a:ext cx="1211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gtr informal</a:t>
            </a:r>
          </a:p>
          <a:p>
            <a:r>
              <a:rPr lang="en-US" altLang="ja-JP" sz="1600"/>
              <a:t>document</a:t>
            </a:r>
            <a:endParaRPr lang="ja-JP" altLang="en-US" sz="1600"/>
          </a:p>
        </p:txBody>
      </p:sp>
      <p:cxnSp>
        <p:nvCxnSpPr>
          <p:cNvPr id="9" name="カギ線コネクタ 8"/>
          <p:cNvCxnSpPr>
            <a:cxnSpLocks noChangeShapeType="1"/>
            <a:stCxn id="26646" idx="3"/>
            <a:endCxn id="26643" idx="0"/>
          </p:cNvCxnSpPr>
          <p:nvPr/>
        </p:nvCxnSpPr>
        <p:spPr bwMode="auto">
          <a:xfrm rot="16200000">
            <a:off x="5891213" y="2025650"/>
            <a:ext cx="515938" cy="11382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6641" name="直線矢印コネクタ 10"/>
          <p:cNvCxnSpPr>
            <a:cxnSpLocks noChangeShapeType="1"/>
            <a:stCxn id="38" idx="2"/>
          </p:cNvCxnSpPr>
          <p:nvPr/>
        </p:nvCxnSpPr>
        <p:spPr bwMode="auto">
          <a:xfrm>
            <a:off x="1255713" y="4233863"/>
            <a:ext cx="3175" cy="34766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" name="右矢印 2"/>
          <p:cNvSpPr/>
          <p:nvPr/>
        </p:nvSpPr>
        <p:spPr>
          <a:xfrm>
            <a:off x="1042988" y="5734050"/>
            <a:ext cx="6192837" cy="53181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Round Robin</a:t>
            </a:r>
          </a:p>
        </p:txBody>
      </p:sp>
      <p:sp>
        <p:nvSpPr>
          <p:cNvPr id="26643" name="AutoShape 38"/>
          <p:cNvSpPr>
            <a:spLocks noChangeArrowheads="1"/>
          </p:cNvSpPr>
          <p:nvPr/>
        </p:nvSpPr>
        <p:spPr bwMode="auto">
          <a:xfrm rot="-5400000">
            <a:off x="6608763" y="21542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167</a:t>
            </a:r>
          </a:p>
        </p:txBody>
      </p:sp>
      <p:sp>
        <p:nvSpPr>
          <p:cNvPr id="26644" name="AutoShape 39"/>
          <p:cNvSpPr>
            <a:spLocks noChangeArrowheads="1"/>
          </p:cNvSpPr>
          <p:nvPr/>
        </p:nvSpPr>
        <p:spPr bwMode="auto">
          <a:xfrm rot="-5400000">
            <a:off x="7632700" y="21558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168</a:t>
            </a:r>
          </a:p>
        </p:txBody>
      </p:sp>
      <p:sp>
        <p:nvSpPr>
          <p:cNvPr id="26645" name="AutoShape 40"/>
          <p:cNvSpPr>
            <a:spLocks noChangeArrowheads="1"/>
          </p:cNvSpPr>
          <p:nvPr/>
        </p:nvSpPr>
        <p:spPr bwMode="auto">
          <a:xfrm rot="-5400000">
            <a:off x="8370888" y="215741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169</a:t>
            </a:r>
          </a:p>
        </p:txBody>
      </p:sp>
      <p:sp>
        <p:nvSpPr>
          <p:cNvPr id="26646" name="AutoShape 42"/>
          <p:cNvSpPr>
            <a:spLocks noChangeArrowheads="1"/>
          </p:cNvSpPr>
          <p:nvPr/>
        </p:nvSpPr>
        <p:spPr bwMode="auto">
          <a:xfrm rot="-5400000">
            <a:off x="5327650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71</a:t>
            </a:r>
          </a:p>
        </p:txBody>
      </p:sp>
      <p:sp>
        <p:nvSpPr>
          <p:cNvPr id="26647" name="AutoShape 44"/>
          <p:cNvSpPr>
            <a:spLocks noChangeArrowheads="1"/>
          </p:cNvSpPr>
          <p:nvPr/>
        </p:nvSpPr>
        <p:spPr bwMode="auto">
          <a:xfrm rot="-5400000">
            <a:off x="842327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73</a:t>
            </a:r>
          </a:p>
        </p:txBody>
      </p:sp>
      <p:cxnSp>
        <p:nvCxnSpPr>
          <p:cNvPr id="2" name="直線コネクタ 6"/>
          <p:cNvCxnSpPr/>
          <p:nvPr/>
        </p:nvCxnSpPr>
        <p:spPr>
          <a:xfrm>
            <a:off x="4183063" y="149701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6"/>
          <p:cNvCxnSpPr/>
          <p:nvPr/>
        </p:nvCxnSpPr>
        <p:spPr>
          <a:xfrm>
            <a:off x="7308850" y="147002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AutoShape 41"/>
          <p:cNvSpPr>
            <a:spLocks noChangeArrowheads="1"/>
          </p:cNvSpPr>
          <p:nvPr/>
        </p:nvSpPr>
        <p:spPr bwMode="auto">
          <a:xfrm rot="-5400000">
            <a:off x="4103687" y="2889251"/>
            <a:ext cx="504825" cy="431800"/>
          </a:xfrm>
          <a:prstGeom prst="flowChartPunchedTap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70</a:t>
            </a:r>
          </a:p>
        </p:txBody>
      </p:sp>
      <p:sp>
        <p:nvSpPr>
          <p:cNvPr id="26651" name="AutoShape 43"/>
          <p:cNvSpPr>
            <a:spLocks noChangeArrowheads="1"/>
          </p:cNvSpPr>
          <p:nvPr/>
        </p:nvSpPr>
        <p:spPr bwMode="auto">
          <a:xfrm rot="-5400000">
            <a:off x="7213600" y="2889251"/>
            <a:ext cx="504825" cy="431800"/>
          </a:xfrm>
          <a:prstGeom prst="flowChartPunchedTap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/>
              <a:t>72</a:t>
            </a:r>
          </a:p>
        </p:txBody>
      </p:sp>
      <p:sp>
        <p:nvSpPr>
          <p:cNvPr id="26652" name="AutoShape 47"/>
          <p:cNvSpPr>
            <a:spLocks noChangeArrowheads="1"/>
          </p:cNvSpPr>
          <p:nvPr/>
        </p:nvSpPr>
        <p:spPr bwMode="auto">
          <a:xfrm rot="-5400000">
            <a:off x="223202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69</a:t>
            </a:r>
          </a:p>
        </p:txBody>
      </p:sp>
      <p:sp>
        <p:nvSpPr>
          <p:cNvPr id="26653" name="AutoShape 48"/>
          <p:cNvSpPr>
            <a:spLocks noChangeArrowheads="1"/>
          </p:cNvSpPr>
          <p:nvPr/>
        </p:nvSpPr>
        <p:spPr bwMode="auto">
          <a:xfrm rot="-5400000">
            <a:off x="1008062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68</a:t>
            </a:r>
          </a:p>
        </p:txBody>
      </p:sp>
      <p:sp>
        <p:nvSpPr>
          <p:cNvPr id="26654" name="テキスト ボックス 2"/>
          <p:cNvSpPr txBox="1">
            <a:spLocks noChangeArrowheads="1"/>
          </p:cNvSpPr>
          <p:nvPr/>
        </p:nvSpPr>
        <p:spPr bwMode="auto">
          <a:xfrm>
            <a:off x="6265863" y="3219450"/>
            <a:ext cx="118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gtr formal</a:t>
            </a:r>
          </a:p>
          <a:p>
            <a:r>
              <a:rPr lang="en-US" altLang="ja-JP"/>
              <a:t>document</a:t>
            </a:r>
            <a:endParaRPr lang="ja-JP" altLang="en-US"/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>
            <a:off x="6300788" y="2968625"/>
            <a:ext cx="358775" cy="341313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cxnSp>
        <p:nvCxnSpPr>
          <p:cNvPr id="26656" name="AutoShape 51"/>
          <p:cNvCxnSpPr>
            <a:cxnSpLocks noChangeShapeType="1"/>
            <a:stCxn id="26646" idx="2"/>
            <a:endCxn id="18482" idx="1"/>
          </p:cNvCxnSpPr>
          <p:nvPr/>
        </p:nvCxnSpPr>
        <p:spPr bwMode="auto">
          <a:xfrm flipV="1">
            <a:off x="5751513" y="3098800"/>
            <a:ext cx="549275" cy="6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57" name="AutoShape 52"/>
          <p:cNvCxnSpPr>
            <a:cxnSpLocks noChangeShapeType="1"/>
            <a:stCxn id="18482" idx="4"/>
            <a:endCxn id="26651" idx="0"/>
          </p:cNvCxnSpPr>
          <p:nvPr/>
        </p:nvCxnSpPr>
        <p:spPr bwMode="auto">
          <a:xfrm>
            <a:off x="6659563" y="3098800"/>
            <a:ext cx="633412" cy="6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58" name="テキスト ボックス 2"/>
          <p:cNvSpPr txBox="1">
            <a:spLocks noChangeArrowheads="1"/>
          </p:cNvSpPr>
          <p:nvPr/>
        </p:nvSpPr>
        <p:spPr bwMode="auto">
          <a:xfrm rot="-5400000">
            <a:off x="5341144" y="3640931"/>
            <a:ext cx="1416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Slight modification</a:t>
            </a:r>
          </a:p>
        </p:txBody>
      </p:sp>
      <p:sp>
        <p:nvSpPr>
          <p:cNvPr id="6" name="額縁 43"/>
          <p:cNvSpPr/>
          <p:nvPr/>
        </p:nvSpPr>
        <p:spPr>
          <a:xfrm>
            <a:off x="5397500" y="3905250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</a:rPr>
              <a:t>11</a:t>
            </a: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額縁 43"/>
          <p:cNvSpPr/>
          <p:nvPr/>
        </p:nvSpPr>
        <p:spPr>
          <a:xfrm>
            <a:off x="6226175" y="3900488"/>
            <a:ext cx="528638" cy="30638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</a:rPr>
              <a:t>12</a:t>
            </a: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" name="額縁 43"/>
          <p:cNvSpPr/>
          <p:nvPr/>
        </p:nvSpPr>
        <p:spPr>
          <a:xfrm>
            <a:off x="7354888" y="3895725"/>
            <a:ext cx="528637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662" name="右矢印 2"/>
          <p:cNvSpPr>
            <a:spLocks noChangeArrowheads="1"/>
          </p:cNvSpPr>
          <p:nvPr/>
        </p:nvSpPr>
        <p:spPr bwMode="auto">
          <a:xfrm flipH="1">
            <a:off x="7451725" y="4365625"/>
            <a:ext cx="1296988" cy="531813"/>
          </a:xfrm>
          <a:prstGeom prst="rightArrow">
            <a:avLst>
              <a:gd name="adj1" fmla="val 51046"/>
              <a:gd name="adj2" fmla="val 4986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>
                <a:solidFill>
                  <a:srgbClr val="000000"/>
                </a:solidFill>
                <a:latin typeface="Calibri" pitchFamily="34" charset="0"/>
              </a:rPr>
              <a:t>Phase2</a:t>
            </a:r>
          </a:p>
        </p:txBody>
      </p:sp>
      <p:sp>
        <p:nvSpPr>
          <p:cNvPr id="45" name="額縁 43"/>
          <p:cNvSpPr/>
          <p:nvPr/>
        </p:nvSpPr>
        <p:spPr>
          <a:xfrm>
            <a:off x="8001000" y="3889375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14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976040" y="792464"/>
            <a:ext cx="28376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Phase 2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82776" y="1628800"/>
            <a:ext cx="6876754" cy="46935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à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Starting note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by Japan, K. Kobayashi: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WLTP-08-41-rev1e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incl. Questionnaire (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WLTP-08-41-rev1e_annex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à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Position on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EV issues phase 2 &amp; 3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by EU-COM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WLTP-08-42e (EVE-12-06e)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Possible working items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ambient temperature</a:t>
            </a:r>
          </a:p>
          <a:p>
            <a:pPr marL="1200150" lvl="2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altitude test</a:t>
            </a:r>
          </a:p>
          <a:p>
            <a:pPr marL="1200150" lvl="2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In-service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conformity</a:t>
            </a:r>
          </a:p>
          <a:p>
            <a:pPr marL="1200150" lvl="2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Durability</a:t>
            </a:r>
          </a:p>
          <a:p>
            <a:pPr marL="1200150" lvl="2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Mobile air conditioning    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 issues</a:t>
            </a:r>
          </a:p>
          <a:p>
            <a:pPr marL="1200150" lvl="2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spcAft>
                <a:spcPts val="0"/>
              </a:spcAft>
              <a:buFont typeface="Wingdings" pitchFamily="2" charset="2"/>
              <a:buChar char="à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Feedback by Contracting Parties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(and other stakeholders)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requested until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end of February 2015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Aft>
                <a:spcPts val="0"/>
              </a:spcAft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976040" y="792464"/>
            <a:ext cx="536877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IWG meetings in 2015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82776" y="1628800"/>
            <a:ext cx="6085577" cy="401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#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10	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.-16.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April (EV Subgroup on 13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Stockholm,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Sweden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#11	June GRPE, full day requested 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Geneva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Switzerland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#12 	September, dates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t.b.d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Tokyo,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Japan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Symbol"/>
              <a:buChar char=""/>
            </a:pP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54063" y="825500"/>
            <a:ext cx="676499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WLTP </a:t>
            </a:r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Meetings since last GRPE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1730" y="1988840"/>
            <a:ext cx="811562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17-20 November 2014	</a:t>
            </a:r>
            <a:r>
              <a:rPr lang="de-DE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 WLTP IWG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Pune,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India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Minutes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WLTP-08-48e</a:t>
            </a:r>
          </a:p>
          <a:p>
            <a:pPr>
              <a:lnSpc>
                <a:spcPct val="150000"/>
              </a:lnSpc>
            </a:pPr>
            <a:endParaRPr lang="de-DE" sz="1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14th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January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2014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9th WLTP IWG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Geneva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Switzerland</a:t>
            </a: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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Minutes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WLTP-09-29e</a:t>
            </a:r>
          </a:p>
          <a:p>
            <a:pPr>
              <a:lnSpc>
                <a:spcPct val="150000"/>
              </a:lnSpc>
            </a:pPr>
            <a:endParaRPr lang="de-DE" sz="1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Continously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Task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force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meetings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audio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/web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conferences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27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859632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484009" y="2306195"/>
            <a:ext cx="5934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1/2: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ja-JP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Cycle &amp; gear shifting issues 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504825" y="476672"/>
            <a:ext cx="738054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of WLTP phase 1B working items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53480" y="1237070"/>
            <a:ext cx="4543231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/>
              <a:buChar char="à"/>
            </a:pPr>
            <a:r>
              <a:rPr lang="de-DE" altLang="ja-JP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</a:t>
            </a:r>
            <a:r>
              <a:rPr lang="de-DE" altLang="ja-JP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de-DE" altLang="ja-JP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	</a:t>
            </a:r>
            <a:r>
              <a:rPr lang="de-DE" altLang="ja-JP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WLTP-09-03e</a:t>
            </a:r>
          </a:p>
          <a:p>
            <a:pPr marL="342900" indent="-342900" eaLnBrk="0" hangingPunct="0">
              <a:spcBef>
                <a:spcPct val="20000"/>
              </a:spcBef>
              <a:buFont typeface="Wingdings"/>
              <a:buChar char="à"/>
            </a:pPr>
            <a:r>
              <a:rPr lang="de-DE" altLang="ja-JP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</a:t>
            </a:r>
            <a:r>
              <a:rPr lang="de-DE" altLang="ja-JP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minutes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	</a:t>
            </a:r>
            <a:r>
              <a:rPr lang="de-DE" altLang="ja-JP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WLTP-09-29e</a:t>
            </a:r>
            <a:endParaRPr lang="de-DE" altLang="ja-JP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38558" y="3098283"/>
            <a:ext cx="839576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H. Steven 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WLTP-09-07e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Downscaling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box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de-DE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de-DE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available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power, 3s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shift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improvments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/>
              <a:buChar char="à"/>
            </a:pP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box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de-DE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min_drive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exclusion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aux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crawler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Road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coeff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shift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Annex 4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issue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Adoption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foreseen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at IWG #10.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310958" y="2082714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9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488736" y="1700808"/>
            <a:ext cx="6963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4: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Road load and dynamometer setting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68704" y="404664"/>
            <a:ext cx="4114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3:</a:t>
            </a:r>
            <a:r>
              <a:rPr lang="en-US" altLang="ja-JP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Reference fuels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80480" y="1068284"/>
            <a:ext cx="333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1B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38558" y="2420888"/>
            <a:ext cx="7711726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Cuelenaere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WLTP-09-07e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alternative warm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wheel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alignement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/>
              <a:buChar char="à"/>
            </a:pP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discussions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  Wind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tunnel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on-board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anemometry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wind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parameters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adjustments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N1)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Adoption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foreseen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at IWG #10.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353961" y="162880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8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84782" y="569342"/>
            <a:ext cx="438081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/>
              <a:buChar char="à"/>
            </a:pP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discussions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  Road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torque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-meter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134" y="4178697"/>
            <a:ext cx="7498143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Review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4WD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specifications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Chassis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calibration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aspects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All OIT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items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closed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</a:p>
          <a:p>
            <a:pPr marL="285750" indent="-285750">
              <a:spcBef>
                <a:spcPts val="1200"/>
              </a:spcBef>
              <a:buFont typeface="Wingdings"/>
              <a:buChar char="à"/>
            </a:pP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lvl="2">
              <a:spcBef>
                <a:spcPts val="12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Review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experts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proposals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necessary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テキスト ボックス 3"/>
          <p:cNvSpPr txBox="1">
            <a:spLocks noChangeArrowheads="1"/>
          </p:cNvSpPr>
          <p:nvPr/>
        </p:nvSpPr>
        <p:spPr bwMode="auto">
          <a:xfrm>
            <a:off x="601262" y="3386609"/>
            <a:ext cx="6343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5: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Test equipment and calibrations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1406" y="1926858"/>
            <a:ext cx="59851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/>
              <a:buChar char="à"/>
            </a:pP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 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51520" y="3140968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3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25164" y="794321"/>
            <a:ext cx="8245475" cy="54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332656"/>
            <a:ext cx="6708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6: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 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procedure and test conditions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25164" y="983556"/>
            <a:ext cx="8480911" cy="6651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Handling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de-D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Provisions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Coasting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WLTP-09-15e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de-DE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  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Delayed progress, mainly because of fundamental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    on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“cycle modification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” (reservations by EU, JPN)</a:t>
            </a:r>
            <a:endParaRPr lang="en-US" altLang="ja-JP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de-DE" altLang="ja-JP" dirty="0" smtClean="0">
                <a:cs typeface="Arial" charset="0"/>
              </a:rPr>
              <a:t>	     - Time </a:t>
            </a:r>
            <a:r>
              <a:rPr lang="de-DE" altLang="ja-JP" dirty="0" err="1">
                <a:cs typeface="Arial" charset="0"/>
              </a:rPr>
              <a:t>constraints</a:t>
            </a:r>
            <a:r>
              <a:rPr lang="de-DE" altLang="ja-JP" dirty="0">
                <a:cs typeface="Arial" charset="0"/>
              </a:rPr>
              <a:t>, extensive </a:t>
            </a:r>
            <a:r>
              <a:rPr lang="de-DE" altLang="ja-JP" dirty="0" err="1">
                <a:cs typeface="Arial" charset="0"/>
              </a:rPr>
              <a:t>data</a:t>
            </a:r>
            <a:r>
              <a:rPr lang="de-DE" altLang="ja-JP" dirty="0">
                <a:cs typeface="Arial" charset="0"/>
              </a:rPr>
              <a:t> </a:t>
            </a:r>
            <a:r>
              <a:rPr lang="de-DE" altLang="ja-JP" dirty="0" err="1">
                <a:cs typeface="Arial" charset="0"/>
              </a:rPr>
              <a:t>analysis</a:t>
            </a:r>
            <a:r>
              <a:rPr lang="de-DE" altLang="ja-JP" dirty="0">
                <a:cs typeface="Arial" charset="0"/>
              </a:rPr>
              <a:t> </a:t>
            </a:r>
            <a:r>
              <a:rPr lang="de-DE" altLang="ja-JP" dirty="0" err="1">
                <a:cs typeface="Arial" charset="0"/>
              </a:rPr>
              <a:t>necessary</a:t>
            </a:r>
            <a:endParaRPr lang="de-DE" altLang="ja-JP" dirty="0">
              <a:cs typeface="Arial" charset="0"/>
            </a:endParaRPr>
          </a:p>
          <a:p>
            <a:pPr eaLnBrk="0" hangingPunct="0">
              <a:lnSpc>
                <a:spcPct val="150000"/>
              </a:lnSpc>
              <a:spcBef>
                <a:spcPts val="600"/>
              </a:spcBef>
            </a:pP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	      Working </a:t>
            </a:r>
            <a:r>
              <a:rPr lang="de-DE" altLang="ja-JP" dirty="0">
                <a:cs typeface="Arial" charset="0"/>
                <a:sym typeface="Wingdings" panose="05000000000000000000" pitchFamily="2" charset="2"/>
              </a:rPr>
              <a:t>item </a:t>
            </a:r>
            <a:r>
              <a:rPr lang="de-DE" altLang="ja-JP" b="1" dirty="0" err="1">
                <a:cs typeface="Arial" charset="0"/>
                <a:sym typeface="Wingdings" panose="05000000000000000000" pitchFamily="2" charset="2"/>
              </a:rPr>
              <a:t>closed</a:t>
            </a:r>
            <a:r>
              <a:rPr lang="de-DE" altLang="ja-JP" b="1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b="1" dirty="0" err="1">
                <a:cs typeface="Arial" charset="0"/>
                <a:sym typeface="Wingdings" panose="05000000000000000000" pitchFamily="2" charset="2"/>
              </a:rPr>
              <a:t>for</a:t>
            </a:r>
            <a:r>
              <a:rPr lang="de-DE" altLang="ja-JP" b="1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b="1" dirty="0" err="1">
                <a:cs typeface="Arial" charset="0"/>
                <a:sym typeface="Wingdings" panose="05000000000000000000" pitchFamily="2" charset="2"/>
              </a:rPr>
              <a:t>phase</a:t>
            </a:r>
            <a:r>
              <a:rPr lang="de-DE" altLang="ja-JP" b="1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b="1" dirty="0" smtClean="0">
                <a:cs typeface="Arial" charset="0"/>
                <a:sym typeface="Wingdings" panose="05000000000000000000" pitchFamily="2" charset="2"/>
              </a:rPr>
              <a:t>1B</a:t>
            </a:r>
          </a:p>
          <a:p>
            <a:pPr eaLnBrk="0" hangingPunct="0">
              <a:lnSpc>
                <a:spcPct val="150000"/>
              </a:lnSpc>
              <a:spcBef>
                <a:spcPts val="0"/>
              </a:spcBef>
            </a:pP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                     </a:t>
            </a:r>
            <a:r>
              <a:rPr lang="de-DE" altLang="ja-JP" dirty="0" err="1" smtClean="0">
                <a:cs typeface="Arial" charset="0"/>
                <a:sym typeface="Wingdings" panose="05000000000000000000" pitchFamily="2" charset="2"/>
              </a:rPr>
              <a:t>Coasting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dirty="0" err="1">
                <a:cs typeface="Arial" charset="0"/>
                <a:sym typeface="Wingdings" panose="05000000000000000000" pitchFamily="2" charset="2"/>
              </a:rPr>
              <a:t>technology</a:t>
            </a:r>
            <a:r>
              <a:rPr lang="de-DE" altLang="ja-JP" dirty="0">
                <a:cs typeface="Arial" charset="0"/>
                <a:sym typeface="Wingdings" panose="05000000000000000000" pitchFamily="2" charset="2"/>
              </a:rPr>
              <a:t> will </a:t>
            </a:r>
            <a:r>
              <a:rPr lang="de-DE" altLang="ja-JP" dirty="0" err="1">
                <a:cs typeface="Arial" charset="0"/>
                <a:sym typeface="Wingdings" panose="05000000000000000000" pitchFamily="2" charset="2"/>
              </a:rPr>
              <a:t>be</a:t>
            </a:r>
            <a:r>
              <a:rPr lang="de-DE" altLang="ja-JP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dirty="0" err="1">
                <a:cs typeface="Arial" charset="0"/>
                <a:sym typeface="Wingdings" panose="05000000000000000000" pitchFamily="2" charset="2"/>
              </a:rPr>
              <a:t>reconsidered</a:t>
            </a:r>
            <a:r>
              <a:rPr lang="de-DE" altLang="ja-JP" dirty="0">
                <a:cs typeface="Arial" charset="0"/>
                <a:sym typeface="Wingdings" panose="05000000000000000000" pitchFamily="2" charset="2"/>
              </a:rPr>
              <a:t> in </a:t>
            </a:r>
            <a:r>
              <a:rPr lang="de-DE" altLang="ja-JP" u="sng" dirty="0">
                <a:cs typeface="Arial" charset="0"/>
                <a:sym typeface="Wingdings" panose="05000000000000000000" pitchFamily="2" charset="2"/>
              </a:rPr>
              <a:t>WLTP </a:t>
            </a:r>
            <a:r>
              <a:rPr lang="de-DE" altLang="ja-JP" u="sng" dirty="0" err="1">
                <a:cs typeface="Arial" charset="0"/>
                <a:sym typeface="Wingdings" panose="05000000000000000000" pitchFamily="2" charset="2"/>
              </a:rPr>
              <a:t>phase</a:t>
            </a:r>
            <a:r>
              <a:rPr lang="de-DE" altLang="ja-JP" u="sng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u="sng" dirty="0" smtClean="0">
                <a:cs typeface="Arial" charset="0"/>
                <a:sym typeface="Wingdings" panose="05000000000000000000" pitchFamily="2" charset="2"/>
              </a:rPr>
              <a:t>2 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/>
            </a:r>
            <a:br>
              <a:rPr lang="de-DE" altLang="ja-JP" dirty="0" smtClean="0">
                <a:cs typeface="Arial" charset="0"/>
                <a:sym typeface="Wingdings" panose="05000000000000000000" pitchFamily="2" charset="2"/>
              </a:rPr>
            </a:b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	           </a:t>
            </a:r>
            <a:r>
              <a:rPr lang="de-DE" altLang="ja-JP" dirty="0">
                <a:cs typeface="Arial" charset="0"/>
                <a:sym typeface="Wingdings" panose="05000000000000000000" pitchFamily="2" charset="2"/>
              </a:rPr>
              <a:t>(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strong </a:t>
            </a:r>
            <a:r>
              <a:rPr lang="de-DE" altLang="ja-JP" dirty="0" err="1" smtClean="0">
                <a:cs typeface="Arial" charset="0"/>
                <a:sym typeface="Wingdings" panose="05000000000000000000" pitchFamily="2" charset="2"/>
              </a:rPr>
              <a:t>interest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dirty="0" err="1" smtClean="0">
                <a:cs typeface="Arial" charset="0"/>
                <a:sym typeface="Wingdings" panose="05000000000000000000" pitchFamily="2" charset="2"/>
              </a:rPr>
              <a:t>of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 CLEPA)</a:t>
            </a:r>
            <a:endParaRPr lang="de-DE" altLang="ja-JP" dirty="0"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key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issues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Speed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trace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violations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Driving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trace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index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WLTP-06-16e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Aim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Screening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tool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(SAE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based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methodology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), „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void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“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decision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Connected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with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correction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algorithms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proposal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by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EU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COM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1200"/>
              </a:spcBef>
              <a:buFontTx/>
              <a:buChar char="-"/>
            </a:pPr>
            <a:endParaRPr lang="de-D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spcBef>
                <a:spcPts val="1200"/>
              </a:spcBef>
              <a:buFontTx/>
              <a:buChar char="-"/>
            </a:pPr>
            <a:endParaRPr lang="de-DE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65704" y="548680"/>
            <a:ext cx="844526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cont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.)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Number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WLTP-09-21-rev1e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; incl.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-22e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Aim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improve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GTR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provisions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from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R83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up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3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1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2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with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repetition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criteria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[90] %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limit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Key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points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Different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approach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CO</a:t>
            </a:r>
            <a:r>
              <a:rPr lang="de-DE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?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limit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Declared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.)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single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CO</a:t>
            </a:r>
            <a:r>
              <a:rPr lang="de-DE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epition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criteria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?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endParaRPr lang="de-DE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lvl="2">
              <a:spcBef>
                <a:spcPts val="12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1200"/>
              </a:spcBef>
              <a:buFontTx/>
              <a:buChar char="-"/>
            </a:pPr>
            <a:endParaRPr lang="de-D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332656"/>
            <a:ext cx="36439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7: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Calculations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917912"/>
            <a:ext cx="6814045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FC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FC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interpolation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endParaRPr lang="de-DE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Wingdings"/>
              <a:buChar char="à"/>
            </a:pP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Correction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algorithms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WLTP-08-37e/-38e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Speed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trace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violations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	    Phase 1B: Drive Trace Index, Phase 2: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Corrections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</a:t>
            </a:r>
            <a:r>
              <a:rPr lang="en-GB" u="sng" dirty="0" smtClean="0"/>
              <a:t>Wheel alignment (RLD)</a:t>
            </a:r>
            <a:br>
              <a:rPr lang="en-GB" u="sng" dirty="0" smtClean="0"/>
            </a:br>
            <a:r>
              <a:rPr lang="en-GB" dirty="0" smtClean="0"/>
              <a:t>                  </a:t>
            </a:r>
            <a:r>
              <a:rPr lang="en-GB" dirty="0" smtClean="0">
                <a:sym typeface="Wingdings" panose="05000000000000000000" pitchFamily="2" charset="2"/>
              </a:rPr>
              <a:t> Solved: </a:t>
            </a:r>
            <a:r>
              <a:rPr lang="en-GB" u="sng" dirty="0" smtClean="0">
                <a:sym typeface="Wingdings" panose="05000000000000000000" pitchFamily="2" charset="2"/>
              </a:rPr>
              <a:t>WLTP-09-10e</a:t>
            </a:r>
            <a:r>
              <a:rPr lang="en-GB" dirty="0" smtClean="0">
                <a:sym typeface="Wingdings" panose="05000000000000000000" pitchFamily="2" charset="2"/>
              </a:rPr>
              <a:t>. </a:t>
            </a:r>
            <a:br>
              <a:rPr lang="en-GB" dirty="0" smtClean="0">
                <a:sym typeface="Wingdings" panose="05000000000000000000" pitchFamily="2" charset="2"/>
              </a:rPr>
            </a:br>
            <a:r>
              <a:rPr lang="en-GB" dirty="0" smtClean="0">
                <a:sym typeface="Wingdings" panose="05000000000000000000" pitchFamily="2" charset="2"/>
              </a:rPr>
              <a:t>	- </a:t>
            </a:r>
            <a:r>
              <a:rPr lang="en-GB" u="sng" dirty="0" smtClean="0"/>
              <a:t>Rotational </a:t>
            </a:r>
            <a:r>
              <a:rPr lang="en-GB" u="sng" dirty="0"/>
              <a:t>inertia correction</a:t>
            </a:r>
            <a:endParaRPr lang="en-GB" u="sng" dirty="0" smtClean="0">
              <a:sym typeface="Wingdings" panose="05000000000000000000" pitchFamily="2" charset="2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Objected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negative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cost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/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benefit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Inacc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road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load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settings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on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chassis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dyno</a:t>
            </a:r>
            <a:endParaRPr lang="de-DE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Task Force RLD,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probably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solved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in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phase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1B.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Other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issues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further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investigations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necessary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Possibly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WLTP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phase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2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issues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196752"/>
            <a:ext cx="7894020" cy="4139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items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cont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.)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pollutants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formulas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Ammonia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(NH</a:t>
            </a:r>
            <a:r>
              <a:rPr lang="de-DE" baseline="-25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de-DE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cont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.)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pollutants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formulas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thanol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&amp;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Aldehyde</a:t>
            </a:r>
            <a:b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(Validation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delayed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due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measurement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equipment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availability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332</Words>
  <Application>Microsoft Office PowerPoint</Application>
  <PresentationFormat>On-screen Show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onu</cp:lastModifiedBy>
  <cp:revision>312</cp:revision>
  <cp:lastPrinted>2013-12-20T14:13:26Z</cp:lastPrinted>
  <dcterms:created xsi:type="dcterms:W3CDTF">2014-06-05T19:26:02Z</dcterms:created>
  <dcterms:modified xsi:type="dcterms:W3CDTF">2015-01-15T13:00:12Z</dcterms:modified>
</cp:coreProperties>
</file>