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6" r:id="rId2"/>
    <p:sldId id="297" r:id="rId3"/>
    <p:sldId id="305" r:id="rId4"/>
    <p:sldId id="312" r:id="rId5"/>
    <p:sldId id="309" r:id="rId6"/>
    <p:sldId id="299" r:id="rId7"/>
    <p:sldId id="311" r:id="rId8"/>
    <p:sldId id="315" r:id="rId9"/>
    <p:sldId id="308" r:id="rId10"/>
    <p:sldId id="310" r:id="rId11"/>
  </p:sldIdLst>
  <p:sldSz cx="9144000" cy="6858000" type="screen4x3"/>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94" autoAdjust="0"/>
    <p:restoredTop sz="85971" autoAdjust="0"/>
  </p:normalViewPr>
  <p:slideViewPr>
    <p:cSldViewPr>
      <p:cViewPr varScale="1">
        <p:scale>
          <a:sx n="117" d="100"/>
          <a:sy n="117" d="100"/>
        </p:scale>
        <p:origin x="-2196" y="-102"/>
      </p:cViewPr>
      <p:guideLst>
        <p:guide orient="horz" pos="2160"/>
        <p:guide pos="2880"/>
      </p:guideLst>
    </p:cSldViewPr>
  </p:slideViewPr>
  <p:outlineViewPr>
    <p:cViewPr>
      <p:scale>
        <a:sx n="33" d="100"/>
        <a:sy n="33" d="100"/>
      </p:scale>
      <p:origin x="0" y="1080"/>
    </p:cViewPr>
  </p:outlineViewPr>
  <p:notesTextViewPr>
    <p:cViewPr>
      <p:scale>
        <a:sx n="1" d="1"/>
        <a:sy n="1" d="1"/>
      </p:scale>
      <p:origin x="0" y="0"/>
    </p:cViewPr>
  </p:notesTextViewPr>
  <p:notesViewPr>
    <p:cSldViewPr>
      <p:cViewPr varScale="1">
        <p:scale>
          <a:sx n="69" d="100"/>
          <a:sy n="69" d="100"/>
        </p:scale>
        <p:origin x="-2940" y="-90"/>
      </p:cViewPr>
      <p:guideLst>
        <p:guide orient="horz" pos="3024"/>
        <p:guide pos="230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95845981270924"/>
          <c:y val="6.0405809635850717E-2"/>
          <c:w val="0.7875758070460146"/>
          <c:h val="0.72273080633803477"/>
        </c:manualLayout>
      </c:layout>
      <c:scatterChart>
        <c:scatterStyle val="lineMarker"/>
        <c:varyColors val="0"/>
        <c:ser>
          <c:idx val="0"/>
          <c:order val="0"/>
          <c:tx>
            <c:strRef>
              <c:f>WLTC_class_3!$A$1</c:f>
              <c:strCache>
                <c:ptCount val="1"/>
                <c:pt idx="0">
                  <c:v>LOW 3</c:v>
                </c:pt>
              </c:strCache>
            </c:strRef>
          </c:tx>
          <c:spPr>
            <a:ln w="15875">
              <a:solidFill>
                <a:srgbClr val="0000FF"/>
              </a:solidFill>
              <a:prstDash val="solid"/>
            </a:ln>
          </c:spPr>
          <c:marker>
            <c:symbol val="none"/>
          </c:marker>
          <c:xVal>
            <c:numRef>
              <c:f>WLTC_class_3!$C$7:$C$596</c:f>
              <c:numCache>
                <c:formatCode>General</c:formatCode>
                <c:ptCount val="5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numCache>
            </c:numRef>
          </c:xVal>
          <c:yVal>
            <c:numRef>
              <c:f>WLTC_class_3!$E$7:$E$596</c:f>
              <c:numCache>
                <c:formatCode>0.0_ </c:formatCode>
                <c:ptCount val="590"/>
                <c:pt idx="0">
                  <c:v>0</c:v>
                </c:pt>
                <c:pt idx="1">
                  <c:v>0</c:v>
                </c:pt>
                <c:pt idx="2">
                  <c:v>0</c:v>
                </c:pt>
                <c:pt idx="3">
                  <c:v>0</c:v>
                </c:pt>
                <c:pt idx="4">
                  <c:v>0</c:v>
                </c:pt>
                <c:pt idx="5">
                  <c:v>0</c:v>
                </c:pt>
                <c:pt idx="6">
                  <c:v>0</c:v>
                </c:pt>
                <c:pt idx="7">
                  <c:v>0</c:v>
                </c:pt>
                <c:pt idx="8">
                  <c:v>0</c:v>
                </c:pt>
                <c:pt idx="9">
                  <c:v>0</c:v>
                </c:pt>
                <c:pt idx="10">
                  <c:v>0</c:v>
                </c:pt>
                <c:pt idx="11">
                  <c:v>0</c:v>
                </c:pt>
                <c:pt idx="12">
                  <c:v>0.2</c:v>
                </c:pt>
                <c:pt idx="13">
                  <c:v>1.7000000000000013</c:v>
                </c:pt>
                <c:pt idx="14">
                  <c:v>5.4</c:v>
                </c:pt>
                <c:pt idx="15">
                  <c:v>9.9</c:v>
                </c:pt>
                <c:pt idx="16">
                  <c:v>13.1</c:v>
                </c:pt>
                <c:pt idx="17">
                  <c:v>16.899999999999999</c:v>
                </c:pt>
                <c:pt idx="18">
                  <c:v>21.7</c:v>
                </c:pt>
                <c:pt idx="19">
                  <c:v>26</c:v>
                </c:pt>
                <c:pt idx="20">
                  <c:v>27.5</c:v>
                </c:pt>
                <c:pt idx="21">
                  <c:v>28.1</c:v>
                </c:pt>
                <c:pt idx="22">
                  <c:v>28.3</c:v>
                </c:pt>
                <c:pt idx="23">
                  <c:v>28.8</c:v>
                </c:pt>
                <c:pt idx="24">
                  <c:v>29.1</c:v>
                </c:pt>
                <c:pt idx="25">
                  <c:v>30.8</c:v>
                </c:pt>
                <c:pt idx="26">
                  <c:v>31.9</c:v>
                </c:pt>
                <c:pt idx="27">
                  <c:v>34.1</c:v>
                </c:pt>
                <c:pt idx="28">
                  <c:v>36.6</c:v>
                </c:pt>
                <c:pt idx="29">
                  <c:v>39.1</c:v>
                </c:pt>
                <c:pt idx="30">
                  <c:v>41.3</c:v>
                </c:pt>
                <c:pt idx="31">
                  <c:v>42.5</c:v>
                </c:pt>
                <c:pt idx="32">
                  <c:v>43.3</c:v>
                </c:pt>
                <c:pt idx="33">
                  <c:v>43.9</c:v>
                </c:pt>
                <c:pt idx="34">
                  <c:v>44.4</c:v>
                </c:pt>
                <c:pt idx="35">
                  <c:v>44.5</c:v>
                </c:pt>
                <c:pt idx="36">
                  <c:v>44.2</c:v>
                </c:pt>
                <c:pt idx="37">
                  <c:v>42.7</c:v>
                </c:pt>
                <c:pt idx="38">
                  <c:v>39.9</c:v>
                </c:pt>
                <c:pt idx="39">
                  <c:v>37</c:v>
                </c:pt>
                <c:pt idx="40">
                  <c:v>34.6</c:v>
                </c:pt>
                <c:pt idx="41">
                  <c:v>32.300000000000004</c:v>
                </c:pt>
                <c:pt idx="42">
                  <c:v>29</c:v>
                </c:pt>
                <c:pt idx="43">
                  <c:v>25.1</c:v>
                </c:pt>
                <c:pt idx="44">
                  <c:v>22.2</c:v>
                </c:pt>
                <c:pt idx="45">
                  <c:v>20.9</c:v>
                </c:pt>
                <c:pt idx="46">
                  <c:v>20.399999999999999</c:v>
                </c:pt>
                <c:pt idx="47">
                  <c:v>19.5</c:v>
                </c:pt>
                <c:pt idx="48">
                  <c:v>18.399999999999999</c:v>
                </c:pt>
                <c:pt idx="49">
                  <c:v>17.8</c:v>
                </c:pt>
                <c:pt idx="50">
                  <c:v>17.8</c:v>
                </c:pt>
                <c:pt idx="51">
                  <c:v>17.399999999999999</c:v>
                </c:pt>
                <c:pt idx="52">
                  <c:v>15.7</c:v>
                </c:pt>
                <c:pt idx="53">
                  <c:v>13.1</c:v>
                </c:pt>
                <c:pt idx="54">
                  <c:v>12.1</c:v>
                </c:pt>
                <c:pt idx="55">
                  <c:v>12</c:v>
                </c:pt>
                <c:pt idx="56">
                  <c:v>12</c:v>
                </c:pt>
                <c:pt idx="57">
                  <c:v>12</c:v>
                </c:pt>
                <c:pt idx="58">
                  <c:v>12.3</c:v>
                </c:pt>
                <c:pt idx="59">
                  <c:v>12.6</c:v>
                </c:pt>
                <c:pt idx="60">
                  <c:v>14.7</c:v>
                </c:pt>
                <c:pt idx="61">
                  <c:v>15.3</c:v>
                </c:pt>
                <c:pt idx="62">
                  <c:v>15.9</c:v>
                </c:pt>
                <c:pt idx="63">
                  <c:v>16.2</c:v>
                </c:pt>
                <c:pt idx="64">
                  <c:v>17.100000000000001</c:v>
                </c:pt>
                <c:pt idx="65">
                  <c:v>17.8</c:v>
                </c:pt>
                <c:pt idx="66">
                  <c:v>18.100000000000001</c:v>
                </c:pt>
                <c:pt idx="67">
                  <c:v>18.399999999999999</c:v>
                </c:pt>
                <c:pt idx="68">
                  <c:v>20.3</c:v>
                </c:pt>
                <c:pt idx="69">
                  <c:v>23.2</c:v>
                </c:pt>
                <c:pt idx="70">
                  <c:v>26.5</c:v>
                </c:pt>
                <c:pt idx="71">
                  <c:v>29.8</c:v>
                </c:pt>
                <c:pt idx="72">
                  <c:v>32.6</c:v>
                </c:pt>
                <c:pt idx="73">
                  <c:v>34.4</c:v>
                </c:pt>
                <c:pt idx="74">
                  <c:v>35.5</c:v>
                </c:pt>
                <c:pt idx="75">
                  <c:v>36.4</c:v>
                </c:pt>
                <c:pt idx="76">
                  <c:v>37.4</c:v>
                </c:pt>
                <c:pt idx="77">
                  <c:v>38.5</c:v>
                </c:pt>
                <c:pt idx="78">
                  <c:v>39.300000000000004</c:v>
                </c:pt>
                <c:pt idx="79">
                  <c:v>39.5</c:v>
                </c:pt>
                <c:pt idx="80">
                  <c:v>39</c:v>
                </c:pt>
                <c:pt idx="81">
                  <c:v>38.5</c:v>
                </c:pt>
                <c:pt idx="82">
                  <c:v>37.300000000000004</c:v>
                </c:pt>
                <c:pt idx="83">
                  <c:v>37</c:v>
                </c:pt>
                <c:pt idx="84">
                  <c:v>36.700000000000003</c:v>
                </c:pt>
                <c:pt idx="85">
                  <c:v>35.9</c:v>
                </c:pt>
                <c:pt idx="86">
                  <c:v>35.300000000000004</c:v>
                </c:pt>
                <c:pt idx="87">
                  <c:v>34.6</c:v>
                </c:pt>
                <c:pt idx="88">
                  <c:v>34.200000000000003</c:v>
                </c:pt>
                <c:pt idx="89">
                  <c:v>31.9</c:v>
                </c:pt>
                <c:pt idx="90">
                  <c:v>27.3</c:v>
                </c:pt>
                <c:pt idx="91">
                  <c:v>22</c:v>
                </c:pt>
                <c:pt idx="92">
                  <c:v>17</c:v>
                </c:pt>
                <c:pt idx="93">
                  <c:v>14.2</c:v>
                </c:pt>
                <c:pt idx="94">
                  <c:v>12</c:v>
                </c:pt>
                <c:pt idx="95">
                  <c:v>9.1</c:v>
                </c:pt>
                <c:pt idx="96">
                  <c:v>5.8</c:v>
                </c:pt>
                <c:pt idx="97">
                  <c:v>3.6</c:v>
                </c:pt>
                <c:pt idx="98">
                  <c:v>2.2000000000000002</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0.2</c:v>
                </c:pt>
                <c:pt idx="139">
                  <c:v>1.9</c:v>
                </c:pt>
                <c:pt idx="140">
                  <c:v>6.1</c:v>
                </c:pt>
                <c:pt idx="141">
                  <c:v>11.7</c:v>
                </c:pt>
                <c:pt idx="142">
                  <c:v>16.399999999999999</c:v>
                </c:pt>
                <c:pt idx="143">
                  <c:v>18.899999999999999</c:v>
                </c:pt>
                <c:pt idx="144">
                  <c:v>19.899999999999999</c:v>
                </c:pt>
                <c:pt idx="145">
                  <c:v>20.8</c:v>
                </c:pt>
                <c:pt idx="146">
                  <c:v>22.8</c:v>
                </c:pt>
                <c:pt idx="147">
                  <c:v>25.4</c:v>
                </c:pt>
                <c:pt idx="148">
                  <c:v>27.7</c:v>
                </c:pt>
                <c:pt idx="149">
                  <c:v>29.2</c:v>
                </c:pt>
                <c:pt idx="150">
                  <c:v>29.8</c:v>
                </c:pt>
                <c:pt idx="151">
                  <c:v>29.4</c:v>
                </c:pt>
                <c:pt idx="152">
                  <c:v>27.2</c:v>
                </c:pt>
                <c:pt idx="153">
                  <c:v>22.6</c:v>
                </c:pt>
                <c:pt idx="154">
                  <c:v>17.3</c:v>
                </c:pt>
                <c:pt idx="155">
                  <c:v>13.3</c:v>
                </c:pt>
                <c:pt idx="156">
                  <c:v>12</c:v>
                </c:pt>
                <c:pt idx="157">
                  <c:v>12.6</c:v>
                </c:pt>
                <c:pt idx="158">
                  <c:v>14.1</c:v>
                </c:pt>
                <c:pt idx="159">
                  <c:v>17.2</c:v>
                </c:pt>
                <c:pt idx="160">
                  <c:v>20.100000000000001</c:v>
                </c:pt>
                <c:pt idx="161">
                  <c:v>23.4</c:v>
                </c:pt>
                <c:pt idx="162">
                  <c:v>25.5</c:v>
                </c:pt>
                <c:pt idx="163">
                  <c:v>27.6</c:v>
                </c:pt>
                <c:pt idx="164">
                  <c:v>29.5</c:v>
                </c:pt>
                <c:pt idx="165">
                  <c:v>31.1</c:v>
                </c:pt>
                <c:pt idx="166">
                  <c:v>32.1</c:v>
                </c:pt>
                <c:pt idx="167">
                  <c:v>33.200000000000003</c:v>
                </c:pt>
                <c:pt idx="168">
                  <c:v>35.200000000000003</c:v>
                </c:pt>
                <c:pt idx="169">
                  <c:v>37.200000000000003</c:v>
                </c:pt>
                <c:pt idx="170">
                  <c:v>38</c:v>
                </c:pt>
                <c:pt idx="171">
                  <c:v>37.4</c:v>
                </c:pt>
                <c:pt idx="172">
                  <c:v>35.1</c:v>
                </c:pt>
                <c:pt idx="173">
                  <c:v>31</c:v>
                </c:pt>
                <c:pt idx="174">
                  <c:v>27.1</c:v>
                </c:pt>
                <c:pt idx="175">
                  <c:v>25.3</c:v>
                </c:pt>
                <c:pt idx="176">
                  <c:v>25.1</c:v>
                </c:pt>
                <c:pt idx="177">
                  <c:v>25.9</c:v>
                </c:pt>
                <c:pt idx="178">
                  <c:v>27.8</c:v>
                </c:pt>
                <c:pt idx="179">
                  <c:v>29.2</c:v>
                </c:pt>
                <c:pt idx="180">
                  <c:v>29.6</c:v>
                </c:pt>
                <c:pt idx="181">
                  <c:v>29.5</c:v>
                </c:pt>
                <c:pt idx="182">
                  <c:v>29.2</c:v>
                </c:pt>
                <c:pt idx="183">
                  <c:v>28.3</c:v>
                </c:pt>
                <c:pt idx="184">
                  <c:v>26.1</c:v>
                </c:pt>
                <c:pt idx="185">
                  <c:v>23.6</c:v>
                </c:pt>
                <c:pt idx="186">
                  <c:v>21</c:v>
                </c:pt>
                <c:pt idx="187">
                  <c:v>18.899999999999999</c:v>
                </c:pt>
                <c:pt idx="188">
                  <c:v>17.100000000000001</c:v>
                </c:pt>
                <c:pt idx="189">
                  <c:v>15.7</c:v>
                </c:pt>
                <c:pt idx="190">
                  <c:v>14.5</c:v>
                </c:pt>
                <c:pt idx="191">
                  <c:v>13.7</c:v>
                </c:pt>
                <c:pt idx="192">
                  <c:v>12.9</c:v>
                </c:pt>
                <c:pt idx="193">
                  <c:v>12.5</c:v>
                </c:pt>
                <c:pt idx="194">
                  <c:v>12.2</c:v>
                </c:pt>
                <c:pt idx="195">
                  <c:v>12</c:v>
                </c:pt>
                <c:pt idx="196">
                  <c:v>12</c:v>
                </c:pt>
                <c:pt idx="197">
                  <c:v>12</c:v>
                </c:pt>
                <c:pt idx="198">
                  <c:v>12</c:v>
                </c:pt>
                <c:pt idx="199">
                  <c:v>12.5</c:v>
                </c:pt>
                <c:pt idx="200">
                  <c:v>13</c:v>
                </c:pt>
                <c:pt idx="201">
                  <c:v>14</c:v>
                </c:pt>
                <c:pt idx="202">
                  <c:v>15</c:v>
                </c:pt>
                <c:pt idx="203">
                  <c:v>16.5</c:v>
                </c:pt>
                <c:pt idx="204">
                  <c:v>19</c:v>
                </c:pt>
                <c:pt idx="205">
                  <c:v>21.2</c:v>
                </c:pt>
                <c:pt idx="206">
                  <c:v>23.8</c:v>
                </c:pt>
                <c:pt idx="207">
                  <c:v>26.9</c:v>
                </c:pt>
                <c:pt idx="208">
                  <c:v>29.6</c:v>
                </c:pt>
                <c:pt idx="209">
                  <c:v>32</c:v>
                </c:pt>
                <c:pt idx="210">
                  <c:v>35.200000000000003</c:v>
                </c:pt>
                <c:pt idx="211">
                  <c:v>37.5</c:v>
                </c:pt>
                <c:pt idx="212">
                  <c:v>39.200000000000003</c:v>
                </c:pt>
                <c:pt idx="213">
                  <c:v>40.5</c:v>
                </c:pt>
                <c:pt idx="214">
                  <c:v>41.6</c:v>
                </c:pt>
                <c:pt idx="215">
                  <c:v>43.1</c:v>
                </c:pt>
                <c:pt idx="216">
                  <c:v>45</c:v>
                </c:pt>
                <c:pt idx="217">
                  <c:v>47.1</c:v>
                </c:pt>
                <c:pt idx="218">
                  <c:v>49</c:v>
                </c:pt>
                <c:pt idx="219">
                  <c:v>50.6</c:v>
                </c:pt>
                <c:pt idx="220">
                  <c:v>51.8</c:v>
                </c:pt>
                <c:pt idx="221">
                  <c:v>52.7</c:v>
                </c:pt>
                <c:pt idx="222">
                  <c:v>53.1</c:v>
                </c:pt>
                <c:pt idx="223">
                  <c:v>53.5</c:v>
                </c:pt>
                <c:pt idx="224">
                  <c:v>53.8</c:v>
                </c:pt>
                <c:pt idx="225">
                  <c:v>54.2</c:v>
                </c:pt>
                <c:pt idx="226">
                  <c:v>54.8</c:v>
                </c:pt>
                <c:pt idx="227">
                  <c:v>55.3</c:v>
                </c:pt>
                <c:pt idx="228">
                  <c:v>55.8</c:v>
                </c:pt>
                <c:pt idx="229">
                  <c:v>56.2</c:v>
                </c:pt>
                <c:pt idx="230">
                  <c:v>56.5</c:v>
                </c:pt>
                <c:pt idx="231">
                  <c:v>56.5</c:v>
                </c:pt>
                <c:pt idx="232">
                  <c:v>56.2</c:v>
                </c:pt>
                <c:pt idx="233">
                  <c:v>54.9</c:v>
                </c:pt>
                <c:pt idx="234">
                  <c:v>52.9</c:v>
                </c:pt>
                <c:pt idx="235">
                  <c:v>51</c:v>
                </c:pt>
                <c:pt idx="236">
                  <c:v>49.8</c:v>
                </c:pt>
                <c:pt idx="237">
                  <c:v>49.2</c:v>
                </c:pt>
                <c:pt idx="238">
                  <c:v>48.4</c:v>
                </c:pt>
                <c:pt idx="239">
                  <c:v>46.9</c:v>
                </c:pt>
                <c:pt idx="240">
                  <c:v>44.3</c:v>
                </c:pt>
                <c:pt idx="241">
                  <c:v>41.5</c:v>
                </c:pt>
                <c:pt idx="242">
                  <c:v>39.5</c:v>
                </c:pt>
                <c:pt idx="243">
                  <c:v>37</c:v>
                </c:pt>
                <c:pt idx="244">
                  <c:v>34.6</c:v>
                </c:pt>
                <c:pt idx="245">
                  <c:v>32.300000000000004</c:v>
                </c:pt>
                <c:pt idx="246">
                  <c:v>29</c:v>
                </c:pt>
                <c:pt idx="247">
                  <c:v>25.1</c:v>
                </c:pt>
                <c:pt idx="248">
                  <c:v>22.2</c:v>
                </c:pt>
                <c:pt idx="249">
                  <c:v>20.9</c:v>
                </c:pt>
                <c:pt idx="250">
                  <c:v>20.399999999999999</c:v>
                </c:pt>
                <c:pt idx="251">
                  <c:v>19.5</c:v>
                </c:pt>
                <c:pt idx="252">
                  <c:v>18.399999999999999</c:v>
                </c:pt>
                <c:pt idx="253">
                  <c:v>17.8</c:v>
                </c:pt>
                <c:pt idx="254">
                  <c:v>17.8</c:v>
                </c:pt>
                <c:pt idx="255">
                  <c:v>17.399999999999999</c:v>
                </c:pt>
                <c:pt idx="256">
                  <c:v>15.7</c:v>
                </c:pt>
                <c:pt idx="257">
                  <c:v>14.5</c:v>
                </c:pt>
                <c:pt idx="258">
                  <c:v>15.4</c:v>
                </c:pt>
                <c:pt idx="259">
                  <c:v>17.899999999999999</c:v>
                </c:pt>
                <c:pt idx="260">
                  <c:v>20.6</c:v>
                </c:pt>
                <c:pt idx="261">
                  <c:v>23.2</c:v>
                </c:pt>
                <c:pt idx="262">
                  <c:v>25.7</c:v>
                </c:pt>
                <c:pt idx="263">
                  <c:v>28.7</c:v>
                </c:pt>
                <c:pt idx="264">
                  <c:v>32.5</c:v>
                </c:pt>
                <c:pt idx="265">
                  <c:v>36.1</c:v>
                </c:pt>
                <c:pt idx="266">
                  <c:v>39</c:v>
                </c:pt>
                <c:pt idx="267">
                  <c:v>40.800000000000004</c:v>
                </c:pt>
                <c:pt idx="268">
                  <c:v>42.9</c:v>
                </c:pt>
                <c:pt idx="269">
                  <c:v>44.4</c:v>
                </c:pt>
                <c:pt idx="270">
                  <c:v>45.9</c:v>
                </c:pt>
                <c:pt idx="271">
                  <c:v>46</c:v>
                </c:pt>
                <c:pt idx="272">
                  <c:v>45.6</c:v>
                </c:pt>
                <c:pt idx="273">
                  <c:v>45.3</c:v>
                </c:pt>
                <c:pt idx="274">
                  <c:v>43.7</c:v>
                </c:pt>
                <c:pt idx="275">
                  <c:v>40.800000000000004</c:v>
                </c:pt>
                <c:pt idx="276">
                  <c:v>38</c:v>
                </c:pt>
                <c:pt idx="277">
                  <c:v>34.4</c:v>
                </c:pt>
                <c:pt idx="278">
                  <c:v>30.9</c:v>
                </c:pt>
                <c:pt idx="279">
                  <c:v>25.5</c:v>
                </c:pt>
                <c:pt idx="280">
                  <c:v>21.4</c:v>
                </c:pt>
                <c:pt idx="281">
                  <c:v>20.2</c:v>
                </c:pt>
                <c:pt idx="282">
                  <c:v>22.9</c:v>
                </c:pt>
                <c:pt idx="283">
                  <c:v>26.6</c:v>
                </c:pt>
                <c:pt idx="284">
                  <c:v>30.2</c:v>
                </c:pt>
                <c:pt idx="285">
                  <c:v>34.1</c:v>
                </c:pt>
                <c:pt idx="286">
                  <c:v>37.4</c:v>
                </c:pt>
                <c:pt idx="287">
                  <c:v>40.700000000000003</c:v>
                </c:pt>
                <c:pt idx="288">
                  <c:v>44</c:v>
                </c:pt>
                <c:pt idx="289">
                  <c:v>47.3</c:v>
                </c:pt>
                <c:pt idx="290">
                  <c:v>49.2</c:v>
                </c:pt>
                <c:pt idx="291">
                  <c:v>49.8</c:v>
                </c:pt>
                <c:pt idx="292">
                  <c:v>49.2</c:v>
                </c:pt>
                <c:pt idx="293">
                  <c:v>48.1</c:v>
                </c:pt>
                <c:pt idx="294">
                  <c:v>47.3</c:v>
                </c:pt>
                <c:pt idx="295">
                  <c:v>46.8</c:v>
                </c:pt>
                <c:pt idx="296">
                  <c:v>46.7</c:v>
                </c:pt>
                <c:pt idx="297">
                  <c:v>46.8</c:v>
                </c:pt>
                <c:pt idx="298">
                  <c:v>47.1</c:v>
                </c:pt>
                <c:pt idx="299">
                  <c:v>47.3</c:v>
                </c:pt>
                <c:pt idx="300">
                  <c:v>47.3</c:v>
                </c:pt>
                <c:pt idx="301">
                  <c:v>47.1</c:v>
                </c:pt>
                <c:pt idx="302">
                  <c:v>46.6</c:v>
                </c:pt>
                <c:pt idx="303">
                  <c:v>45.8</c:v>
                </c:pt>
                <c:pt idx="304">
                  <c:v>44.8</c:v>
                </c:pt>
                <c:pt idx="305">
                  <c:v>43.3</c:v>
                </c:pt>
                <c:pt idx="306">
                  <c:v>41.8</c:v>
                </c:pt>
                <c:pt idx="307">
                  <c:v>40.800000000000004</c:v>
                </c:pt>
                <c:pt idx="308">
                  <c:v>40.300000000000004</c:v>
                </c:pt>
                <c:pt idx="309">
                  <c:v>40.1</c:v>
                </c:pt>
                <c:pt idx="310">
                  <c:v>39.700000000000003</c:v>
                </c:pt>
                <c:pt idx="311">
                  <c:v>39.200000000000003</c:v>
                </c:pt>
                <c:pt idx="312">
                  <c:v>38.5</c:v>
                </c:pt>
                <c:pt idx="313">
                  <c:v>37.4</c:v>
                </c:pt>
                <c:pt idx="314">
                  <c:v>36</c:v>
                </c:pt>
                <c:pt idx="315">
                  <c:v>34.4</c:v>
                </c:pt>
                <c:pt idx="316">
                  <c:v>33</c:v>
                </c:pt>
                <c:pt idx="317">
                  <c:v>31.7</c:v>
                </c:pt>
                <c:pt idx="318">
                  <c:v>30</c:v>
                </c:pt>
                <c:pt idx="319">
                  <c:v>28</c:v>
                </c:pt>
                <c:pt idx="320">
                  <c:v>26.1</c:v>
                </c:pt>
                <c:pt idx="321">
                  <c:v>25.6</c:v>
                </c:pt>
                <c:pt idx="322">
                  <c:v>24.9</c:v>
                </c:pt>
                <c:pt idx="323">
                  <c:v>24.9</c:v>
                </c:pt>
                <c:pt idx="324">
                  <c:v>24.3</c:v>
                </c:pt>
                <c:pt idx="325">
                  <c:v>23.9</c:v>
                </c:pt>
                <c:pt idx="326">
                  <c:v>23.9</c:v>
                </c:pt>
                <c:pt idx="327">
                  <c:v>23.6</c:v>
                </c:pt>
                <c:pt idx="328">
                  <c:v>23.3</c:v>
                </c:pt>
                <c:pt idx="329">
                  <c:v>20.5</c:v>
                </c:pt>
                <c:pt idx="330">
                  <c:v>17.5</c:v>
                </c:pt>
                <c:pt idx="331">
                  <c:v>16.899999999999999</c:v>
                </c:pt>
                <c:pt idx="332">
                  <c:v>16.7</c:v>
                </c:pt>
                <c:pt idx="333">
                  <c:v>15.9</c:v>
                </c:pt>
                <c:pt idx="334">
                  <c:v>15.6</c:v>
                </c:pt>
                <c:pt idx="335">
                  <c:v>15</c:v>
                </c:pt>
                <c:pt idx="336">
                  <c:v>14.5</c:v>
                </c:pt>
                <c:pt idx="337">
                  <c:v>14.3</c:v>
                </c:pt>
                <c:pt idx="338">
                  <c:v>14.5</c:v>
                </c:pt>
                <c:pt idx="339">
                  <c:v>15.4</c:v>
                </c:pt>
                <c:pt idx="340">
                  <c:v>17.8</c:v>
                </c:pt>
                <c:pt idx="341">
                  <c:v>21.1</c:v>
                </c:pt>
                <c:pt idx="342">
                  <c:v>24.1</c:v>
                </c:pt>
                <c:pt idx="343">
                  <c:v>25</c:v>
                </c:pt>
                <c:pt idx="344">
                  <c:v>25.3</c:v>
                </c:pt>
                <c:pt idx="345">
                  <c:v>25.5</c:v>
                </c:pt>
                <c:pt idx="346">
                  <c:v>26.4</c:v>
                </c:pt>
                <c:pt idx="347">
                  <c:v>26.6</c:v>
                </c:pt>
                <c:pt idx="348">
                  <c:v>27.1</c:v>
                </c:pt>
                <c:pt idx="349">
                  <c:v>27.7</c:v>
                </c:pt>
                <c:pt idx="350">
                  <c:v>28.1</c:v>
                </c:pt>
                <c:pt idx="351">
                  <c:v>28.2</c:v>
                </c:pt>
                <c:pt idx="352">
                  <c:v>28.1</c:v>
                </c:pt>
                <c:pt idx="353">
                  <c:v>28</c:v>
                </c:pt>
                <c:pt idx="354">
                  <c:v>27.9</c:v>
                </c:pt>
                <c:pt idx="355">
                  <c:v>27.9</c:v>
                </c:pt>
                <c:pt idx="356">
                  <c:v>28.1</c:v>
                </c:pt>
                <c:pt idx="357">
                  <c:v>28.2</c:v>
                </c:pt>
                <c:pt idx="358">
                  <c:v>28</c:v>
                </c:pt>
                <c:pt idx="359">
                  <c:v>26.9</c:v>
                </c:pt>
                <c:pt idx="360">
                  <c:v>25</c:v>
                </c:pt>
                <c:pt idx="361">
                  <c:v>23.2</c:v>
                </c:pt>
                <c:pt idx="362">
                  <c:v>21.9</c:v>
                </c:pt>
                <c:pt idx="363">
                  <c:v>21.1</c:v>
                </c:pt>
                <c:pt idx="364">
                  <c:v>20.7</c:v>
                </c:pt>
                <c:pt idx="365">
                  <c:v>20.7</c:v>
                </c:pt>
                <c:pt idx="366">
                  <c:v>20.8</c:v>
                </c:pt>
                <c:pt idx="367">
                  <c:v>21.2</c:v>
                </c:pt>
                <c:pt idx="368">
                  <c:v>22.1</c:v>
                </c:pt>
                <c:pt idx="369">
                  <c:v>23.5</c:v>
                </c:pt>
                <c:pt idx="370">
                  <c:v>24.3</c:v>
                </c:pt>
                <c:pt idx="371">
                  <c:v>24.5</c:v>
                </c:pt>
                <c:pt idx="372">
                  <c:v>23.8</c:v>
                </c:pt>
                <c:pt idx="373">
                  <c:v>21.3</c:v>
                </c:pt>
                <c:pt idx="374">
                  <c:v>17.7</c:v>
                </c:pt>
                <c:pt idx="375">
                  <c:v>14.4</c:v>
                </c:pt>
                <c:pt idx="376">
                  <c:v>11.9</c:v>
                </c:pt>
                <c:pt idx="377">
                  <c:v>10.200000000000001</c:v>
                </c:pt>
                <c:pt idx="378">
                  <c:v>8.9</c:v>
                </c:pt>
                <c:pt idx="379">
                  <c:v>8</c:v>
                </c:pt>
                <c:pt idx="380">
                  <c:v>7.2</c:v>
                </c:pt>
                <c:pt idx="381">
                  <c:v>6.1</c:v>
                </c:pt>
                <c:pt idx="382">
                  <c:v>4.9000000000000004</c:v>
                </c:pt>
                <c:pt idx="383">
                  <c:v>3.7</c:v>
                </c:pt>
                <c:pt idx="384">
                  <c:v>2.2999999999999998</c:v>
                </c:pt>
                <c:pt idx="385">
                  <c:v>0.9</c:v>
                </c:pt>
                <c:pt idx="386">
                  <c:v>0</c:v>
                </c:pt>
                <c:pt idx="387">
                  <c:v>0</c:v>
                </c:pt>
                <c:pt idx="388">
                  <c:v>0</c:v>
                </c:pt>
                <c:pt idx="389">
                  <c:v>0</c:v>
                </c:pt>
                <c:pt idx="390">
                  <c:v>0</c:v>
                </c:pt>
                <c:pt idx="391">
                  <c:v>0</c:v>
                </c:pt>
                <c:pt idx="392">
                  <c:v>0.5</c:v>
                </c:pt>
                <c:pt idx="393">
                  <c:v>2.1</c:v>
                </c:pt>
                <c:pt idx="394">
                  <c:v>4.8</c:v>
                </c:pt>
                <c:pt idx="395">
                  <c:v>8.3000000000000007</c:v>
                </c:pt>
                <c:pt idx="396">
                  <c:v>12.3</c:v>
                </c:pt>
                <c:pt idx="397">
                  <c:v>16.600000000000001</c:v>
                </c:pt>
                <c:pt idx="398">
                  <c:v>20.9</c:v>
                </c:pt>
                <c:pt idx="399">
                  <c:v>24.2</c:v>
                </c:pt>
                <c:pt idx="400">
                  <c:v>25.6</c:v>
                </c:pt>
                <c:pt idx="401">
                  <c:v>25.6</c:v>
                </c:pt>
                <c:pt idx="402">
                  <c:v>24.9</c:v>
                </c:pt>
                <c:pt idx="403">
                  <c:v>23.3</c:v>
                </c:pt>
                <c:pt idx="404">
                  <c:v>21.6</c:v>
                </c:pt>
                <c:pt idx="405">
                  <c:v>20.2</c:v>
                </c:pt>
                <c:pt idx="406">
                  <c:v>18.7</c:v>
                </c:pt>
                <c:pt idx="407">
                  <c:v>17</c:v>
                </c:pt>
                <c:pt idx="408">
                  <c:v>15.3</c:v>
                </c:pt>
                <c:pt idx="409">
                  <c:v>14.2</c:v>
                </c:pt>
                <c:pt idx="410">
                  <c:v>13.9</c:v>
                </c:pt>
                <c:pt idx="411">
                  <c:v>14</c:v>
                </c:pt>
                <c:pt idx="412">
                  <c:v>14.2</c:v>
                </c:pt>
                <c:pt idx="413">
                  <c:v>14.5</c:v>
                </c:pt>
                <c:pt idx="414">
                  <c:v>14.9</c:v>
                </c:pt>
                <c:pt idx="415">
                  <c:v>15.9</c:v>
                </c:pt>
                <c:pt idx="416">
                  <c:v>17.399999999999999</c:v>
                </c:pt>
                <c:pt idx="417">
                  <c:v>18.7</c:v>
                </c:pt>
                <c:pt idx="418">
                  <c:v>19.100000000000001</c:v>
                </c:pt>
                <c:pt idx="419">
                  <c:v>18.8</c:v>
                </c:pt>
                <c:pt idx="420">
                  <c:v>17.600000000000001</c:v>
                </c:pt>
                <c:pt idx="421">
                  <c:v>16.600000000000001</c:v>
                </c:pt>
                <c:pt idx="422">
                  <c:v>16.2</c:v>
                </c:pt>
                <c:pt idx="423">
                  <c:v>16.399999999999999</c:v>
                </c:pt>
                <c:pt idx="424">
                  <c:v>17.2</c:v>
                </c:pt>
                <c:pt idx="425">
                  <c:v>19.100000000000001</c:v>
                </c:pt>
                <c:pt idx="426">
                  <c:v>22.6</c:v>
                </c:pt>
                <c:pt idx="427">
                  <c:v>27.4</c:v>
                </c:pt>
                <c:pt idx="428">
                  <c:v>31.6</c:v>
                </c:pt>
                <c:pt idx="429">
                  <c:v>33.4</c:v>
                </c:pt>
                <c:pt idx="430">
                  <c:v>33.5</c:v>
                </c:pt>
                <c:pt idx="431">
                  <c:v>32.800000000000004</c:v>
                </c:pt>
                <c:pt idx="432">
                  <c:v>31.9</c:v>
                </c:pt>
                <c:pt idx="433">
                  <c:v>31.3</c:v>
                </c:pt>
                <c:pt idx="434">
                  <c:v>31.1</c:v>
                </c:pt>
                <c:pt idx="435">
                  <c:v>30.6</c:v>
                </c:pt>
                <c:pt idx="436">
                  <c:v>29.2</c:v>
                </c:pt>
                <c:pt idx="437">
                  <c:v>26.7</c:v>
                </c:pt>
                <c:pt idx="438">
                  <c:v>23</c:v>
                </c:pt>
                <c:pt idx="439">
                  <c:v>18.2</c:v>
                </c:pt>
                <c:pt idx="440">
                  <c:v>12.9</c:v>
                </c:pt>
                <c:pt idx="441">
                  <c:v>7.7</c:v>
                </c:pt>
                <c:pt idx="442">
                  <c:v>3.8</c:v>
                </c:pt>
                <c:pt idx="443">
                  <c:v>1.3</c:v>
                </c:pt>
                <c:pt idx="444">
                  <c:v>0.2</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0.5</c:v>
                </c:pt>
                <c:pt idx="513">
                  <c:v>2.5</c:v>
                </c:pt>
                <c:pt idx="514">
                  <c:v>6.6</c:v>
                </c:pt>
                <c:pt idx="515">
                  <c:v>11.8</c:v>
                </c:pt>
                <c:pt idx="516">
                  <c:v>16.8</c:v>
                </c:pt>
                <c:pt idx="517">
                  <c:v>20.5</c:v>
                </c:pt>
                <c:pt idx="518">
                  <c:v>21.9</c:v>
                </c:pt>
                <c:pt idx="519">
                  <c:v>21.9</c:v>
                </c:pt>
                <c:pt idx="520">
                  <c:v>21.3</c:v>
                </c:pt>
                <c:pt idx="521">
                  <c:v>20.3</c:v>
                </c:pt>
                <c:pt idx="522">
                  <c:v>19.2</c:v>
                </c:pt>
                <c:pt idx="523">
                  <c:v>17.8</c:v>
                </c:pt>
                <c:pt idx="524">
                  <c:v>15.5</c:v>
                </c:pt>
                <c:pt idx="525">
                  <c:v>11.9</c:v>
                </c:pt>
                <c:pt idx="526">
                  <c:v>7.6</c:v>
                </c:pt>
                <c:pt idx="527">
                  <c:v>4</c:v>
                </c:pt>
                <c:pt idx="528">
                  <c:v>2</c:v>
                </c:pt>
                <c:pt idx="529">
                  <c:v>1</c:v>
                </c:pt>
                <c:pt idx="530">
                  <c:v>0</c:v>
                </c:pt>
                <c:pt idx="531">
                  <c:v>0</c:v>
                </c:pt>
                <c:pt idx="532">
                  <c:v>0</c:v>
                </c:pt>
                <c:pt idx="533">
                  <c:v>0.2</c:v>
                </c:pt>
                <c:pt idx="534">
                  <c:v>1.2</c:v>
                </c:pt>
                <c:pt idx="535">
                  <c:v>3.2</c:v>
                </c:pt>
                <c:pt idx="536">
                  <c:v>5.2</c:v>
                </c:pt>
                <c:pt idx="537">
                  <c:v>8.2000000000000011</c:v>
                </c:pt>
                <c:pt idx="538">
                  <c:v>13</c:v>
                </c:pt>
                <c:pt idx="539">
                  <c:v>18.8</c:v>
                </c:pt>
                <c:pt idx="540">
                  <c:v>23.1</c:v>
                </c:pt>
                <c:pt idx="541">
                  <c:v>24.5</c:v>
                </c:pt>
                <c:pt idx="542">
                  <c:v>24.5</c:v>
                </c:pt>
                <c:pt idx="543">
                  <c:v>24.3</c:v>
                </c:pt>
                <c:pt idx="544">
                  <c:v>23.6</c:v>
                </c:pt>
                <c:pt idx="545">
                  <c:v>22.3</c:v>
                </c:pt>
                <c:pt idx="546">
                  <c:v>20.100000000000001</c:v>
                </c:pt>
                <c:pt idx="547">
                  <c:v>18.5</c:v>
                </c:pt>
                <c:pt idx="548">
                  <c:v>17.2</c:v>
                </c:pt>
                <c:pt idx="549">
                  <c:v>16.3</c:v>
                </c:pt>
                <c:pt idx="550">
                  <c:v>15.4</c:v>
                </c:pt>
                <c:pt idx="551">
                  <c:v>14.7</c:v>
                </c:pt>
                <c:pt idx="552">
                  <c:v>14.3</c:v>
                </c:pt>
                <c:pt idx="553">
                  <c:v>13.7</c:v>
                </c:pt>
                <c:pt idx="554">
                  <c:v>13.3</c:v>
                </c:pt>
                <c:pt idx="555">
                  <c:v>13.1</c:v>
                </c:pt>
                <c:pt idx="556">
                  <c:v>13.1</c:v>
                </c:pt>
                <c:pt idx="557">
                  <c:v>13.3</c:v>
                </c:pt>
                <c:pt idx="558">
                  <c:v>13.8</c:v>
                </c:pt>
                <c:pt idx="559">
                  <c:v>14.5</c:v>
                </c:pt>
                <c:pt idx="560">
                  <c:v>16.5</c:v>
                </c:pt>
                <c:pt idx="561">
                  <c:v>17</c:v>
                </c:pt>
                <c:pt idx="562">
                  <c:v>17</c:v>
                </c:pt>
                <c:pt idx="563">
                  <c:v>17</c:v>
                </c:pt>
                <c:pt idx="564">
                  <c:v>15.4</c:v>
                </c:pt>
                <c:pt idx="565">
                  <c:v>10.1</c:v>
                </c:pt>
                <c:pt idx="566">
                  <c:v>4.8</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numCache>
            </c:numRef>
          </c:yVal>
          <c:smooth val="0"/>
        </c:ser>
        <c:ser>
          <c:idx val="1"/>
          <c:order val="1"/>
          <c:tx>
            <c:strRef>
              <c:f>WLTC_class_3!$A$3</c:f>
              <c:strCache>
                <c:ptCount val="1"/>
                <c:pt idx="0">
                  <c:v>MEDIUM 3-2</c:v>
                </c:pt>
              </c:strCache>
            </c:strRef>
          </c:tx>
          <c:spPr>
            <a:ln w="15875">
              <a:solidFill>
                <a:srgbClr val="008000"/>
              </a:solidFill>
              <a:prstDash val="solid"/>
            </a:ln>
          </c:spPr>
          <c:marker>
            <c:symbol val="none"/>
          </c:marker>
          <c:xVal>
            <c:numRef>
              <c:f>WLTC_class_3!$C$597:$C$1029</c:f>
              <c:numCache>
                <c:formatCode>General</c:formatCode>
                <c:ptCount val="433"/>
                <c:pt idx="0">
                  <c:v>590</c:v>
                </c:pt>
                <c:pt idx="1">
                  <c:v>591</c:v>
                </c:pt>
                <c:pt idx="2">
                  <c:v>592</c:v>
                </c:pt>
                <c:pt idx="3">
                  <c:v>593</c:v>
                </c:pt>
                <c:pt idx="4">
                  <c:v>594</c:v>
                </c:pt>
                <c:pt idx="5">
                  <c:v>595</c:v>
                </c:pt>
                <c:pt idx="6">
                  <c:v>596</c:v>
                </c:pt>
                <c:pt idx="7">
                  <c:v>597</c:v>
                </c:pt>
                <c:pt idx="8">
                  <c:v>598</c:v>
                </c:pt>
                <c:pt idx="9">
                  <c:v>599</c:v>
                </c:pt>
                <c:pt idx="10">
                  <c:v>600</c:v>
                </c:pt>
                <c:pt idx="11">
                  <c:v>601</c:v>
                </c:pt>
                <c:pt idx="12">
                  <c:v>602</c:v>
                </c:pt>
                <c:pt idx="13">
                  <c:v>603</c:v>
                </c:pt>
                <c:pt idx="14">
                  <c:v>604</c:v>
                </c:pt>
                <c:pt idx="15">
                  <c:v>605</c:v>
                </c:pt>
                <c:pt idx="16">
                  <c:v>606</c:v>
                </c:pt>
                <c:pt idx="17">
                  <c:v>607</c:v>
                </c:pt>
                <c:pt idx="18">
                  <c:v>608</c:v>
                </c:pt>
                <c:pt idx="19">
                  <c:v>609</c:v>
                </c:pt>
                <c:pt idx="20">
                  <c:v>610</c:v>
                </c:pt>
                <c:pt idx="21">
                  <c:v>611</c:v>
                </c:pt>
                <c:pt idx="22">
                  <c:v>612</c:v>
                </c:pt>
                <c:pt idx="23">
                  <c:v>613</c:v>
                </c:pt>
                <c:pt idx="24">
                  <c:v>614</c:v>
                </c:pt>
                <c:pt idx="25">
                  <c:v>615</c:v>
                </c:pt>
                <c:pt idx="26">
                  <c:v>616</c:v>
                </c:pt>
                <c:pt idx="27">
                  <c:v>617</c:v>
                </c:pt>
                <c:pt idx="28">
                  <c:v>618</c:v>
                </c:pt>
                <c:pt idx="29">
                  <c:v>619</c:v>
                </c:pt>
                <c:pt idx="30">
                  <c:v>620</c:v>
                </c:pt>
                <c:pt idx="31">
                  <c:v>621</c:v>
                </c:pt>
                <c:pt idx="32">
                  <c:v>622</c:v>
                </c:pt>
                <c:pt idx="33">
                  <c:v>623</c:v>
                </c:pt>
                <c:pt idx="34">
                  <c:v>624</c:v>
                </c:pt>
                <c:pt idx="35">
                  <c:v>625</c:v>
                </c:pt>
                <c:pt idx="36">
                  <c:v>626</c:v>
                </c:pt>
                <c:pt idx="37">
                  <c:v>627</c:v>
                </c:pt>
                <c:pt idx="38">
                  <c:v>628</c:v>
                </c:pt>
                <c:pt idx="39">
                  <c:v>629</c:v>
                </c:pt>
                <c:pt idx="40">
                  <c:v>630</c:v>
                </c:pt>
                <c:pt idx="41">
                  <c:v>631</c:v>
                </c:pt>
                <c:pt idx="42">
                  <c:v>632</c:v>
                </c:pt>
                <c:pt idx="43">
                  <c:v>633</c:v>
                </c:pt>
                <c:pt idx="44">
                  <c:v>634</c:v>
                </c:pt>
                <c:pt idx="45">
                  <c:v>635</c:v>
                </c:pt>
                <c:pt idx="46">
                  <c:v>636</c:v>
                </c:pt>
                <c:pt idx="47">
                  <c:v>637</c:v>
                </c:pt>
                <c:pt idx="48">
                  <c:v>638</c:v>
                </c:pt>
                <c:pt idx="49">
                  <c:v>639</c:v>
                </c:pt>
                <c:pt idx="50">
                  <c:v>640</c:v>
                </c:pt>
                <c:pt idx="51">
                  <c:v>641</c:v>
                </c:pt>
                <c:pt idx="52">
                  <c:v>642</c:v>
                </c:pt>
                <c:pt idx="53">
                  <c:v>643</c:v>
                </c:pt>
                <c:pt idx="54">
                  <c:v>644</c:v>
                </c:pt>
                <c:pt idx="55">
                  <c:v>645</c:v>
                </c:pt>
                <c:pt idx="56">
                  <c:v>646</c:v>
                </c:pt>
                <c:pt idx="57">
                  <c:v>647</c:v>
                </c:pt>
                <c:pt idx="58">
                  <c:v>648</c:v>
                </c:pt>
                <c:pt idx="59">
                  <c:v>649</c:v>
                </c:pt>
                <c:pt idx="60">
                  <c:v>650</c:v>
                </c:pt>
                <c:pt idx="61">
                  <c:v>651</c:v>
                </c:pt>
                <c:pt idx="62">
                  <c:v>652</c:v>
                </c:pt>
                <c:pt idx="63">
                  <c:v>653</c:v>
                </c:pt>
                <c:pt idx="64">
                  <c:v>654</c:v>
                </c:pt>
                <c:pt idx="65">
                  <c:v>655</c:v>
                </c:pt>
                <c:pt idx="66">
                  <c:v>656</c:v>
                </c:pt>
                <c:pt idx="67">
                  <c:v>657</c:v>
                </c:pt>
                <c:pt idx="68">
                  <c:v>658</c:v>
                </c:pt>
                <c:pt idx="69">
                  <c:v>659</c:v>
                </c:pt>
                <c:pt idx="70">
                  <c:v>660</c:v>
                </c:pt>
                <c:pt idx="71">
                  <c:v>661</c:v>
                </c:pt>
                <c:pt idx="72">
                  <c:v>662</c:v>
                </c:pt>
                <c:pt idx="73">
                  <c:v>663</c:v>
                </c:pt>
                <c:pt idx="74">
                  <c:v>664</c:v>
                </c:pt>
                <c:pt idx="75">
                  <c:v>665</c:v>
                </c:pt>
                <c:pt idx="76">
                  <c:v>666</c:v>
                </c:pt>
                <c:pt idx="77">
                  <c:v>667</c:v>
                </c:pt>
                <c:pt idx="78">
                  <c:v>668</c:v>
                </c:pt>
                <c:pt idx="79">
                  <c:v>669</c:v>
                </c:pt>
                <c:pt idx="80">
                  <c:v>670</c:v>
                </c:pt>
                <c:pt idx="81">
                  <c:v>671</c:v>
                </c:pt>
                <c:pt idx="82">
                  <c:v>672</c:v>
                </c:pt>
                <c:pt idx="83">
                  <c:v>673</c:v>
                </c:pt>
                <c:pt idx="84">
                  <c:v>674</c:v>
                </c:pt>
                <c:pt idx="85">
                  <c:v>675</c:v>
                </c:pt>
                <c:pt idx="86">
                  <c:v>676</c:v>
                </c:pt>
                <c:pt idx="87">
                  <c:v>677</c:v>
                </c:pt>
                <c:pt idx="88">
                  <c:v>678</c:v>
                </c:pt>
                <c:pt idx="89">
                  <c:v>679</c:v>
                </c:pt>
                <c:pt idx="90">
                  <c:v>680</c:v>
                </c:pt>
                <c:pt idx="91">
                  <c:v>681</c:v>
                </c:pt>
                <c:pt idx="92">
                  <c:v>682</c:v>
                </c:pt>
                <c:pt idx="93">
                  <c:v>683</c:v>
                </c:pt>
                <c:pt idx="94">
                  <c:v>684</c:v>
                </c:pt>
                <c:pt idx="95">
                  <c:v>685</c:v>
                </c:pt>
                <c:pt idx="96">
                  <c:v>686</c:v>
                </c:pt>
                <c:pt idx="97">
                  <c:v>687</c:v>
                </c:pt>
                <c:pt idx="98">
                  <c:v>688</c:v>
                </c:pt>
                <c:pt idx="99">
                  <c:v>689</c:v>
                </c:pt>
                <c:pt idx="100">
                  <c:v>690</c:v>
                </c:pt>
                <c:pt idx="101">
                  <c:v>691</c:v>
                </c:pt>
                <c:pt idx="102">
                  <c:v>692</c:v>
                </c:pt>
                <c:pt idx="103">
                  <c:v>693</c:v>
                </c:pt>
                <c:pt idx="104">
                  <c:v>694</c:v>
                </c:pt>
                <c:pt idx="105">
                  <c:v>695</c:v>
                </c:pt>
                <c:pt idx="106">
                  <c:v>696</c:v>
                </c:pt>
                <c:pt idx="107">
                  <c:v>697</c:v>
                </c:pt>
                <c:pt idx="108">
                  <c:v>698</c:v>
                </c:pt>
                <c:pt idx="109">
                  <c:v>699</c:v>
                </c:pt>
                <c:pt idx="110">
                  <c:v>700</c:v>
                </c:pt>
                <c:pt idx="111">
                  <c:v>701</c:v>
                </c:pt>
                <c:pt idx="112">
                  <c:v>702</c:v>
                </c:pt>
                <c:pt idx="113">
                  <c:v>703</c:v>
                </c:pt>
                <c:pt idx="114">
                  <c:v>704</c:v>
                </c:pt>
                <c:pt idx="115">
                  <c:v>705</c:v>
                </c:pt>
                <c:pt idx="116">
                  <c:v>706</c:v>
                </c:pt>
                <c:pt idx="117">
                  <c:v>707</c:v>
                </c:pt>
                <c:pt idx="118">
                  <c:v>708</c:v>
                </c:pt>
                <c:pt idx="119">
                  <c:v>709</c:v>
                </c:pt>
                <c:pt idx="120">
                  <c:v>710</c:v>
                </c:pt>
                <c:pt idx="121">
                  <c:v>711</c:v>
                </c:pt>
                <c:pt idx="122">
                  <c:v>712</c:v>
                </c:pt>
                <c:pt idx="123">
                  <c:v>713</c:v>
                </c:pt>
                <c:pt idx="124">
                  <c:v>714</c:v>
                </c:pt>
                <c:pt idx="125">
                  <c:v>715</c:v>
                </c:pt>
                <c:pt idx="126">
                  <c:v>716</c:v>
                </c:pt>
                <c:pt idx="127">
                  <c:v>717</c:v>
                </c:pt>
                <c:pt idx="128">
                  <c:v>718</c:v>
                </c:pt>
                <c:pt idx="129">
                  <c:v>719</c:v>
                </c:pt>
                <c:pt idx="130">
                  <c:v>720</c:v>
                </c:pt>
                <c:pt idx="131">
                  <c:v>721</c:v>
                </c:pt>
                <c:pt idx="132">
                  <c:v>722</c:v>
                </c:pt>
                <c:pt idx="133">
                  <c:v>723</c:v>
                </c:pt>
                <c:pt idx="134">
                  <c:v>724</c:v>
                </c:pt>
                <c:pt idx="135">
                  <c:v>725</c:v>
                </c:pt>
                <c:pt idx="136">
                  <c:v>726</c:v>
                </c:pt>
                <c:pt idx="137">
                  <c:v>727</c:v>
                </c:pt>
                <c:pt idx="138">
                  <c:v>728</c:v>
                </c:pt>
                <c:pt idx="139">
                  <c:v>729</c:v>
                </c:pt>
                <c:pt idx="140">
                  <c:v>730</c:v>
                </c:pt>
                <c:pt idx="141">
                  <c:v>731</c:v>
                </c:pt>
                <c:pt idx="142">
                  <c:v>732</c:v>
                </c:pt>
                <c:pt idx="143">
                  <c:v>733</c:v>
                </c:pt>
                <c:pt idx="144">
                  <c:v>734</c:v>
                </c:pt>
                <c:pt idx="145">
                  <c:v>735</c:v>
                </c:pt>
                <c:pt idx="146">
                  <c:v>736</c:v>
                </c:pt>
                <c:pt idx="147">
                  <c:v>737</c:v>
                </c:pt>
                <c:pt idx="148">
                  <c:v>738</c:v>
                </c:pt>
                <c:pt idx="149">
                  <c:v>739</c:v>
                </c:pt>
                <c:pt idx="150">
                  <c:v>740</c:v>
                </c:pt>
                <c:pt idx="151">
                  <c:v>741</c:v>
                </c:pt>
                <c:pt idx="152">
                  <c:v>742</c:v>
                </c:pt>
                <c:pt idx="153">
                  <c:v>743</c:v>
                </c:pt>
                <c:pt idx="154">
                  <c:v>744</c:v>
                </c:pt>
                <c:pt idx="155">
                  <c:v>745</c:v>
                </c:pt>
                <c:pt idx="156">
                  <c:v>746</c:v>
                </c:pt>
                <c:pt idx="157">
                  <c:v>747</c:v>
                </c:pt>
                <c:pt idx="158">
                  <c:v>748</c:v>
                </c:pt>
                <c:pt idx="159">
                  <c:v>749</c:v>
                </c:pt>
                <c:pt idx="160">
                  <c:v>750</c:v>
                </c:pt>
                <c:pt idx="161">
                  <c:v>751</c:v>
                </c:pt>
                <c:pt idx="162">
                  <c:v>752</c:v>
                </c:pt>
                <c:pt idx="163">
                  <c:v>753</c:v>
                </c:pt>
                <c:pt idx="164">
                  <c:v>754</c:v>
                </c:pt>
                <c:pt idx="165">
                  <c:v>755</c:v>
                </c:pt>
                <c:pt idx="166">
                  <c:v>756</c:v>
                </c:pt>
                <c:pt idx="167">
                  <c:v>757</c:v>
                </c:pt>
                <c:pt idx="168">
                  <c:v>758</c:v>
                </c:pt>
                <c:pt idx="169">
                  <c:v>759</c:v>
                </c:pt>
                <c:pt idx="170">
                  <c:v>760</c:v>
                </c:pt>
                <c:pt idx="171">
                  <c:v>761</c:v>
                </c:pt>
                <c:pt idx="172">
                  <c:v>762</c:v>
                </c:pt>
                <c:pt idx="173">
                  <c:v>763</c:v>
                </c:pt>
                <c:pt idx="174">
                  <c:v>764</c:v>
                </c:pt>
                <c:pt idx="175">
                  <c:v>765</c:v>
                </c:pt>
                <c:pt idx="176">
                  <c:v>766</c:v>
                </c:pt>
                <c:pt idx="177">
                  <c:v>767</c:v>
                </c:pt>
                <c:pt idx="178">
                  <c:v>768</c:v>
                </c:pt>
                <c:pt idx="179">
                  <c:v>769</c:v>
                </c:pt>
                <c:pt idx="180">
                  <c:v>770</c:v>
                </c:pt>
                <c:pt idx="181">
                  <c:v>771</c:v>
                </c:pt>
                <c:pt idx="182">
                  <c:v>772</c:v>
                </c:pt>
                <c:pt idx="183">
                  <c:v>773</c:v>
                </c:pt>
                <c:pt idx="184">
                  <c:v>774</c:v>
                </c:pt>
                <c:pt idx="185">
                  <c:v>775</c:v>
                </c:pt>
                <c:pt idx="186">
                  <c:v>776</c:v>
                </c:pt>
                <c:pt idx="187">
                  <c:v>777</c:v>
                </c:pt>
                <c:pt idx="188">
                  <c:v>778</c:v>
                </c:pt>
                <c:pt idx="189">
                  <c:v>779</c:v>
                </c:pt>
                <c:pt idx="190">
                  <c:v>780</c:v>
                </c:pt>
                <c:pt idx="191">
                  <c:v>781</c:v>
                </c:pt>
                <c:pt idx="192">
                  <c:v>782</c:v>
                </c:pt>
                <c:pt idx="193">
                  <c:v>783</c:v>
                </c:pt>
                <c:pt idx="194">
                  <c:v>784</c:v>
                </c:pt>
                <c:pt idx="195">
                  <c:v>785</c:v>
                </c:pt>
                <c:pt idx="196">
                  <c:v>786</c:v>
                </c:pt>
                <c:pt idx="197">
                  <c:v>787</c:v>
                </c:pt>
                <c:pt idx="198">
                  <c:v>788</c:v>
                </c:pt>
                <c:pt idx="199">
                  <c:v>789</c:v>
                </c:pt>
                <c:pt idx="200">
                  <c:v>790</c:v>
                </c:pt>
                <c:pt idx="201">
                  <c:v>791</c:v>
                </c:pt>
                <c:pt idx="202">
                  <c:v>792</c:v>
                </c:pt>
                <c:pt idx="203">
                  <c:v>793</c:v>
                </c:pt>
                <c:pt idx="204">
                  <c:v>794</c:v>
                </c:pt>
                <c:pt idx="205">
                  <c:v>795</c:v>
                </c:pt>
                <c:pt idx="206">
                  <c:v>796</c:v>
                </c:pt>
                <c:pt idx="207">
                  <c:v>797</c:v>
                </c:pt>
                <c:pt idx="208">
                  <c:v>798</c:v>
                </c:pt>
                <c:pt idx="209">
                  <c:v>799</c:v>
                </c:pt>
                <c:pt idx="210">
                  <c:v>800</c:v>
                </c:pt>
                <c:pt idx="211">
                  <c:v>801</c:v>
                </c:pt>
                <c:pt idx="212">
                  <c:v>802</c:v>
                </c:pt>
                <c:pt idx="213">
                  <c:v>803</c:v>
                </c:pt>
                <c:pt idx="214">
                  <c:v>804</c:v>
                </c:pt>
                <c:pt idx="215">
                  <c:v>805</c:v>
                </c:pt>
                <c:pt idx="216">
                  <c:v>806</c:v>
                </c:pt>
                <c:pt idx="217">
                  <c:v>807</c:v>
                </c:pt>
                <c:pt idx="218">
                  <c:v>808</c:v>
                </c:pt>
                <c:pt idx="219">
                  <c:v>809</c:v>
                </c:pt>
                <c:pt idx="220">
                  <c:v>810</c:v>
                </c:pt>
                <c:pt idx="221">
                  <c:v>811</c:v>
                </c:pt>
                <c:pt idx="222">
                  <c:v>812</c:v>
                </c:pt>
                <c:pt idx="223">
                  <c:v>813</c:v>
                </c:pt>
                <c:pt idx="224">
                  <c:v>814</c:v>
                </c:pt>
                <c:pt idx="225">
                  <c:v>815</c:v>
                </c:pt>
                <c:pt idx="226">
                  <c:v>816</c:v>
                </c:pt>
                <c:pt idx="227">
                  <c:v>817</c:v>
                </c:pt>
                <c:pt idx="228">
                  <c:v>818</c:v>
                </c:pt>
                <c:pt idx="229">
                  <c:v>819</c:v>
                </c:pt>
                <c:pt idx="230">
                  <c:v>820</c:v>
                </c:pt>
                <c:pt idx="231">
                  <c:v>821</c:v>
                </c:pt>
                <c:pt idx="232">
                  <c:v>822</c:v>
                </c:pt>
                <c:pt idx="233">
                  <c:v>823</c:v>
                </c:pt>
                <c:pt idx="234">
                  <c:v>824</c:v>
                </c:pt>
                <c:pt idx="235">
                  <c:v>825</c:v>
                </c:pt>
                <c:pt idx="236">
                  <c:v>826</c:v>
                </c:pt>
                <c:pt idx="237">
                  <c:v>827</c:v>
                </c:pt>
                <c:pt idx="238">
                  <c:v>828</c:v>
                </c:pt>
                <c:pt idx="239">
                  <c:v>829</c:v>
                </c:pt>
                <c:pt idx="240">
                  <c:v>830</c:v>
                </c:pt>
                <c:pt idx="241">
                  <c:v>831</c:v>
                </c:pt>
                <c:pt idx="242">
                  <c:v>832</c:v>
                </c:pt>
                <c:pt idx="243">
                  <c:v>833</c:v>
                </c:pt>
                <c:pt idx="244">
                  <c:v>834</c:v>
                </c:pt>
                <c:pt idx="245">
                  <c:v>835</c:v>
                </c:pt>
                <c:pt idx="246">
                  <c:v>836</c:v>
                </c:pt>
                <c:pt idx="247">
                  <c:v>837</c:v>
                </c:pt>
                <c:pt idx="248">
                  <c:v>838</c:v>
                </c:pt>
                <c:pt idx="249">
                  <c:v>839</c:v>
                </c:pt>
                <c:pt idx="250">
                  <c:v>840</c:v>
                </c:pt>
                <c:pt idx="251">
                  <c:v>841</c:v>
                </c:pt>
                <c:pt idx="252">
                  <c:v>842</c:v>
                </c:pt>
                <c:pt idx="253">
                  <c:v>843</c:v>
                </c:pt>
                <c:pt idx="254">
                  <c:v>844</c:v>
                </c:pt>
                <c:pt idx="255">
                  <c:v>845</c:v>
                </c:pt>
                <c:pt idx="256">
                  <c:v>846</c:v>
                </c:pt>
                <c:pt idx="257">
                  <c:v>847</c:v>
                </c:pt>
                <c:pt idx="258">
                  <c:v>848</c:v>
                </c:pt>
                <c:pt idx="259">
                  <c:v>849</c:v>
                </c:pt>
                <c:pt idx="260">
                  <c:v>850</c:v>
                </c:pt>
                <c:pt idx="261">
                  <c:v>851</c:v>
                </c:pt>
                <c:pt idx="262">
                  <c:v>852</c:v>
                </c:pt>
                <c:pt idx="263">
                  <c:v>853</c:v>
                </c:pt>
                <c:pt idx="264">
                  <c:v>854</c:v>
                </c:pt>
                <c:pt idx="265">
                  <c:v>855</c:v>
                </c:pt>
                <c:pt idx="266">
                  <c:v>856</c:v>
                </c:pt>
                <c:pt idx="267">
                  <c:v>857</c:v>
                </c:pt>
                <c:pt idx="268">
                  <c:v>858</c:v>
                </c:pt>
                <c:pt idx="269">
                  <c:v>859</c:v>
                </c:pt>
                <c:pt idx="270">
                  <c:v>860</c:v>
                </c:pt>
                <c:pt idx="271">
                  <c:v>861</c:v>
                </c:pt>
                <c:pt idx="272">
                  <c:v>862</c:v>
                </c:pt>
                <c:pt idx="273">
                  <c:v>863</c:v>
                </c:pt>
                <c:pt idx="274">
                  <c:v>864</c:v>
                </c:pt>
                <c:pt idx="275">
                  <c:v>865</c:v>
                </c:pt>
                <c:pt idx="276">
                  <c:v>866</c:v>
                </c:pt>
                <c:pt idx="277">
                  <c:v>867</c:v>
                </c:pt>
                <c:pt idx="278">
                  <c:v>868</c:v>
                </c:pt>
                <c:pt idx="279">
                  <c:v>869</c:v>
                </c:pt>
                <c:pt idx="280">
                  <c:v>870</c:v>
                </c:pt>
                <c:pt idx="281">
                  <c:v>871</c:v>
                </c:pt>
                <c:pt idx="282">
                  <c:v>872</c:v>
                </c:pt>
                <c:pt idx="283">
                  <c:v>873</c:v>
                </c:pt>
                <c:pt idx="284">
                  <c:v>874</c:v>
                </c:pt>
                <c:pt idx="285">
                  <c:v>875</c:v>
                </c:pt>
                <c:pt idx="286">
                  <c:v>876</c:v>
                </c:pt>
                <c:pt idx="287">
                  <c:v>877</c:v>
                </c:pt>
                <c:pt idx="288">
                  <c:v>878</c:v>
                </c:pt>
                <c:pt idx="289">
                  <c:v>879</c:v>
                </c:pt>
                <c:pt idx="290">
                  <c:v>880</c:v>
                </c:pt>
                <c:pt idx="291">
                  <c:v>881</c:v>
                </c:pt>
                <c:pt idx="292">
                  <c:v>882</c:v>
                </c:pt>
                <c:pt idx="293">
                  <c:v>883</c:v>
                </c:pt>
                <c:pt idx="294">
                  <c:v>884</c:v>
                </c:pt>
                <c:pt idx="295">
                  <c:v>885</c:v>
                </c:pt>
                <c:pt idx="296">
                  <c:v>886</c:v>
                </c:pt>
                <c:pt idx="297">
                  <c:v>887</c:v>
                </c:pt>
                <c:pt idx="298">
                  <c:v>888</c:v>
                </c:pt>
                <c:pt idx="299">
                  <c:v>889</c:v>
                </c:pt>
                <c:pt idx="300">
                  <c:v>890</c:v>
                </c:pt>
                <c:pt idx="301">
                  <c:v>891</c:v>
                </c:pt>
                <c:pt idx="302">
                  <c:v>892</c:v>
                </c:pt>
                <c:pt idx="303">
                  <c:v>893</c:v>
                </c:pt>
                <c:pt idx="304">
                  <c:v>894</c:v>
                </c:pt>
                <c:pt idx="305">
                  <c:v>895</c:v>
                </c:pt>
                <c:pt idx="306">
                  <c:v>896</c:v>
                </c:pt>
                <c:pt idx="307">
                  <c:v>897</c:v>
                </c:pt>
                <c:pt idx="308">
                  <c:v>898</c:v>
                </c:pt>
                <c:pt idx="309">
                  <c:v>899</c:v>
                </c:pt>
                <c:pt idx="310">
                  <c:v>900</c:v>
                </c:pt>
                <c:pt idx="311">
                  <c:v>901</c:v>
                </c:pt>
                <c:pt idx="312">
                  <c:v>902</c:v>
                </c:pt>
                <c:pt idx="313">
                  <c:v>903</c:v>
                </c:pt>
                <c:pt idx="314">
                  <c:v>904</c:v>
                </c:pt>
                <c:pt idx="315">
                  <c:v>905</c:v>
                </c:pt>
                <c:pt idx="316">
                  <c:v>906</c:v>
                </c:pt>
                <c:pt idx="317">
                  <c:v>907</c:v>
                </c:pt>
                <c:pt idx="318">
                  <c:v>908</c:v>
                </c:pt>
                <c:pt idx="319">
                  <c:v>909</c:v>
                </c:pt>
                <c:pt idx="320">
                  <c:v>910</c:v>
                </c:pt>
                <c:pt idx="321">
                  <c:v>911</c:v>
                </c:pt>
                <c:pt idx="322">
                  <c:v>912</c:v>
                </c:pt>
                <c:pt idx="323">
                  <c:v>913</c:v>
                </c:pt>
                <c:pt idx="324">
                  <c:v>914</c:v>
                </c:pt>
                <c:pt idx="325">
                  <c:v>915</c:v>
                </c:pt>
                <c:pt idx="326">
                  <c:v>916</c:v>
                </c:pt>
                <c:pt idx="327">
                  <c:v>917</c:v>
                </c:pt>
                <c:pt idx="328">
                  <c:v>918</c:v>
                </c:pt>
                <c:pt idx="329">
                  <c:v>919</c:v>
                </c:pt>
                <c:pt idx="330">
                  <c:v>920</c:v>
                </c:pt>
                <c:pt idx="331">
                  <c:v>921</c:v>
                </c:pt>
                <c:pt idx="332">
                  <c:v>922</c:v>
                </c:pt>
                <c:pt idx="333">
                  <c:v>923</c:v>
                </c:pt>
                <c:pt idx="334">
                  <c:v>924</c:v>
                </c:pt>
                <c:pt idx="335">
                  <c:v>925</c:v>
                </c:pt>
                <c:pt idx="336">
                  <c:v>926</c:v>
                </c:pt>
                <c:pt idx="337">
                  <c:v>927</c:v>
                </c:pt>
                <c:pt idx="338">
                  <c:v>928</c:v>
                </c:pt>
                <c:pt idx="339">
                  <c:v>929</c:v>
                </c:pt>
                <c:pt idx="340">
                  <c:v>930</c:v>
                </c:pt>
                <c:pt idx="341">
                  <c:v>931</c:v>
                </c:pt>
                <c:pt idx="342">
                  <c:v>932</c:v>
                </c:pt>
                <c:pt idx="343">
                  <c:v>933</c:v>
                </c:pt>
                <c:pt idx="344">
                  <c:v>934</c:v>
                </c:pt>
                <c:pt idx="345">
                  <c:v>935</c:v>
                </c:pt>
                <c:pt idx="346">
                  <c:v>936</c:v>
                </c:pt>
                <c:pt idx="347">
                  <c:v>937</c:v>
                </c:pt>
                <c:pt idx="348">
                  <c:v>938</c:v>
                </c:pt>
                <c:pt idx="349">
                  <c:v>939</c:v>
                </c:pt>
                <c:pt idx="350">
                  <c:v>940</c:v>
                </c:pt>
                <c:pt idx="351">
                  <c:v>941</c:v>
                </c:pt>
                <c:pt idx="352">
                  <c:v>942</c:v>
                </c:pt>
                <c:pt idx="353">
                  <c:v>943</c:v>
                </c:pt>
                <c:pt idx="354">
                  <c:v>944</c:v>
                </c:pt>
                <c:pt idx="355">
                  <c:v>945</c:v>
                </c:pt>
                <c:pt idx="356">
                  <c:v>946</c:v>
                </c:pt>
                <c:pt idx="357">
                  <c:v>947</c:v>
                </c:pt>
                <c:pt idx="358">
                  <c:v>948</c:v>
                </c:pt>
                <c:pt idx="359">
                  <c:v>949</c:v>
                </c:pt>
                <c:pt idx="360">
                  <c:v>950</c:v>
                </c:pt>
                <c:pt idx="361">
                  <c:v>951</c:v>
                </c:pt>
                <c:pt idx="362">
                  <c:v>952</c:v>
                </c:pt>
                <c:pt idx="363">
                  <c:v>953</c:v>
                </c:pt>
                <c:pt idx="364">
                  <c:v>954</c:v>
                </c:pt>
                <c:pt idx="365">
                  <c:v>955</c:v>
                </c:pt>
                <c:pt idx="366">
                  <c:v>956</c:v>
                </c:pt>
                <c:pt idx="367">
                  <c:v>957</c:v>
                </c:pt>
                <c:pt idx="368">
                  <c:v>958</c:v>
                </c:pt>
                <c:pt idx="369">
                  <c:v>959</c:v>
                </c:pt>
                <c:pt idx="370">
                  <c:v>960</c:v>
                </c:pt>
                <c:pt idx="371">
                  <c:v>961</c:v>
                </c:pt>
                <c:pt idx="372">
                  <c:v>962</c:v>
                </c:pt>
                <c:pt idx="373">
                  <c:v>963</c:v>
                </c:pt>
                <c:pt idx="374">
                  <c:v>964</c:v>
                </c:pt>
                <c:pt idx="375">
                  <c:v>965</c:v>
                </c:pt>
                <c:pt idx="376">
                  <c:v>966</c:v>
                </c:pt>
                <c:pt idx="377">
                  <c:v>967</c:v>
                </c:pt>
                <c:pt idx="378">
                  <c:v>968</c:v>
                </c:pt>
                <c:pt idx="379">
                  <c:v>969</c:v>
                </c:pt>
                <c:pt idx="380">
                  <c:v>970</c:v>
                </c:pt>
                <c:pt idx="381">
                  <c:v>971</c:v>
                </c:pt>
                <c:pt idx="382">
                  <c:v>972</c:v>
                </c:pt>
                <c:pt idx="383">
                  <c:v>973</c:v>
                </c:pt>
                <c:pt idx="384">
                  <c:v>974</c:v>
                </c:pt>
                <c:pt idx="385">
                  <c:v>975</c:v>
                </c:pt>
                <c:pt idx="386">
                  <c:v>976</c:v>
                </c:pt>
                <c:pt idx="387">
                  <c:v>977</c:v>
                </c:pt>
                <c:pt idx="388">
                  <c:v>978</c:v>
                </c:pt>
                <c:pt idx="389">
                  <c:v>979</c:v>
                </c:pt>
                <c:pt idx="390">
                  <c:v>980</c:v>
                </c:pt>
                <c:pt idx="391">
                  <c:v>981</c:v>
                </c:pt>
                <c:pt idx="392">
                  <c:v>982</c:v>
                </c:pt>
                <c:pt idx="393">
                  <c:v>983</c:v>
                </c:pt>
                <c:pt idx="394">
                  <c:v>984</c:v>
                </c:pt>
                <c:pt idx="395">
                  <c:v>985</c:v>
                </c:pt>
                <c:pt idx="396">
                  <c:v>986</c:v>
                </c:pt>
                <c:pt idx="397">
                  <c:v>987</c:v>
                </c:pt>
                <c:pt idx="398">
                  <c:v>988</c:v>
                </c:pt>
                <c:pt idx="399">
                  <c:v>989</c:v>
                </c:pt>
                <c:pt idx="400">
                  <c:v>990</c:v>
                </c:pt>
                <c:pt idx="401">
                  <c:v>991</c:v>
                </c:pt>
                <c:pt idx="402">
                  <c:v>992</c:v>
                </c:pt>
                <c:pt idx="403">
                  <c:v>993</c:v>
                </c:pt>
                <c:pt idx="404">
                  <c:v>994</c:v>
                </c:pt>
                <c:pt idx="405">
                  <c:v>995</c:v>
                </c:pt>
                <c:pt idx="406">
                  <c:v>996</c:v>
                </c:pt>
                <c:pt idx="407">
                  <c:v>997</c:v>
                </c:pt>
                <c:pt idx="408">
                  <c:v>998</c:v>
                </c:pt>
                <c:pt idx="409">
                  <c:v>999</c:v>
                </c:pt>
                <c:pt idx="410">
                  <c:v>1000</c:v>
                </c:pt>
                <c:pt idx="411">
                  <c:v>1001</c:v>
                </c:pt>
                <c:pt idx="412">
                  <c:v>1002</c:v>
                </c:pt>
                <c:pt idx="413">
                  <c:v>1003</c:v>
                </c:pt>
                <c:pt idx="414">
                  <c:v>1004</c:v>
                </c:pt>
                <c:pt idx="415">
                  <c:v>1005</c:v>
                </c:pt>
                <c:pt idx="416">
                  <c:v>1006</c:v>
                </c:pt>
                <c:pt idx="417">
                  <c:v>1007</c:v>
                </c:pt>
                <c:pt idx="418">
                  <c:v>1008</c:v>
                </c:pt>
                <c:pt idx="419">
                  <c:v>1009</c:v>
                </c:pt>
                <c:pt idx="420">
                  <c:v>1010</c:v>
                </c:pt>
                <c:pt idx="421">
                  <c:v>1011</c:v>
                </c:pt>
                <c:pt idx="422">
                  <c:v>1012</c:v>
                </c:pt>
                <c:pt idx="423">
                  <c:v>1013</c:v>
                </c:pt>
                <c:pt idx="424">
                  <c:v>1014</c:v>
                </c:pt>
                <c:pt idx="425">
                  <c:v>1015</c:v>
                </c:pt>
                <c:pt idx="426">
                  <c:v>1016</c:v>
                </c:pt>
                <c:pt idx="427">
                  <c:v>1017</c:v>
                </c:pt>
                <c:pt idx="428">
                  <c:v>1018</c:v>
                </c:pt>
                <c:pt idx="429">
                  <c:v>1019</c:v>
                </c:pt>
                <c:pt idx="430">
                  <c:v>1020</c:v>
                </c:pt>
                <c:pt idx="431">
                  <c:v>1021</c:v>
                </c:pt>
                <c:pt idx="432">
                  <c:v>1022</c:v>
                </c:pt>
              </c:numCache>
            </c:numRef>
          </c:xVal>
          <c:yVal>
            <c:numRef>
              <c:f>WLTC_class_3!$E$597:$E$1029</c:f>
              <c:numCache>
                <c:formatCode>0.0_ </c:formatCode>
                <c:ptCount val="433"/>
                <c:pt idx="0">
                  <c:v>0</c:v>
                </c:pt>
                <c:pt idx="1">
                  <c:v>0</c:v>
                </c:pt>
                <c:pt idx="2">
                  <c:v>0</c:v>
                </c:pt>
                <c:pt idx="3">
                  <c:v>0</c:v>
                </c:pt>
                <c:pt idx="4">
                  <c:v>0</c:v>
                </c:pt>
                <c:pt idx="5">
                  <c:v>0</c:v>
                </c:pt>
                <c:pt idx="6">
                  <c:v>0</c:v>
                </c:pt>
                <c:pt idx="7">
                  <c:v>0</c:v>
                </c:pt>
                <c:pt idx="8">
                  <c:v>0</c:v>
                </c:pt>
                <c:pt idx="9">
                  <c:v>0</c:v>
                </c:pt>
                <c:pt idx="10">
                  <c:v>0</c:v>
                </c:pt>
                <c:pt idx="11">
                  <c:v>1</c:v>
                </c:pt>
                <c:pt idx="12">
                  <c:v>2.1</c:v>
                </c:pt>
                <c:pt idx="13">
                  <c:v>4.8</c:v>
                </c:pt>
                <c:pt idx="14">
                  <c:v>9.1</c:v>
                </c:pt>
                <c:pt idx="15">
                  <c:v>14.2</c:v>
                </c:pt>
                <c:pt idx="16">
                  <c:v>19.8</c:v>
                </c:pt>
                <c:pt idx="17">
                  <c:v>25.5</c:v>
                </c:pt>
                <c:pt idx="18">
                  <c:v>30.5</c:v>
                </c:pt>
                <c:pt idx="19">
                  <c:v>34.800000000000004</c:v>
                </c:pt>
                <c:pt idx="20">
                  <c:v>38.800000000000004</c:v>
                </c:pt>
                <c:pt idx="21">
                  <c:v>42.9</c:v>
                </c:pt>
                <c:pt idx="22">
                  <c:v>46.4</c:v>
                </c:pt>
                <c:pt idx="23">
                  <c:v>48.3</c:v>
                </c:pt>
                <c:pt idx="24">
                  <c:v>48.7</c:v>
                </c:pt>
                <c:pt idx="25">
                  <c:v>48.5</c:v>
                </c:pt>
                <c:pt idx="26">
                  <c:v>48.4</c:v>
                </c:pt>
                <c:pt idx="27">
                  <c:v>48.2</c:v>
                </c:pt>
                <c:pt idx="28">
                  <c:v>47.8</c:v>
                </c:pt>
                <c:pt idx="29">
                  <c:v>47</c:v>
                </c:pt>
                <c:pt idx="30">
                  <c:v>45.9</c:v>
                </c:pt>
                <c:pt idx="31">
                  <c:v>44.9</c:v>
                </c:pt>
                <c:pt idx="32">
                  <c:v>44.4</c:v>
                </c:pt>
                <c:pt idx="33">
                  <c:v>44.3</c:v>
                </c:pt>
                <c:pt idx="34">
                  <c:v>44.5</c:v>
                </c:pt>
                <c:pt idx="35">
                  <c:v>45.1</c:v>
                </c:pt>
                <c:pt idx="36">
                  <c:v>45.7</c:v>
                </c:pt>
                <c:pt idx="37">
                  <c:v>46</c:v>
                </c:pt>
                <c:pt idx="38">
                  <c:v>46</c:v>
                </c:pt>
                <c:pt idx="39">
                  <c:v>46</c:v>
                </c:pt>
                <c:pt idx="40">
                  <c:v>46.1</c:v>
                </c:pt>
                <c:pt idx="41">
                  <c:v>46.7</c:v>
                </c:pt>
                <c:pt idx="42">
                  <c:v>47.7</c:v>
                </c:pt>
                <c:pt idx="43">
                  <c:v>48.9</c:v>
                </c:pt>
                <c:pt idx="44">
                  <c:v>50.3</c:v>
                </c:pt>
                <c:pt idx="45">
                  <c:v>51.6</c:v>
                </c:pt>
                <c:pt idx="46">
                  <c:v>52.6</c:v>
                </c:pt>
                <c:pt idx="47">
                  <c:v>53</c:v>
                </c:pt>
                <c:pt idx="48">
                  <c:v>53</c:v>
                </c:pt>
                <c:pt idx="49">
                  <c:v>52.9</c:v>
                </c:pt>
                <c:pt idx="50">
                  <c:v>52.7</c:v>
                </c:pt>
                <c:pt idx="51">
                  <c:v>52.6</c:v>
                </c:pt>
                <c:pt idx="52">
                  <c:v>53.1</c:v>
                </c:pt>
                <c:pt idx="53">
                  <c:v>54.3</c:v>
                </c:pt>
                <c:pt idx="54">
                  <c:v>55.2</c:v>
                </c:pt>
                <c:pt idx="55">
                  <c:v>55.5</c:v>
                </c:pt>
                <c:pt idx="56">
                  <c:v>55.9</c:v>
                </c:pt>
                <c:pt idx="57">
                  <c:v>56.3</c:v>
                </c:pt>
                <c:pt idx="58">
                  <c:v>56.7</c:v>
                </c:pt>
                <c:pt idx="59">
                  <c:v>56.9</c:v>
                </c:pt>
                <c:pt idx="60">
                  <c:v>56.8</c:v>
                </c:pt>
                <c:pt idx="61">
                  <c:v>56</c:v>
                </c:pt>
                <c:pt idx="62">
                  <c:v>54.2</c:v>
                </c:pt>
                <c:pt idx="63">
                  <c:v>52.1</c:v>
                </c:pt>
                <c:pt idx="64">
                  <c:v>50.1</c:v>
                </c:pt>
                <c:pt idx="65">
                  <c:v>47.2</c:v>
                </c:pt>
                <c:pt idx="66">
                  <c:v>43.2</c:v>
                </c:pt>
                <c:pt idx="67">
                  <c:v>39.200000000000003</c:v>
                </c:pt>
                <c:pt idx="68">
                  <c:v>36.5</c:v>
                </c:pt>
                <c:pt idx="69">
                  <c:v>34.300000000000004</c:v>
                </c:pt>
                <c:pt idx="70">
                  <c:v>31</c:v>
                </c:pt>
                <c:pt idx="71">
                  <c:v>26</c:v>
                </c:pt>
                <c:pt idx="72">
                  <c:v>20.7</c:v>
                </c:pt>
                <c:pt idx="73">
                  <c:v>15.4</c:v>
                </c:pt>
                <c:pt idx="74">
                  <c:v>13.1</c:v>
                </c:pt>
                <c:pt idx="75">
                  <c:v>12</c:v>
                </c:pt>
                <c:pt idx="76">
                  <c:v>12.5</c:v>
                </c:pt>
                <c:pt idx="77">
                  <c:v>14</c:v>
                </c:pt>
                <c:pt idx="78">
                  <c:v>19</c:v>
                </c:pt>
                <c:pt idx="79">
                  <c:v>23.2</c:v>
                </c:pt>
                <c:pt idx="80">
                  <c:v>28</c:v>
                </c:pt>
                <c:pt idx="81">
                  <c:v>32</c:v>
                </c:pt>
                <c:pt idx="82">
                  <c:v>34</c:v>
                </c:pt>
                <c:pt idx="83">
                  <c:v>36</c:v>
                </c:pt>
                <c:pt idx="84">
                  <c:v>38</c:v>
                </c:pt>
                <c:pt idx="85">
                  <c:v>40</c:v>
                </c:pt>
                <c:pt idx="86">
                  <c:v>40.300000000000004</c:v>
                </c:pt>
                <c:pt idx="87">
                  <c:v>40.5</c:v>
                </c:pt>
                <c:pt idx="88">
                  <c:v>39</c:v>
                </c:pt>
                <c:pt idx="89">
                  <c:v>35.700000000000003</c:v>
                </c:pt>
                <c:pt idx="90">
                  <c:v>31.8</c:v>
                </c:pt>
                <c:pt idx="91">
                  <c:v>27.1</c:v>
                </c:pt>
                <c:pt idx="92">
                  <c:v>22.8</c:v>
                </c:pt>
                <c:pt idx="93">
                  <c:v>21.1</c:v>
                </c:pt>
                <c:pt idx="94">
                  <c:v>18.899999999999999</c:v>
                </c:pt>
                <c:pt idx="95">
                  <c:v>18.899999999999999</c:v>
                </c:pt>
                <c:pt idx="96">
                  <c:v>21.3</c:v>
                </c:pt>
                <c:pt idx="97">
                  <c:v>23.9</c:v>
                </c:pt>
                <c:pt idx="98">
                  <c:v>25.9</c:v>
                </c:pt>
                <c:pt idx="99">
                  <c:v>28.4</c:v>
                </c:pt>
                <c:pt idx="100">
                  <c:v>30.3</c:v>
                </c:pt>
                <c:pt idx="101">
                  <c:v>30.9</c:v>
                </c:pt>
                <c:pt idx="102">
                  <c:v>31.1</c:v>
                </c:pt>
                <c:pt idx="103">
                  <c:v>31.8</c:v>
                </c:pt>
                <c:pt idx="104">
                  <c:v>32.700000000000003</c:v>
                </c:pt>
                <c:pt idx="105">
                  <c:v>33.200000000000003</c:v>
                </c:pt>
                <c:pt idx="106">
                  <c:v>32.4</c:v>
                </c:pt>
                <c:pt idx="107">
                  <c:v>28.3</c:v>
                </c:pt>
                <c:pt idx="108">
                  <c:v>25.8</c:v>
                </c:pt>
                <c:pt idx="109">
                  <c:v>23.1</c:v>
                </c:pt>
                <c:pt idx="110">
                  <c:v>21.8</c:v>
                </c:pt>
                <c:pt idx="111">
                  <c:v>21.2</c:v>
                </c:pt>
                <c:pt idx="112">
                  <c:v>21</c:v>
                </c:pt>
                <c:pt idx="113">
                  <c:v>21</c:v>
                </c:pt>
                <c:pt idx="114">
                  <c:v>20.9</c:v>
                </c:pt>
                <c:pt idx="115">
                  <c:v>19.899999999999999</c:v>
                </c:pt>
                <c:pt idx="116">
                  <c:v>17.899999999999999</c:v>
                </c:pt>
                <c:pt idx="117">
                  <c:v>15.1</c:v>
                </c:pt>
                <c:pt idx="118">
                  <c:v>12.8</c:v>
                </c:pt>
                <c:pt idx="119">
                  <c:v>12</c:v>
                </c:pt>
                <c:pt idx="120">
                  <c:v>13.2</c:v>
                </c:pt>
                <c:pt idx="121">
                  <c:v>17.100000000000001</c:v>
                </c:pt>
                <c:pt idx="122">
                  <c:v>21.1</c:v>
                </c:pt>
                <c:pt idx="123">
                  <c:v>21.8</c:v>
                </c:pt>
                <c:pt idx="124">
                  <c:v>21.2</c:v>
                </c:pt>
                <c:pt idx="125">
                  <c:v>18.5</c:v>
                </c:pt>
                <c:pt idx="126">
                  <c:v>13.9</c:v>
                </c:pt>
                <c:pt idx="127">
                  <c:v>12</c:v>
                </c:pt>
                <c:pt idx="128">
                  <c:v>12</c:v>
                </c:pt>
                <c:pt idx="129">
                  <c:v>13</c:v>
                </c:pt>
                <c:pt idx="130">
                  <c:v>16</c:v>
                </c:pt>
                <c:pt idx="131">
                  <c:v>18.5</c:v>
                </c:pt>
                <c:pt idx="132">
                  <c:v>20.6</c:v>
                </c:pt>
                <c:pt idx="133">
                  <c:v>22.5</c:v>
                </c:pt>
                <c:pt idx="134">
                  <c:v>24</c:v>
                </c:pt>
                <c:pt idx="135">
                  <c:v>26.6</c:v>
                </c:pt>
                <c:pt idx="136">
                  <c:v>29.9</c:v>
                </c:pt>
                <c:pt idx="137">
                  <c:v>34.800000000000004</c:v>
                </c:pt>
                <c:pt idx="138">
                  <c:v>37.800000000000004</c:v>
                </c:pt>
                <c:pt idx="139">
                  <c:v>40.200000000000003</c:v>
                </c:pt>
                <c:pt idx="140">
                  <c:v>41.6</c:v>
                </c:pt>
                <c:pt idx="141">
                  <c:v>41.9</c:v>
                </c:pt>
                <c:pt idx="142">
                  <c:v>42</c:v>
                </c:pt>
                <c:pt idx="143">
                  <c:v>42.2</c:v>
                </c:pt>
                <c:pt idx="144">
                  <c:v>42.4</c:v>
                </c:pt>
                <c:pt idx="145">
                  <c:v>42.7</c:v>
                </c:pt>
                <c:pt idx="146">
                  <c:v>43.1</c:v>
                </c:pt>
                <c:pt idx="147">
                  <c:v>43.7</c:v>
                </c:pt>
                <c:pt idx="148">
                  <c:v>44</c:v>
                </c:pt>
                <c:pt idx="149">
                  <c:v>44.1</c:v>
                </c:pt>
                <c:pt idx="150">
                  <c:v>45.3</c:v>
                </c:pt>
                <c:pt idx="151">
                  <c:v>46.4</c:v>
                </c:pt>
                <c:pt idx="152">
                  <c:v>47.2</c:v>
                </c:pt>
                <c:pt idx="153">
                  <c:v>47.3</c:v>
                </c:pt>
                <c:pt idx="154">
                  <c:v>47.4</c:v>
                </c:pt>
                <c:pt idx="155">
                  <c:v>47.4</c:v>
                </c:pt>
                <c:pt idx="156">
                  <c:v>47.5</c:v>
                </c:pt>
                <c:pt idx="157">
                  <c:v>47.9</c:v>
                </c:pt>
                <c:pt idx="158">
                  <c:v>48.6</c:v>
                </c:pt>
                <c:pt idx="159">
                  <c:v>49.4</c:v>
                </c:pt>
                <c:pt idx="160">
                  <c:v>49.8</c:v>
                </c:pt>
                <c:pt idx="161">
                  <c:v>49.8</c:v>
                </c:pt>
                <c:pt idx="162">
                  <c:v>49.7</c:v>
                </c:pt>
                <c:pt idx="163">
                  <c:v>49.3</c:v>
                </c:pt>
                <c:pt idx="164">
                  <c:v>48.5</c:v>
                </c:pt>
                <c:pt idx="165">
                  <c:v>47.6</c:v>
                </c:pt>
                <c:pt idx="166">
                  <c:v>46.3</c:v>
                </c:pt>
                <c:pt idx="167">
                  <c:v>43.7</c:v>
                </c:pt>
                <c:pt idx="168">
                  <c:v>39.300000000000004</c:v>
                </c:pt>
                <c:pt idx="169">
                  <c:v>34.1</c:v>
                </c:pt>
                <c:pt idx="170">
                  <c:v>29</c:v>
                </c:pt>
                <c:pt idx="171">
                  <c:v>23.7</c:v>
                </c:pt>
                <c:pt idx="172">
                  <c:v>18.399999999999999</c:v>
                </c:pt>
                <c:pt idx="173">
                  <c:v>14.3</c:v>
                </c:pt>
                <c:pt idx="174">
                  <c:v>12</c:v>
                </c:pt>
                <c:pt idx="175">
                  <c:v>12.8</c:v>
                </c:pt>
                <c:pt idx="176">
                  <c:v>16</c:v>
                </c:pt>
                <c:pt idx="177">
                  <c:v>19.100000000000001</c:v>
                </c:pt>
                <c:pt idx="178">
                  <c:v>22.4</c:v>
                </c:pt>
                <c:pt idx="179">
                  <c:v>25.6</c:v>
                </c:pt>
                <c:pt idx="180">
                  <c:v>30.1</c:v>
                </c:pt>
                <c:pt idx="181">
                  <c:v>35.300000000000004</c:v>
                </c:pt>
                <c:pt idx="182">
                  <c:v>39.9</c:v>
                </c:pt>
                <c:pt idx="183">
                  <c:v>44.5</c:v>
                </c:pt>
                <c:pt idx="184">
                  <c:v>47.5</c:v>
                </c:pt>
                <c:pt idx="185">
                  <c:v>50.9</c:v>
                </c:pt>
                <c:pt idx="186">
                  <c:v>54.1</c:v>
                </c:pt>
                <c:pt idx="187">
                  <c:v>56.3</c:v>
                </c:pt>
                <c:pt idx="188">
                  <c:v>58.1</c:v>
                </c:pt>
                <c:pt idx="189">
                  <c:v>59.8</c:v>
                </c:pt>
                <c:pt idx="190">
                  <c:v>61.1</c:v>
                </c:pt>
                <c:pt idx="191">
                  <c:v>62.1</c:v>
                </c:pt>
                <c:pt idx="192">
                  <c:v>62.8</c:v>
                </c:pt>
                <c:pt idx="193">
                  <c:v>63.3</c:v>
                </c:pt>
                <c:pt idx="194">
                  <c:v>63.6</c:v>
                </c:pt>
                <c:pt idx="195">
                  <c:v>64</c:v>
                </c:pt>
                <c:pt idx="196">
                  <c:v>64.7</c:v>
                </c:pt>
                <c:pt idx="197">
                  <c:v>65.2</c:v>
                </c:pt>
                <c:pt idx="198">
                  <c:v>65.3</c:v>
                </c:pt>
                <c:pt idx="199">
                  <c:v>65.3</c:v>
                </c:pt>
                <c:pt idx="200">
                  <c:v>65.400000000000006</c:v>
                </c:pt>
                <c:pt idx="201">
                  <c:v>65.7</c:v>
                </c:pt>
                <c:pt idx="202">
                  <c:v>66</c:v>
                </c:pt>
                <c:pt idx="203">
                  <c:v>65.599999999999994</c:v>
                </c:pt>
                <c:pt idx="204">
                  <c:v>63.5</c:v>
                </c:pt>
                <c:pt idx="205">
                  <c:v>59.7</c:v>
                </c:pt>
                <c:pt idx="206">
                  <c:v>54.6</c:v>
                </c:pt>
                <c:pt idx="207">
                  <c:v>49.3</c:v>
                </c:pt>
                <c:pt idx="208">
                  <c:v>44.9</c:v>
                </c:pt>
                <c:pt idx="209">
                  <c:v>42.3</c:v>
                </c:pt>
                <c:pt idx="210">
                  <c:v>41.4</c:v>
                </c:pt>
                <c:pt idx="211">
                  <c:v>41.3</c:v>
                </c:pt>
                <c:pt idx="212">
                  <c:v>42.1</c:v>
                </c:pt>
                <c:pt idx="213">
                  <c:v>44.7</c:v>
                </c:pt>
                <c:pt idx="214">
                  <c:v>48.4</c:v>
                </c:pt>
                <c:pt idx="215">
                  <c:v>51.4</c:v>
                </c:pt>
                <c:pt idx="216">
                  <c:v>52.7</c:v>
                </c:pt>
                <c:pt idx="217">
                  <c:v>53</c:v>
                </c:pt>
                <c:pt idx="218">
                  <c:v>52.5</c:v>
                </c:pt>
                <c:pt idx="219">
                  <c:v>51.3</c:v>
                </c:pt>
                <c:pt idx="220">
                  <c:v>49.7</c:v>
                </c:pt>
                <c:pt idx="221">
                  <c:v>47.4</c:v>
                </c:pt>
                <c:pt idx="222">
                  <c:v>43.7</c:v>
                </c:pt>
                <c:pt idx="223">
                  <c:v>39.700000000000003</c:v>
                </c:pt>
                <c:pt idx="224">
                  <c:v>35.5</c:v>
                </c:pt>
                <c:pt idx="225">
                  <c:v>31.1</c:v>
                </c:pt>
                <c:pt idx="226">
                  <c:v>26.3</c:v>
                </c:pt>
                <c:pt idx="227">
                  <c:v>21.9</c:v>
                </c:pt>
                <c:pt idx="228">
                  <c:v>18</c:v>
                </c:pt>
                <c:pt idx="229">
                  <c:v>17</c:v>
                </c:pt>
                <c:pt idx="230">
                  <c:v>18</c:v>
                </c:pt>
                <c:pt idx="231">
                  <c:v>21.4</c:v>
                </c:pt>
                <c:pt idx="232">
                  <c:v>24.8</c:v>
                </c:pt>
                <c:pt idx="233">
                  <c:v>27.9</c:v>
                </c:pt>
                <c:pt idx="234">
                  <c:v>30.8</c:v>
                </c:pt>
                <c:pt idx="235">
                  <c:v>33</c:v>
                </c:pt>
                <c:pt idx="236">
                  <c:v>35.1</c:v>
                </c:pt>
                <c:pt idx="237">
                  <c:v>37.1</c:v>
                </c:pt>
                <c:pt idx="238">
                  <c:v>38.9</c:v>
                </c:pt>
                <c:pt idx="239">
                  <c:v>41.4</c:v>
                </c:pt>
                <c:pt idx="240">
                  <c:v>44</c:v>
                </c:pt>
                <c:pt idx="241">
                  <c:v>46.3</c:v>
                </c:pt>
                <c:pt idx="242">
                  <c:v>47.7</c:v>
                </c:pt>
                <c:pt idx="243">
                  <c:v>48.2</c:v>
                </c:pt>
                <c:pt idx="244">
                  <c:v>48.7</c:v>
                </c:pt>
                <c:pt idx="245">
                  <c:v>49.3</c:v>
                </c:pt>
                <c:pt idx="246">
                  <c:v>49.8</c:v>
                </c:pt>
                <c:pt idx="247">
                  <c:v>50.2</c:v>
                </c:pt>
                <c:pt idx="248">
                  <c:v>50.9</c:v>
                </c:pt>
                <c:pt idx="249">
                  <c:v>51.8</c:v>
                </c:pt>
                <c:pt idx="250">
                  <c:v>52.5</c:v>
                </c:pt>
                <c:pt idx="251">
                  <c:v>53.3</c:v>
                </c:pt>
                <c:pt idx="252">
                  <c:v>54.5</c:v>
                </c:pt>
                <c:pt idx="253">
                  <c:v>55.7</c:v>
                </c:pt>
                <c:pt idx="254">
                  <c:v>56.5</c:v>
                </c:pt>
                <c:pt idx="255">
                  <c:v>56.8</c:v>
                </c:pt>
                <c:pt idx="256">
                  <c:v>57</c:v>
                </c:pt>
                <c:pt idx="257">
                  <c:v>57.2</c:v>
                </c:pt>
                <c:pt idx="258">
                  <c:v>57.7</c:v>
                </c:pt>
                <c:pt idx="259">
                  <c:v>58.7</c:v>
                </c:pt>
                <c:pt idx="260">
                  <c:v>60.1</c:v>
                </c:pt>
                <c:pt idx="261">
                  <c:v>61.1</c:v>
                </c:pt>
                <c:pt idx="262">
                  <c:v>61.7</c:v>
                </c:pt>
                <c:pt idx="263">
                  <c:v>62.3</c:v>
                </c:pt>
                <c:pt idx="264">
                  <c:v>62.9</c:v>
                </c:pt>
                <c:pt idx="265">
                  <c:v>63.3</c:v>
                </c:pt>
                <c:pt idx="266">
                  <c:v>63.4</c:v>
                </c:pt>
                <c:pt idx="267">
                  <c:v>63.5</c:v>
                </c:pt>
                <c:pt idx="268">
                  <c:v>64.5</c:v>
                </c:pt>
                <c:pt idx="269">
                  <c:v>65.8</c:v>
                </c:pt>
                <c:pt idx="270">
                  <c:v>66.8</c:v>
                </c:pt>
                <c:pt idx="271">
                  <c:v>67.400000000000006</c:v>
                </c:pt>
                <c:pt idx="272">
                  <c:v>68.8</c:v>
                </c:pt>
                <c:pt idx="273">
                  <c:v>71.099999999999994</c:v>
                </c:pt>
                <c:pt idx="274">
                  <c:v>72.3</c:v>
                </c:pt>
                <c:pt idx="275">
                  <c:v>72.8</c:v>
                </c:pt>
                <c:pt idx="276">
                  <c:v>73.400000000000006</c:v>
                </c:pt>
                <c:pt idx="277">
                  <c:v>74.599999999999994</c:v>
                </c:pt>
                <c:pt idx="278">
                  <c:v>76</c:v>
                </c:pt>
                <c:pt idx="279">
                  <c:v>76.599999999999994</c:v>
                </c:pt>
                <c:pt idx="280">
                  <c:v>76.5</c:v>
                </c:pt>
                <c:pt idx="281">
                  <c:v>76.2</c:v>
                </c:pt>
                <c:pt idx="282">
                  <c:v>75.8</c:v>
                </c:pt>
                <c:pt idx="283">
                  <c:v>75.400000000000006</c:v>
                </c:pt>
                <c:pt idx="284">
                  <c:v>74.8</c:v>
                </c:pt>
                <c:pt idx="285">
                  <c:v>73.900000000000006</c:v>
                </c:pt>
                <c:pt idx="286">
                  <c:v>72.7</c:v>
                </c:pt>
                <c:pt idx="287">
                  <c:v>71.3</c:v>
                </c:pt>
                <c:pt idx="288">
                  <c:v>70.400000000000006</c:v>
                </c:pt>
                <c:pt idx="289">
                  <c:v>70</c:v>
                </c:pt>
                <c:pt idx="290">
                  <c:v>70</c:v>
                </c:pt>
                <c:pt idx="291">
                  <c:v>69</c:v>
                </c:pt>
                <c:pt idx="292">
                  <c:v>68</c:v>
                </c:pt>
                <c:pt idx="293">
                  <c:v>68</c:v>
                </c:pt>
                <c:pt idx="294">
                  <c:v>68</c:v>
                </c:pt>
                <c:pt idx="295">
                  <c:v>68.099999999999994</c:v>
                </c:pt>
                <c:pt idx="296">
                  <c:v>68.400000000000006</c:v>
                </c:pt>
                <c:pt idx="297">
                  <c:v>68.599999999999994</c:v>
                </c:pt>
                <c:pt idx="298">
                  <c:v>68.7</c:v>
                </c:pt>
                <c:pt idx="299">
                  <c:v>68.5</c:v>
                </c:pt>
                <c:pt idx="300">
                  <c:v>68.099999999999994</c:v>
                </c:pt>
                <c:pt idx="301">
                  <c:v>67.3</c:v>
                </c:pt>
                <c:pt idx="302">
                  <c:v>66.2</c:v>
                </c:pt>
                <c:pt idx="303">
                  <c:v>64.8</c:v>
                </c:pt>
                <c:pt idx="304">
                  <c:v>63.6</c:v>
                </c:pt>
                <c:pt idx="305">
                  <c:v>62.6</c:v>
                </c:pt>
                <c:pt idx="306">
                  <c:v>62.1</c:v>
                </c:pt>
                <c:pt idx="307">
                  <c:v>61.9</c:v>
                </c:pt>
                <c:pt idx="308">
                  <c:v>61.9</c:v>
                </c:pt>
                <c:pt idx="309">
                  <c:v>61.8</c:v>
                </c:pt>
                <c:pt idx="310">
                  <c:v>61.5</c:v>
                </c:pt>
                <c:pt idx="311">
                  <c:v>60.9</c:v>
                </c:pt>
                <c:pt idx="312">
                  <c:v>59.7</c:v>
                </c:pt>
                <c:pt idx="313">
                  <c:v>54.6</c:v>
                </c:pt>
                <c:pt idx="314">
                  <c:v>49.3</c:v>
                </c:pt>
                <c:pt idx="315">
                  <c:v>44.9</c:v>
                </c:pt>
                <c:pt idx="316">
                  <c:v>42.3</c:v>
                </c:pt>
                <c:pt idx="317">
                  <c:v>41.4</c:v>
                </c:pt>
                <c:pt idx="318">
                  <c:v>41.3</c:v>
                </c:pt>
                <c:pt idx="319">
                  <c:v>42.1</c:v>
                </c:pt>
                <c:pt idx="320">
                  <c:v>44.7</c:v>
                </c:pt>
                <c:pt idx="321">
                  <c:v>48.4</c:v>
                </c:pt>
                <c:pt idx="322">
                  <c:v>51.4</c:v>
                </c:pt>
                <c:pt idx="323">
                  <c:v>52.7</c:v>
                </c:pt>
                <c:pt idx="324">
                  <c:v>54</c:v>
                </c:pt>
                <c:pt idx="325">
                  <c:v>57</c:v>
                </c:pt>
                <c:pt idx="326">
                  <c:v>58.1</c:v>
                </c:pt>
                <c:pt idx="327">
                  <c:v>59.2</c:v>
                </c:pt>
                <c:pt idx="328">
                  <c:v>59</c:v>
                </c:pt>
                <c:pt idx="329">
                  <c:v>59.1</c:v>
                </c:pt>
                <c:pt idx="330">
                  <c:v>59.5</c:v>
                </c:pt>
                <c:pt idx="331">
                  <c:v>60.5</c:v>
                </c:pt>
                <c:pt idx="332">
                  <c:v>62.3</c:v>
                </c:pt>
                <c:pt idx="333">
                  <c:v>63.9</c:v>
                </c:pt>
                <c:pt idx="334">
                  <c:v>65.099999999999994</c:v>
                </c:pt>
                <c:pt idx="335">
                  <c:v>64.099999999999994</c:v>
                </c:pt>
                <c:pt idx="336">
                  <c:v>62.7</c:v>
                </c:pt>
                <c:pt idx="337">
                  <c:v>62</c:v>
                </c:pt>
                <c:pt idx="338">
                  <c:v>61.3</c:v>
                </c:pt>
                <c:pt idx="339">
                  <c:v>60.9</c:v>
                </c:pt>
                <c:pt idx="340">
                  <c:v>60.5</c:v>
                </c:pt>
                <c:pt idx="341">
                  <c:v>60.2</c:v>
                </c:pt>
                <c:pt idx="342">
                  <c:v>59.8</c:v>
                </c:pt>
                <c:pt idx="343">
                  <c:v>59.4</c:v>
                </c:pt>
                <c:pt idx="344">
                  <c:v>58.6</c:v>
                </c:pt>
                <c:pt idx="345">
                  <c:v>57.5</c:v>
                </c:pt>
                <c:pt idx="346">
                  <c:v>56.6</c:v>
                </c:pt>
                <c:pt idx="347">
                  <c:v>56</c:v>
                </c:pt>
                <c:pt idx="348">
                  <c:v>55.5</c:v>
                </c:pt>
                <c:pt idx="349">
                  <c:v>55</c:v>
                </c:pt>
                <c:pt idx="350">
                  <c:v>54.4</c:v>
                </c:pt>
                <c:pt idx="351">
                  <c:v>54.1</c:v>
                </c:pt>
                <c:pt idx="352">
                  <c:v>54</c:v>
                </c:pt>
                <c:pt idx="353">
                  <c:v>53.9</c:v>
                </c:pt>
                <c:pt idx="354">
                  <c:v>53.9</c:v>
                </c:pt>
                <c:pt idx="355">
                  <c:v>54</c:v>
                </c:pt>
                <c:pt idx="356">
                  <c:v>54.2</c:v>
                </c:pt>
                <c:pt idx="357">
                  <c:v>55</c:v>
                </c:pt>
                <c:pt idx="358">
                  <c:v>55.8</c:v>
                </c:pt>
                <c:pt idx="359">
                  <c:v>56.2</c:v>
                </c:pt>
                <c:pt idx="360">
                  <c:v>56.1</c:v>
                </c:pt>
                <c:pt idx="361">
                  <c:v>55.1</c:v>
                </c:pt>
                <c:pt idx="362">
                  <c:v>52.7</c:v>
                </c:pt>
                <c:pt idx="363">
                  <c:v>48.4</c:v>
                </c:pt>
                <c:pt idx="364">
                  <c:v>43.1</c:v>
                </c:pt>
                <c:pt idx="365">
                  <c:v>37.800000000000004</c:v>
                </c:pt>
                <c:pt idx="366">
                  <c:v>32.5</c:v>
                </c:pt>
                <c:pt idx="367">
                  <c:v>27.2</c:v>
                </c:pt>
                <c:pt idx="368">
                  <c:v>25.1</c:v>
                </c:pt>
                <c:pt idx="369">
                  <c:v>26</c:v>
                </c:pt>
                <c:pt idx="370">
                  <c:v>29.3</c:v>
                </c:pt>
                <c:pt idx="371">
                  <c:v>34.6</c:v>
                </c:pt>
                <c:pt idx="372">
                  <c:v>40.4</c:v>
                </c:pt>
                <c:pt idx="373">
                  <c:v>45.3</c:v>
                </c:pt>
                <c:pt idx="374">
                  <c:v>49</c:v>
                </c:pt>
                <c:pt idx="375">
                  <c:v>51.1</c:v>
                </c:pt>
                <c:pt idx="376">
                  <c:v>52.1</c:v>
                </c:pt>
                <c:pt idx="377">
                  <c:v>52.2</c:v>
                </c:pt>
                <c:pt idx="378">
                  <c:v>52.1</c:v>
                </c:pt>
                <c:pt idx="379">
                  <c:v>51.7</c:v>
                </c:pt>
                <c:pt idx="380">
                  <c:v>50.9</c:v>
                </c:pt>
                <c:pt idx="381">
                  <c:v>49.2</c:v>
                </c:pt>
                <c:pt idx="382">
                  <c:v>45.9</c:v>
                </c:pt>
                <c:pt idx="383">
                  <c:v>40.6</c:v>
                </c:pt>
                <c:pt idx="384">
                  <c:v>35.300000000000004</c:v>
                </c:pt>
                <c:pt idx="385">
                  <c:v>30</c:v>
                </c:pt>
                <c:pt idx="386">
                  <c:v>24.7</c:v>
                </c:pt>
                <c:pt idx="387">
                  <c:v>19.3</c:v>
                </c:pt>
                <c:pt idx="388">
                  <c:v>16</c:v>
                </c:pt>
                <c:pt idx="389">
                  <c:v>13.2</c:v>
                </c:pt>
                <c:pt idx="390">
                  <c:v>10.7</c:v>
                </c:pt>
                <c:pt idx="391">
                  <c:v>8.8000000000000007</c:v>
                </c:pt>
                <c:pt idx="392">
                  <c:v>7.2</c:v>
                </c:pt>
                <c:pt idx="393">
                  <c:v>5.5</c:v>
                </c:pt>
                <c:pt idx="394">
                  <c:v>3.2</c:v>
                </c:pt>
                <c:pt idx="395">
                  <c:v>1.1000000000000001</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numCache>
            </c:numRef>
          </c:yVal>
          <c:smooth val="0"/>
        </c:ser>
        <c:ser>
          <c:idx val="2"/>
          <c:order val="2"/>
          <c:tx>
            <c:strRef>
              <c:f>WLTC_class_3!$A$5</c:f>
              <c:strCache>
                <c:ptCount val="1"/>
                <c:pt idx="0">
                  <c:v>HIGH 3-2</c:v>
                </c:pt>
              </c:strCache>
            </c:strRef>
          </c:tx>
          <c:spPr>
            <a:ln w="15875">
              <a:solidFill>
                <a:srgbClr val="FF0000"/>
              </a:solidFill>
              <a:prstDash val="solid"/>
            </a:ln>
          </c:spPr>
          <c:marker>
            <c:symbol val="none"/>
          </c:marker>
          <c:xVal>
            <c:numRef>
              <c:f>WLTC_class_3!$C$1030:$C$1484</c:f>
              <c:numCache>
                <c:formatCode>General</c:formatCode>
                <c:ptCount val="455"/>
                <c:pt idx="0">
                  <c:v>1023</c:v>
                </c:pt>
                <c:pt idx="1">
                  <c:v>1024</c:v>
                </c:pt>
                <c:pt idx="2">
                  <c:v>1025</c:v>
                </c:pt>
                <c:pt idx="3">
                  <c:v>1026</c:v>
                </c:pt>
                <c:pt idx="4">
                  <c:v>1027</c:v>
                </c:pt>
                <c:pt idx="5">
                  <c:v>1028</c:v>
                </c:pt>
                <c:pt idx="6">
                  <c:v>1029</c:v>
                </c:pt>
                <c:pt idx="7">
                  <c:v>1030</c:v>
                </c:pt>
                <c:pt idx="8">
                  <c:v>1031</c:v>
                </c:pt>
                <c:pt idx="9">
                  <c:v>1032</c:v>
                </c:pt>
                <c:pt idx="10">
                  <c:v>1033</c:v>
                </c:pt>
                <c:pt idx="11">
                  <c:v>1034</c:v>
                </c:pt>
                <c:pt idx="12">
                  <c:v>1035</c:v>
                </c:pt>
                <c:pt idx="13">
                  <c:v>1036</c:v>
                </c:pt>
                <c:pt idx="14">
                  <c:v>1037</c:v>
                </c:pt>
                <c:pt idx="15">
                  <c:v>1038</c:v>
                </c:pt>
                <c:pt idx="16">
                  <c:v>1039</c:v>
                </c:pt>
                <c:pt idx="17">
                  <c:v>1040</c:v>
                </c:pt>
                <c:pt idx="18">
                  <c:v>1041</c:v>
                </c:pt>
                <c:pt idx="19">
                  <c:v>1042</c:v>
                </c:pt>
                <c:pt idx="20">
                  <c:v>1043</c:v>
                </c:pt>
                <c:pt idx="21">
                  <c:v>1044</c:v>
                </c:pt>
                <c:pt idx="22">
                  <c:v>1045</c:v>
                </c:pt>
                <c:pt idx="23">
                  <c:v>1046</c:v>
                </c:pt>
                <c:pt idx="24">
                  <c:v>1047</c:v>
                </c:pt>
                <c:pt idx="25">
                  <c:v>1048</c:v>
                </c:pt>
                <c:pt idx="26">
                  <c:v>1049</c:v>
                </c:pt>
                <c:pt idx="27">
                  <c:v>1050</c:v>
                </c:pt>
                <c:pt idx="28">
                  <c:v>1051</c:v>
                </c:pt>
                <c:pt idx="29">
                  <c:v>1052</c:v>
                </c:pt>
                <c:pt idx="30">
                  <c:v>1053</c:v>
                </c:pt>
                <c:pt idx="31">
                  <c:v>1054</c:v>
                </c:pt>
                <c:pt idx="32">
                  <c:v>1055</c:v>
                </c:pt>
                <c:pt idx="33">
                  <c:v>1056</c:v>
                </c:pt>
                <c:pt idx="34">
                  <c:v>1057</c:v>
                </c:pt>
                <c:pt idx="35">
                  <c:v>1058</c:v>
                </c:pt>
                <c:pt idx="36">
                  <c:v>1059</c:v>
                </c:pt>
                <c:pt idx="37">
                  <c:v>1060</c:v>
                </c:pt>
                <c:pt idx="38">
                  <c:v>1061</c:v>
                </c:pt>
                <c:pt idx="39">
                  <c:v>1062</c:v>
                </c:pt>
                <c:pt idx="40">
                  <c:v>1063</c:v>
                </c:pt>
                <c:pt idx="41">
                  <c:v>1064</c:v>
                </c:pt>
                <c:pt idx="42">
                  <c:v>1065</c:v>
                </c:pt>
                <c:pt idx="43">
                  <c:v>1066</c:v>
                </c:pt>
                <c:pt idx="44">
                  <c:v>1067</c:v>
                </c:pt>
                <c:pt idx="45">
                  <c:v>1068</c:v>
                </c:pt>
                <c:pt idx="46">
                  <c:v>1069</c:v>
                </c:pt>
                <c:pt idx="47">
                  <c:v>1070</c:v>
                </c:pt>
                <c:pt idx="48">
                  <c:v>1071</c:v>
                </c:pt>
                <c:pt idx="49">
                  <c:v>1072</c:v>
                </c:pt>
                <c:pt idx="50">
                  <c:v>1073</c:v>
                </c:pt>
                <c:pt idx="51">
                  <c:v>1074</c:v>
                </c:pt>
                <c:pt idx="52">
                  <c:v>1075</c:v>
                </c:pt>
                <c:pt idx="53">
                  <c:v>1076</c:v>
                </c:pt>
                <c:pt idx="54">
                  <c:v>1077</c:v>
                </c:pt>
                <c:pt idx="55">
                  <c:v>1078</c:v>
                </c:pt>
                <c:pt idx="56">
                  <c:v>1079</c:v>
                </c:pt>
                <c:pt idx="57">
                  <c:v>1080</c:v>
                </c:pt>
                <c:pt idx="58">
                  <c:v>1081</c:v>
                </c:pt>
                <c:pt idx="59">
                  <c:v>1082</c:v>
                </c:pt>
                <c:pt idx="60">
                  <c:v>1083</c:v>
                </c:pt>
                <c:pt idx="61">
                  <c:v>1084</c:v>
                </c:pt>
                <c:pt idx="62">
                  <c:v>1085</c:v>
                </c:pt>
                <c:pt idx="63">
                  <c:v>1086</c:v>
                </c:pt>
                <c:pt idx="64">
                  <c:v>1087</c:v>
                </c:pt>
                <c:pt idx="65">
                  <c:v>1088</c:v>
                </c:pt>
                <c:pt idx="66">
                  <c:v>1089</c:v>
                </c:pt>
                <c:pt idx="67">
                  <c:v>1090</c:v>
                </c:pt>
                <c:pt idx="68">
                  <c:v>1091</c:v>
                </c:pt>
                <c:pt idx="69">
                  <c:v>1092</c:v>
                </c:pt>
                <c:pt idx="70">
                  <c:v>1093</c:v>
                </c:pt>
                <c:pt idx="71">
                  <c:v>1094</c:v>
                </c:pt>
                <c:pt idx="72">
                  <c:v>1095</c:v>
                </c:pt>
                <c:pt idx="73">
                  <c:v>1096</c:v>
                </c:pt>
                <c:pt idx="74">
                  <c:v>1097</c:v>
                </c:pt>
                <c:pt idx="75">
                  <c:v>1098</c:v>
                </c:pt>
                <c:pt idx="76">
                  <c:v>1099</c:v>
                </c:pt>
                <c:pt idx="77">
                  <c:v>1100</c:v>
                </c:pt>
                <c:pt idx="78">
                  <c:v>1101</c:v>
                </c:pt>
                <c:pt idx="79">
                  <c:v>1102</c:v>
                </c:pt>
                <c:pt idx="80">
                  <c:v>1103</c:v>
                </c:pt>
                <c:pt idx="81">
                  <c:v>1104</c:v>
                </c:pt>
                <c:pt idx="82">
                  <c:v>1105</c:v>
                </c:pt>
                <c:pt idx="83">
                  <c:v>1106</c:v>
                </c:pt>
                <c:pt idx="84">
                  <c:v>1107</c:v>
                </c:pt>
                <c:pt idx="85">
                  <c:v>1108</c:v>
                </c:pt>
                <c:pt idx="86">
                  <c:v>1109</c:v>
                </c:pt>
                <c:pt idx="87">
                  <c:v>1110</c:v>
                </c:pt>
                <c:pt idx="88">
                  <c:v>1111</c:v>
                </c:pt>
                <c:pt idx="89">
                  <c:v>1112</c:v>
                </c:pt>
                <c:pt idx="90">
                  <c:v>1113</c:v>
                </c:pt>
                <c:pt idx="91">
                  <c:v>1114</c:v>
                </c:pt>
                <c:pt idx="92">
                  <c:v>1115</c:v>
                </c:pt>
                <c:pt idx="93">
                  <c:v>1116</c:v>
                </c:pt>
                <c:pt idx="94">
                  <c:v>1117</c:v>
                </c:pt>
                <c:pt idx="95">
                  <c:v>1118</c:v>
                </c:pt>
                <c:pt idx="96">
                  <c:v>1119</c:v>
                </c:pt>
                <c:pt idx="97">
                  <c:v>1120</c:v>
                </c:pt>
                <c:pt idx="98">
                  <c:v>1121</c:v>
                </c:pt>
                <c:pt idx="99">
                  <c:v>1122</c:v>
                </c:pt>
                <c:pt idx="100">
                  <c:v>1123</c:v>
                </c:pt>
                <c:pt idx="101">
                  <c:v>1124</c:v>
                </c:pt>
                <c:pt idx="102">
                  <c:v>1125</c:v>
                </c:pt>
                <c:pt idx="103">
                  <c:v>1126</c:v>
                </c:pt>
                <c:pt idx="104">
                  <c:v>1127</c:v>
                </c:pt>
                <c:pt idx="105">
                  <c:v>1128</c:v>
                </c:pt>
                <c:pt idx="106">
                  <c:v>1129</c:v>
                </c:pt>
                <c:pt idx="107">
                  <c:v>1130</c:v>
                </c:pt>
                <c:pt idx="108">
                  <c:v>1131</c:v>
                </c:pt>
                <c:pt idx="109">
                  <c:v>1132</c:v>
                </c:pt>
                <c:pt idx="110">
                  <c:v>1133</c:v>
                </c:pt>
                <c:pt idx="111">
                  <c:v>1134</c:v>
                </c:pt>
                <c:pt idx="112">
                  <c:v>1135</c:v>
                </c:pt>
                <c:pt idx="113">
                  <c:v>1136</c:v>
                </c:pt>
                <c:pt idx="114">
                  <c:v>1137</c:v>
                </c:pt>
                <c:pt idx="115">
                  <c:v>1138</c:v>
                </c:pt>
                <c:pt idx="116">
                  <c:v>1139</c:v>
                </c:pt>
                <c:pt idx="117">
                  <c:v>1140</c:v>
                </c:pt>
                <c:pt idx="118">
                  <c:v>1141</c:v>
                </c:pt>
                <c:pt idx="119">
                  <c:v>1142</c:v>
                </c:pt>
                <c:pt idx="120">
                  <c:v>1143</c:v>
                </c:pt>
                <c:pt idx="121">
                  <c:v>1144</c:v>
                </c:pt>
                <c:pt idx="122">
                  <c:v>1145</c:v>
                </c:pt>
                <c:pt idx="123">
                  <c:v>1146</c:v>
                </c:pt>
                <c:pt idx="124">
                  <c:v>1147</c:v>
                </c:pt>
                <c:pt idx="125">
                  <c:v>1148</c:v>
                </c:pt>
                <c:pt idx="126">
                  <c:v>1149</c:v>
                </c:pt>
                <c:pt idx="127">
                  <c:v>1150</c:v>
                </c:pt>
                <c:pt idx="128">
                  <c:v>1151</c:v>
                </c:pt>
                <c:pt idx="129">
                  <c:v>1152</c:v>
                </c:pt>
                <c:pt idx="130">
                  <c:v>1153</c:v>
                </c:pt>
                <c:pt idx="131">
                  <c:v>1154</c:v>
                </c:pt>
                <c:pt idx="132">
                  <c:v>1155</c:v>
                </c:pt>
                <c:pt idx="133">
                  <c:v>1156</c:v>
                </c:pt>
                <c:pt idx="134">
                  <c:v>1157</c:v>
                </c:pt>
                <c:pt idx="135">
                  <c:v>1158</c:v>
                </c:pt>
                <c:pt idx="136">
                  <c:v>1159</c:v>
                </c:pt>
                <c:pt idx="137">
                  <c:v>1160</c:v>
                </c:pt>
                <c:pt idx="138">
                  <c:v>1161</c:v>
                </c:pt>
                <c:pt idx="139">
                  <c:v>1162</c:v>
                </c:pt>
                <c:pt idx="140">
                  <c:v>1163</c:v>
                </c:pt>
                <c:pt idx="141">
                  <c:v>1164</c:v>
                </c:pt>
                <c:pt idx="142">
                  <c:v>1165</c:v>
                </c:pt>
                <c:pt idx="143">
                  <c:v>1166</c:v>
                </c:pt>
                <c:pt idx="144">
                  <c:v>1167</c:v>
                </c:pt>
                <c:pt idx="145">
                  <c:v>1168</c:v>
                </c:pt>
                <c:pt idx="146">
                  <c:v>1169</c:v>
                </c:pt>
                <c:pt idx="147">
                  <c:v>1170</c:v>
                </c:pt>
                <c:pt idx="148">
                  <c:v>1171</c:v>
                </c:pt>
                <c:pt idx="149">
                  <c:v>1172</c:v>
                </c:pt>
                <c:pt idx="150">
                  <c:v>1173</c:v>
                </c:pt>
                <c:pt idx="151">
                  <c:v>1174</c:v>
                </c:pt>
                <c:pt idx="152">
                  <c:v>1175</c:v>
                </c:pt>
                <c:pt idx="153">
                  <c:v>1176</c:v>
                </c:pt>
                <c:pt idx="154">
                  <c:v>1177</c:v>
                </c:pt>
                <c:pt idx="155">
                  <c:v>1178</c:v>
                </c:pt>
                <c:pt idx="156">
                  <c:v>1179</c:v>
                </c:pt>
                <c:pt idx="157">
                  <c:v>1180</c:v>
                </c:pt>
                <c:pt idx="158">
                  <c:v>1181</c:v>
                </c:pt>
                <c:pt idx="159">
                  <c:v>1182</c:v>
                </c:pt>
                <c:pt idx="160">
                  <c:v>1183</c:v>
                </c:pt>
                <c:pt idx="161">
                  <c:v>1184</c:v>
                </c:pt>
                <c:pt idx="162">
                  <c:v>1185</c:v>
                </c:pt>
                <c:pt idx="163">
                  <c:v>1186</c:v>
                </c:pt>
                <c:pt idx="164">
                  <c:v>1187</c:v>
                </c:pt>
                <c:pt idx="165">
                  <c:v>1188</c:v>
                </c:pt>
                <c:pt idx="166">
                  <c:v>1189</c:v>
                </c:pt>
                <c:pt idx="167">
                  <c:v>1190</c:v>
                </c:pt>
                <c:pt idx="168">
                  <c:v>1191</c:v>
                </c:pt>
                <c:pt idx="169">
                  <c:v>1192</c:v>
                </c:pt>
                <c:pt idx="170">
                  <c:v>1193</c:v>
                </c:pt>
                <c:pt idx="171">
                  <c:v>1194</c:v>
                </c:pt>
                <c:pt idx="172">
                  <c:v>1195</c:v>
                </c:pt>
                <c:pt idx="173">
                  <c:v>1196</c:v>
                </c:pt>
                <c:pt idx="174">
                  <c:v>1197</c:v>
                </c:pt>
                <c:pt idx="175">
                  <c:v>1198</c:v>
                </c:pt>
                <c:pt idx="176">
                  <c:v>1199</c:v>
                </c:pt>
                <c:pt idx="177">
                  <c:v>1200</c:v>
                </c:pt>
                <c:pt idx="178">
                  <c:v>1201</c:v>
                </c:pt>
                <c:pt idx="179">
                  <c:v>1202</c:v>
                </c:pt>
                <c:pt idx="180">
                  <c:v>1203</c:v>
                </c:pt>
                <c:pt idx="181">
                  <c:v>1204</c:v>
                </c:pt>
                <c:pt idx="182">
                  <c:v>1205</c:v>
                </c:pt>
                <c:pt idx="183">
                  <c:v>1206</c:v>
                </c:pt>
                <c:pt idx="184">
                  <c:v>1207</c:v>
                </c:pt>
                <c:pt idx="185">
                  <c:v>1208</c:v>
                </c:pt>
                <c:pt idx="186">
                  <c:v>1209</c:v>
                </c:pt>
                <c:pt idx="187">
                  <c:v>1210</c:v>
                </c:pt>
                <c:pt idx="188">
                  <c:v>1211</c:v>
                </c:pt>
                <c:pt idx="189">
                  <c:v>1212</c:v>
                </c:pt>
                <c:pt idx="190">
                  <c:v>1213</c:v>
                </c:pt>
                <c:pt idx="191">
                  <c:v>1214</c:v>
                </c:pt>
                <c:pt idx="192">
                  <c:v>1215</c:v>
                </c:pt>
                <c:pt idx="193">
                  <c:v>1216</c:v>
                </c:pt>
                <c:pt idx="194">
                  <c:v>1217</c:v>
                </c:pt>
                <c:pt idx="195">
                  <c:v>1218</c:v>
                </c:pt>
                <c:pt idx="196">
                  <c:v>1219</c:v>
                </c:pt>
                <c:pt idx="197">
                  <c:v>1220</c:v>
                </c:pt>
                <c:pt idx="198">
                  <c:v>1221</c:v>
                </c:pt>
                <c:pt idx="199">
                  <c:v>1222</c:v>
                </c:pt>
                <c:pt idx="200">
                  <c:v>1223</c:v>
                </c:pt>
                <c:pt idx="201">
                  <c:v>1224</c:v>
                </c:pt>
                <c:pt idx="202">
                  <c:v>1225</c:v>
                </c:pt>
                <c:pt idx="203">
                  <c:v>1226</c:v>
                </c:pt>
                <c:pt idx="204">
                  <c:v>1227</c:v>
                </c:pt>
                <c:pt idx="205">
                  <c:v>1228</c:v>
                </c:pt>
                <c:pt idx="206">
                  <c:v>1229</c:v>
                </c:pt>
                <c:pt idx="207">
                  <c:v>1230</c:v>
                </c:pt>
                <c:pt idx="208">
                  <c:v>1231</c:v>
                </c:pt>
                <c:pt idx="209">
                  <c:v>1232</c:v>
                </c:pt>
                <c:pt idx="210">
                  <c:v>1233</c:v>
                </c:pt>
                <c:pt idx="211">
                  <c:v>1234</c:v>
                </c:pt>
                <c:pt idx="212">
                  <c:v>1235</c:v>
                </c:pt>
                <c:pt idx="213">
                  <c:v>1236</c:v>
                </c:pt>
                <c:pt idx="214">
                  <c:v>1237</c:v>
                </c:pt>
                <c:pt idx="215">
                  <c:v>1238</c:v>
                </c:pt>
                <c:pt idx="216">
                  <c:v>1239</c:v>
                </c:pt>
                <c:pt idx="217">
                  <c:v>1240</c:v>
                </c:pt>
                <c:pt idx="218">
                  <c:v>1241</c:v>
                </c:pt>
                <c:pt idx="219">
                  <c:v>1242</c:v>
                </c:pt>
                <c:pt idx="220">
                  <c:v>1243</c:v>
                </c:pt>
                <c:pt idx="221">
                  <c:v>1244</c:v>
                </c:pt>
                <c:pt idx="222">
                  <c:v>1245</c:v>
                </c:pt>
                <c:pt idx="223">
                  <c:v>1246</c:v>
                </c:pt>
                <c:pt idx="224">
                  <c:v>1247</c:v>
                </c:pt>
                <c:pt idx="225">
                  <c:v>1248</c:v>
                </c:pt>
                <c:pt idx="226">
                  <c:v>1249</c:v>
                </c:pt>
                <c:pt idx="227">
                  <c:v>1250</c:v>
                </c:pt>
                <c:pt idx="228">
                  <c:v>1251</c:v>
                </c:pt>
                <c:pt idx="229">
                  <c:v>1252</c:v>
                </c:pt>
                <c:pt idx="230">
                  <c:v>1253</c:v>
                </c:pt>
                <c:pt idx="231">
                  <c:v>1254</c:v>
                </c:pt>
                <c:pt idx="232">
                  <c:v>1255</c:v>
                </c:pt>
                <c:pt idx="233">
                  <c:v>1256</c:v>
                </c:pt>
                <c:pt idx="234">
                  <c:v>1257</c:v>
                </c:pt>
                <c:pt idx="235">
                  <c:v>1258</c:v>
                </c:pt>
                <c:pt idx="236">
                  <c:v>1259</c:v>
                </c:pt>
                <c:pt idx="237">
                  <c:v>1260</c:v>
                </c:pt>
                <c:pt idx="238">
                  <c:v>1261</c:v>
                </c:pt>
                <c:pt idx="239">
                  <c:v>1262</c:v>
                </c:pt>
                <c:pt idx="240">
                  <c:v>1263</c:v>
                </c:pt>
                <c:pt idx="241">
                  <c:v>1264</c:v>
                </c:pt>
                <c:pt idx="242">
                  <c:v>1265</c:v>
                </c:pt>
                <c:pt idx="243">
                  <c:v>1266</c:v>
                </c:pt>
                <c:pt idx="244">
                  <c:v>1267</c:v>
                </c:pt>
                <c:pt idx="245">
                  <c:v>1268</c:v>
                </c:pt>
                <c:pt idx="246">
                  <c:v>1269</c:v>
                </c:pt>
                <c:pt idx="247">
                  <c:v>1270</c:v>
                </c:pt>
                <c:pt idx="248">
                  <c:v>1271</c:v>
                </c:pt>
                <c:pt idx="249">
                  <c:v>1272</c:v>
                </c:pt>
                <c:pt idx="250">
                  <c:v>1273</c:v>
                </c:pt>
                <c:pt idx="251">
                  <c:v>1274</c:v>
                </c:pt>
                <c:pt idx="252">
                  <c:v>1275</c:v>
                </c:pt>
                <c:pt idx="253">
                  <c:v>1276</c:v>
                </c:pt>
                <c:pt idx="254">
                  <c:v>1277</c:v>
                </c:pt>
                <c:pt idx="255">
                  <c:v>1278</c:v>
                </c:pt>
                <c:pt idx="256">
                  <c:v>1279</c:v>
                </c:pt>
                <c:pt idx="257">
                  <c:v>1280</c:v>
                </c:pt>
                <c:pt idx="258">
                  <c:v>1281</c:v>
                </c:pt>
                <c:pt idx="259">
                  <c:v>1282</c:v>
                </c:pt>
                <c:pt idx="260">
                  <c:v>1283</c:v>
                </c:pt>
                <c:pt idx="261">
                  <c:v>1284</c:v>
                </c:pt>
                <c:pt idx="262">
                  <c:v>1285</c:v>
                </c:pt>
                <c:pt idx="263">
                  <c:v>1286</c:v>
                </c:pt>
                <c:pt idx="264">
                  <c:v>1287</c:v>
                </c:pt>
                <c:pt idx="265">
                  <c:v>1288</c:v>
                </c:pt>
                <c:pt idx="266">
                  <c:v>1289</c:v>
                </c:pt>
                <c:pt idx="267">
                  <c:v>1290</c:v>
                </c:pt>
                <c:pt idx="268">
                  <c:v>1291</c:v>
                </c:pt>
                <c:pt idx="269">
                  <c:v>1292</c:v>
                </c:pt>
                <c:pt idx="270">
                  <c:v>1293</c:v>
                </c:pt>
                <c:pt idx="271">
                  <c:v>1294</c:v>
                </c:pt>
                <c:pt idx="272">
                  <c:v>1295</c:v>
                </c:pt>
                <c:pt idx="273">
                  <c:v>1296</c:v>
                </c:pt>
                <c:pt idx="274">
                  <c:v>1297</c:v>
                </c:pt>
                <c:pt idx="275">
                  <c:v>1298</c:v>
                </c:pt>
                <c:pt idx="276">
                  <c:v>1299</c:v>
                </c:pt>
                <c:pt idx="277">
                  <c:v>1300</c:v>
                </c:pt>
                <c:pt idx="278">
                  <c:v>1301</c:v>
                </c:pt>
                <c:pt idx="279">
                  <c:v>1302</c:v>
                </c:pt>
                <c:pt idx="280">
                  <c:v>1303</c:v>
                </c:pt>
                <c:pt idx="281">
                  <c:v>1304</c:v>
                </c:pt>
                <c:pt idx="282">
                  <c:v>1305</c:v>
                </c:pt>
                <c:pt idx="283">
                  <c:v>1306</c:v>
                </c:pt>
                <c:pt idx="284">
                  <c:v>1307</c:v>
                </c:pt>
                <c:pt idx="285">
                  <c:v>1308</c:v>
                </c:pt>
                <c:pt idx="286">
                  <c:v>1309</c:v>
                </c:pt>
                <c:pt idx="287">
                  <c:v>1310</c:v>
                </c:pt>
                <c:pt idx="288">
                  <c:v>1311</c:v>
                </c:pt>
                <c:pt idx="289">
                  <c:v>1312</c:v>
                </c:pt>
                <c:pt idx="290">
                  <c:v>1313</c:v>
                </c:pt>
                <c:pt idx="291">
                  <c:v>1314</c:v>
                </c:pt>
                <c:pt idx="292">
                  <c:v>1315</c:v>
                </c:pt>
                <c:pt idx="293">
                  <c:v>1316</c:v>
                </c:pt>
                <c:pt idx="294">
                  <c:v>1317</c:v>
                </c:pt>
                <c:pt idx="295">
                  <c:v>1318</c:v>
                </c:pt>
                <c:pt idx="296">
                  <c:v>1319</c:v>
                </c:pt>
                <c:pt idx="297">
                  <c:v>1320</c:v>
                </c:pt>
                <c:pt idx="298">
                  <c:v>1321</c:v>
                </c:pt>
                <c:pt idx="299">
                  <c:v>1322</c:v>
                </c:pt>
                <c:pt idx="300">
                  <c:v>1323</c:v>
                </c:pt>
                <c:pt idx="301">
                  <c:v>1324</c:v>
                </c:pt>
                <c:pt idx="302">
                  <c:v>1325</c:v>
                </c:pt>
                <c:pt idx="303">
                  <c:v>1326</c:v>
                </c:pt>
                <c:pt idx="304">
                  <c:v>1327</c:v>
                </c:pt>
                <c:pt idx="305">
                  <c:v>1328</c:v>
                </c:pt>
                <c:pt idx="306">
                  <c:v>1329</c:v>
                </c:pt>
                <c:pt idx="307">
                  <c:v>1330</c:v>
                </c:pt>
                <c:pt idx="308">
                  <c:v>1331</c:v>
                </c:pt>
                <c:pt idx="309">
                  <c:v>1332</c:v>
                </c:pt>
                <c:pt idx="310">
                  <c:v>1333</c:v>
                </c:pt>
                <c:pt idx="311">
                  <c:v>1334</c:v>
                </c:pt>
                <c:pt idx="312">
                  <c:v>1335</c:v>
                </c:pt>
                <c:pt idx="313">
                  <c:v>1336</c:v>
                </c:pt>
                <c:pt idx="314">
                  <c:v>1337</c:v>
                </c:pt>
                <c:pt idx="315">
                  <c:v>1338</c:v>
                </c:pt>
                <c:pt idx="316">
                  <c:v>1339</c:v>
                </c:pt>
                <c:pt idx="317">
                  <c:v>1340</c:v>
                </c:pt>
                <c:pt idx="318">
                  <c:v>1341</c:v>
                </c:pt>
                <c:pt idx="319">
                  <c:v>1342</c:v>
                </c:pt>
                <c:pt idx="320">
                  <c:v>1343</c:v>
                </c:pt>
                <c:pt idx="321">
                  <c:v>1344</c:v>
                </c:pt>
                <c:pt idx="322">
                  <c:v>1345</c:v>
                </c:pt>
                <c:pt idx="323">
                  <c:v>1346</c:v>
                </c:pt>
                <c:pt idx="324">
                  <c:v>1347</c:v>
                </c:pt>
                <c:pt idx="325">
                  <c:v>1348</c:v>
                </c:pt>
                <c:pt idx="326">
                  <c:v>1349</c:v>
                </c:pt>
                <c:pt idx="327">
                  <c:v>1350</c:v>
                </c:pt>
                <c:pt idx="328">
                  <c:v>1351</c:v>
                </c:pt>
                <c:pt idx="329">
                  <c:v>1352</c:v>
                </c:pt>
                <c:pt idx="330">
                  <c:v>1353</c:v>
                </c:pt>
                <c:pt idx="331">
                  <c:v>1354</c:v>
                </c:pt>
                <c:pt idx="332">
                  <c:v>1355</c:v>
                </c:pt>
                <c:pt idx="333">
                  <c:v>1356</c:v>
                </c:pt>
                <c:pt idx="334">
                  <c:v>1357</c:v>
                </c:pt>
                <c:pt idx="335">
                  <c:v>1358</c:v>
                </c:pt>
                <c:pt idx="336">
                  <c:v>1359</c:v>
                </c:pt>
                <c:pt idx="337">
                  <c:v>1360</c:v>
                </c:pt>
                <c:pt idx="338">
                  <c:v>1361</c:v>
                </c:pt>
                <c:pt idx="339">
                  <c:v>1362</c:v>
                </c:pt>
                <c:pt idx="340">
                  <c:v>1363</c:v>
                </c:pt>
                <c:pt idx="341">
                  <c:v>1364</c:v>
                </c:pt>
                <c:pt idx="342">
                  <c:v>1365</c:v>
                </c:pt>
                <c:pt idx="343">
                  <c:v>1366</c:v>
                </c:pt>
                <c:pt idx="344">
                  <c:v>1367</c:v>
                </c:pt>
                <c:pt idx="345">
                  <c:v>1368</c:v>
                </c:pt>
                <c:pt idx="346">
                  <c:v>1369</c:v>
                </c:pt>
                <c:pt idx="347">
                  <c:v>1370</c:v>
                </c:pt>
                <c:pt idx="348">
                  <c:v>1371</c:v>
                </c:pt>
                <c:pt idx="349">
                  <c:v>1372</c:v>
                </c:pt>
                <c:pt idx="350">
                  <c:v>1373</c:v>
                </c:pt>
                <c:pt idx="351">
                  <c:v>1374</c:v>
                </c:pt>
                <c:pt idx="352">
                  <c:v>1375</c:v>
                </c:pt>
                <c:pt idx="353">
                  <c:v>1376</c:v>
                </c:pt>
                <c:pt idx="354">
                  <c:v>1377</c:v>
                </c:pt>
                <c:pt idx="355">
                  <c:v>1378</c:v>
                </c:pt>
                <c:pt idx="356">
                  <c:v>1379</c:v>
                </c:pt>
                <c:pt idx="357">
                  <c:v>1380</c:v>
                </c:pt>
                <c:pt idx="358">
                  <c:v>1381</c:v>
                </c:pt>
                <c:pt idx="359">
                  <c:v>1382</c:v>
                </c:pt>
                <c:pt idx="360">
                  <c:v>1383</c:v>
                </c:pt>
                <c:pt idx="361">
                  <c:v>1384</c:v>
                </c:pt>
                <c:pt idx="362">
                  <c:v>1385</c:v>
                </c:pt>
                <c:pt idx="363">
                  <c:v>1386</c:v>
                </c:pt>
                <c:pt idx="364">
                  <c:v>1387</c:v>
                </c:pt>
                <c:pt idx="365">
                  <c:v>1388</c:v>
                </c:pt>
                <c:pt idx="366">
                  <c:v>1389</c:v>
                </c:pt>
                <c:pt idx="367">
                  <c:v>1390</c:v>
                </c:pt>
                <c:pt idx="368">
                  <c:v>1391</c:v>
                </c:pt>
                <c:pt idx="369">
                  <c:v>1392</c:v>
                </c:pt>
                <c:pt idx="370">
                  <c:v>1393</c:v>
                </c:pt>
                <c:pt idx="371">
                  <c:v>1394</c:v>
                </c:pt>
                <c:pt idx="372">
                  <c:v>1395</c:v>
                </c:pt>
                <c:pt idx="373">
                  <c:v>1396</c:v>
                </c:pt>
                <c:pt idx="374">
                  <c:v>1397</c:v>
                </c:pt>
                <c:pt idx="375">
                  <c:v>1398</c:v>
                </c:pt>
                <c:pt idx="376">
                  <c:v>1399</c:v>
                </c:pt>
                <c:pt idx="377">
                  <c:v>1400</c:v>
                </c:pt>
                <c:pt idx="378">
                  <c:v>1401</c:v>
                </c:pt>
                <c:pt idx="379">
                  <c:v>1402</c:v>
                </c:pt>
                <c:pt idx="380">
                  <c:v>1403</c:v>
                </c:pt>
                <c:pt idx="381">
                  <c:v>1404</c:v>
                </c:pt>
                <c:pt idx="382">
                  <c:v>1405</c:v>
                </c:pt>
                <c:pt idx="383">
                  <c:v>1406</c:v>
                </c:pt>
                <c:pt idx="384">
                  <c:v>1407</c:v>
                </c:pt>
                <c:pt idx="385">
                  <c:v>1408</c:v>
                </c:pt>
                <c:pt idx="386">
                  <c:v>1409</c:v>
                </c:pt>
                <c:pt idx="387">
                  <c:v>1410</c:v>
                </c:pt>
                <c:pt idx="388">
                  <c:v>1411</c:v>
                </c:pt>
                <c:pt idx="389">
                  <c:v>1412</c:v>
                </c:pt>
                <c:pt idx="390">
                  <c:v>1413</c:v>
                </c:pt>
                <c:pt idx="391">
                  <c:v>1414</c:v>
                </c:pt>
                <c:pt idx="392">
                  <c:v>1415</c:v>
                </c:pt>
                <c:pt idx="393">
                  <c:v>1416</c:v>
                </c:pt>
                <c:pt idx="394">
                  <c:v>1417</c:v>
                </c:pt>
                <c:pt idx="395">
                  <c:v>1418</c:v>
                </c:pt>
                <c:pt idx="396">
                  <c:v>1419</c:v>
                </c:pt>
                <c:pt idx="397">
                  <c:v>1420</c:v>
                </c:pt>
                <c:pt idx="398">
                  <c:v>1421</c:v>
                </c:pt>
                <c:pt idx="399">
                  <c:v>1422</c:v>
                </c:pt>
                <c:pt idx="400">
                  <c:v>1423</c:v>
                </c:pt>
                <c:pt idx="401">
                  <c:v>1424</c:v>
                </c:pt>
                <c:pt idx="402">
                  <c:v>1425</c:v>
                </c:pt>
                <c:pt idx="403">
                  <c:v>1426</c:v>
                </c:pt>
                <c:pt idx="404">
                  <c:v>1427</c:v>
                </c:pt>
                <c:pt idx="405">
                  <c:v>1428</c:v>
                </c:pt>
                <c:pt idx="406">
                  <c:v>1429</c:v>
                </c:pt>
                <c:pt idx="407">
                  <c:v>1430</c:v>
                </c:pt>
                <c:pt idx="408">
                  <c:v>1431</c:v>
                </c:pt>
                <c:pt idx="409">
                  <c:v>1432</c:v>
                </c:pt>
                <c:pt idx="410">
                  <c:v>1433</c:v>
                </c:pt>
                <c:pt idx="411">
                  <c:v>1434</c:v>
                </c:pt>
                <c:pt idx="412">
                  <c:v>1435</c:v>
                </c:pt>
                <c:pt idx="413">
                  <c:v>1436</c:v>
                </c:pt>
                <c:pt idx="414">
                  <c:v>1437</c:v>
                </c:pt>
                <c:pt idx="415">
                  <c:v>1438</c:v>
                </c:pt>
                <c:pt idx="416">
                  <c:v>1439</c:v>
                </c:pt>
                <c:pt idx="417">
                  <c:v>1440</c:v>
                </c:pt>
                <c:pt idx="418">
                  <c:v>1441</c:v>
                </c:pt>
                <c:pt idx="419">
                  <c:v>1442</c:v>
                </c:pt>
                <c:pt idx="420">
                  <c:v>1443</c:v>
                </c:pt>
                <c:pt idx="421">
                  <c:v>1444</c:v>
                </c:pt>
                <c:pt idx="422">
                  <c:v>1445</c:v>
                </c:pt>
                <c:pt idx="423">
                  <c:v>1446</c:v>
                </c:pt>
                <c:pt idx="424">
                  <c:v>1447</c:v>
                </c:pt>
                <c:pt idx="425">
                  <c:v>1448</c:v>
                </c:pt>
                <c:pt idx="426">
                  <c:v>1449</c:v>
                </c:pt>
                <c:pt idx="427">
                  <c:v>1450</c:v>
                </c:pt>
                <c:pt idx="428">
                  <c:v>1451</c:v>
                </c:pt>
                <c:pt idx="429">
                  <c:v>1452</c:v>
                </c:pt>
                <c:pt idx="430">
                  <c:v>1453</c:v>
                </c:pt>
                <c:pt idx="431">
                  <c:v>1454</c:v>
                </c:pt>
                <c:pt idx="432">
                  <c:v>1455</c:v>
                </c:pt>
                <c:pt idx="433">
                  <c:v>1456</c:v>
                </c:pt>
                <c:pt idx="434">
                  <c:v>1457</c:v>
                </c:pt>
                <c:pt idx="435">
                  <c:v>1458</c:v>
                </c:pt>
                <c:pt idx="436">
                  <c:v>1459</c:v>
                </c:pt>
                <c:pt idx="437">
                  <c:v>1460</c:v>
                </c:pt>
                <c:pt idx="438">
                  <c:v>1461</c:v>
                </c:pt>
                <c:pt idx="439">
                  <c:v>1462</c:v>
                </c:pt>
                <c:pt idx="440">
                  <c:v>1463</c:v>
                </c:pt>
                <c:pt idx="441">
                  <c:v>1464</c:v>
                </c:pt>
                <c:pt idx="442">
                  <c:v>1465</c:v>
                </c:pt>
                <c:pt idx="443">
                  <c:v>1466</c:v>
                </c:pt>
                <c:pt idx="444">
                  <c:v>1467</c:v>
                </c:pt>
                <c:pt idx="445">
                  <c:v>1468</c:v>
                </c:pt>
                <c:pt idx="446">
                  <c:v>1469</c:v>
                </c:pt>
                <c:pt idx="447">
                  <c:v>1470</c:v>
                </c:pt>
                <c:pt idx="448">
                  <c:v>1471</c:v>
                </c:pt>
                <c:pt idx="449">
                  <c:v>1472</c:v>
                </c:pt>
                <c:pt idx="450">
                  <c:v>1473</c:v>
                </c:pt>
                <c:pt idx="451">
                  <c:v>1474</c:v>
                </c:pt>
                <c:pt idx="452">
                  <c:v>1475</c:v>
                </c:pt>
                <c:pt idx="453">
                  <c:v>1476</c:v>
                </c:pt>
                <c:pt idx="454">
                  <c:v>1477</c:v>
                </c:pt>
              </c:numCache>
            </c:numRef>
          </c:xVal>
          <c:yVal>
            <c:numRef>
              <c:f>WLTC_class_3!$E$1030:$E$1484</c:f>
              <c:numCache>
                <c:formatCode>0.0_ </c:formatCode>
                <c:ptCount val="455"/>
                <c:pt idx="0">
                  <c:v>0</c:v>
                </c:pt>
                <c:pt idx="1">
                  <c:v>0</c:v>
                </c:pt>
                <c:pt idx="2">
                  <c:v>0</c:v>
                </c:pt>
                <c:pt idx="3">
                  <c:v>0</c:v>
                </c:pt>
                <c:pt idx="4">
                  <c:v>0.8</c:v>
                </c:pt>
                <c:pt idx="5">
                  <c:v>3.6</c:v>
                </c:pt>
                <c:pt idx="6">
                  <c:v>8.6</c:v>
                </c:pt>
                <c:pt idx="7">
                  <c:v>14.6</c:v>
                </c:pt>
                <c:pt idx="8">
                  <c:v>20</c:v>
                </c:pt>
                <c:pt idx="9">
                  <c:v>24.4</c:v>
                </c:pt>
                <c:pt idx="10">
                  <c:v>28.2</c:v>
                </c:pt>
                <c:pt idx="11">
                  <c:v>31.7</c:v>
                </c:pt>
                <c:pt idx="12">
                  <c:v>35</c:v>
                </c:pt>
                <c:pt idx="13">
                  <c:v>37.6</c:v>
                </c:pt>
                <c:pt idx="14">
                  <c:v>39.700000000000003</c:v>
                </c:pt>
                <c:pt idx="15">
                  <c:v>41.5</c:v>
                </c:pt>
                <c:pt idx="16">
                  <c:v>43.6</c:v>
                </c:pt>
                <c:pt idx="17">
                  <c:v>46</c:v>
                </c:pt>
                <c:pt idx="18">
                  <c:v>48.4</c:v>
                </c:pt>
                <c:pt idx="19">
                  <c:v>50.5</c:v>
                </c:pt>
                <c:pt idx="20">
                  <c:v>51.9</c:v>
                </c:pt>
                <c:pt idx="21">
                  <c:v>52.6</c:v>
                </c:pt>
                <c:pt idx="22">
                  <c:v>52.8</c:v>
                </c:pt>
                <c:pt idx="23">
                  <c:v>52.9</c:v>
                </c:pt>
                <c:pt idx="24">
                  <c:v>53.1</c:v>
                </c:pt>
                <c:pt idx="25">
                  <c:v>53.3</c:v>
                </c:pt>
                <c:pt idx="26">
                  <c:v>53.1</c:v>
                </c:pt>
                <c:pt idx="27">
                  <c:v>52.3</c:v>
                </c:pt>
                <c:pt idx="28">
                  <c:v>50.7</c:v>
                </c:pt>
                <c:pt idx="29">
                  <c:v>48.8</c:v>
                </c:pt>
                <c:pt idx="30">
                  <c:v>46.5</c:v>
                </c:pt>
                <c:pt idx="31">
                  <c:v>43.8</c:v>
                </c:pt>
                <c:pt idx="32">
                  <c:v>40.300000000000004</c:v>
                </c:pt>
                <c:pt idx="33">
                  <c:v>36</c:v>
                </c:pt>
                <c:pt idx="34">
                  <c:v>30.7</c:v>
                </c:pt>
                <c:pt idx="35">
                  <c:v>25.4</c:v>
                </c:pt>
                <c:pt idx="36">
                  <c:v>21</c:v>
                </c:pt>
                <c:pt idx="37">
                  <c:v>16.7</c:v>
                </c:pt>
                <c:pt idx="38">
                  <c:v>13.4</c:v>
                </c:pt>
                <c:pt idx="39">
                  <c:v>12</c:v>
                </c:pt>
                <c:pt idx="40">
                  <c:v>12.1</c:v>
                </c:pt>
                <c:pt idx="41">
                  <c:v>12.8</c:v>
                </c:pt>
                <c:pt idx="42">
                  <c:v>15.6</c:v>
                </c:pt>
                <c:pt idx="43">
                  <c:v>19.899999999999999</c:v>
                </c:pt>
                <c:pt idx="44">
                  <c:v>23.4</c:v>
                </c:pt>
                <c:pt idx="45">
                  <c:v>24.6</c:v>
                </c:pt>
                <c:pt idx="46">
                  <c:v>25.2</c:v>
                </c:pt>
                <c:pt idx="47">
                  <c:v>26.4</c:v>
                </c:pt>
                <c:pt idx="48">
                  <c:v>28.8</c:v>
                </c:pt>
                <c:pt idx="49">
                  <c:v>31.8</c:v>
                </c:pt>
                <c:pt idx="50">
                  <c:v>35.300000000000004</c:v>
                </c:pt>
                <c:pt idx="51">
                  <c:v>39.5</c:v>
                </c:pt>
                <c:pt idx="52">
                  <c:v>44.5</c:v>
                </c:pt>
                <c:pt idx="53">
                  <c:v>49.3</c:v>
                </c:pt>
                <c:pt idx="54">
                  <c:v>53.3</c:v>
                </c:pt>
                <c:pt idx="55">
                  <c:v>56.4</c:v>
                </c:pt>
                <c:pt idx="56">
                  <c:v>58.9</c:v>
                </c:pt>
                <c:pt idx="57">
                  <c:v>61.2</c:v>
                </c:pt>
                <c:pt idx="58">
                  <c:v>62.6</c:v>
                </c:pt>
                <c:pt idx="59">
                  <c:v>63</c:v>
                </c:pt>
                <c:pt idx="60">
                  <c:v>62.5</c:v>
                </c:pt>
                <c:pt idx="61">
                  <c:v>60.9</c:v>
                </c:pt>
                <c:pt idx="62">
                  <c:v>59.3</c:v>
                </c:pt>
                <c:pt idx="63">
                  <c:v>58.6</c:v>
                </c:pt>
                <c:pt idx="64">
                  <c:v>58.6</c:v>
                </c:pt>
                <c:pt idx="65">
                  <c:v>58.7</c:v>
                </c:pt>
                <c:pt idx="66">
                  <c:v>58.8</c:v>
                </c:pt>
                <c:pt idx="67">
                  <c:v>58.8</c:v>
                </c:pt>
                <c:pt idx="68">
                  <c:v>58.8</c:v>
                </c:pt>
                <c:pt idx="69">
                  <c:v>59.1</c:v>
                </c:pt>
                <c:pt idx="70">
                  <c:v>60.1</c:v>
                </c:pt>
                <c:pt idx="71">
                  <c:v>61.7</c:v>
                </c:pt>
                <c:pt idx="72">
                  <c:v>63</c:v>
                </c:pt>
                <c:pt idx="73">
                  <c:v>63.7</c:v>
                </c:pt>
                <c:pt idx="74">
                  <c:v>63.9</c:v>
                </c:pt>
                <c:pt idx="75">
                  <c:v>63.5</c:v>
                </c:pt>
                <c:pt idx="76">
                  <c:v>62.3</c:v>
                </c:pt>
                <c:pt idx="77">
                  <c:v>60.3</c:v>
                </c:pt>
                <c:pt idx="78">
                  <c:v>58.9</c:v>
                </c:pt>
                <c:pt idx="79">
                  <c:v>58.4</c:v>
                </c:pt>
                <c:pt idx="80">
                  <c:v>58.8</c:v>
                </c:pt>
                <c:pt idx="81">
                  <c:v>60.2</c:v>
                </c:pt>
                <c:pt idx="82">
                  <c:v>62.3</c:v>
                </c:pt>
                <c:pt idx="83">
                  <c:v>63.9</c:v>
                </c:pt>
                <c:pt idx="84">
                  <c:v>64.5</c:v>
                </c:pt>
                <c:pt idx="85">
                  <c:v>64.400000000000006</c:v>
                </c:pt>
                <c:pt idx="86">
                  <c:v>63.5</c:v>
                </c:pt>
                <c:pt idx="87">
                  <c:v>62</c:v>
                </c:pt>
                <c:pt idx="88">
                  <c:v>61.2</c:v>
                </c:pt>
                <c:pt idx="89">
                  <c:v>61.3</c:v>
                </c:pt>
                <c:pt idx="90">
                  <c:v>62.6</c:v>
                </c:pt>
                <c:pt idx="91">
                  <c:v>65.3</c:v>
                </c:pt>
                <c:pt idx="92">
                  <c:v>68</c:v>
                </c:pt>
                <c:pt idx="93">
                  <c:v>69.400000000000006</c:v>
                </c:pt>
                <c:pt idx="94">
                  <c:v>69.7</c:v>
                </c:pt>
                <c:pt idx="95">
                  <c:v>69.3</c:v>
                </c:pt>
                <c:pt idx="96">
                  <c:v>68.099999999999994</c:v>
                </c:pt>
                <c:pt idx="97">
                  <c:v>66.900000000000006</c:v>
                </c:pt>
                <c:pt idx="98">
                  <c:v>66.2</c:v>
                </c:pt>
                <c:pt idx="99">
                  <c:v>65.7</c:v>
                </c:pt>
                <c:pt idx="100">
                  <c:v>64.900000000000006</c:v>
                </c:pt>
                <c:pt idx="101">
                  <c:v>63.2</c:v>
                </c:pt>
                <c:pt idx="102">
                  <c:v>60.3</c:v>
                </c:pt>
                <c:pt idx="103">
                  <c:v>55.8</c:v>
                </c:pt>
                <c:pt idx="104">
                  <c:v>50.5</c:v>
                </c:pt>
                <c:pt idx="105">
                  <c:v>45.2</c:v>
                </c:pt>
                <c:pt idx="106">
                  <c:v>40.1</c:v>
                </c:pt>
                <c:pt idx="107">
                  <c:v>36.200000000000003</c:v>
                </c:pt>
                <c:pt idx="108">
                  <c:v>32.9</c:v>
                </c:pt>
                <c:pt idx="109">
                  <c:v>29.8</c:v>
                </c:pt>
                <c:pt idx="110">
                  <c:v>26.6</c:v>
                </c:pt>
                <c:pt idx="111">
                  <c:v>23</c:v>
                </c:pt>
                <c:pt idx="112">
                  <c:v>19.399999999999999</c:v>
                </c:pt>
                <c:pt idx="113">
                  <c:v>16.3</c:v>
                </c:pt>
                <c:pt idx="114">
                  <c:v>14.6</c:v>
                </c:pt>
                <c:pt idx="115">
                  <c:v>14.2</c:v>
                </c:pt>
                <c:pt idx="116">
                  <c:v>14.3</c:v>
                </c:pt>
                <c:pt idx="117">
                  <c:v>14.6</c:v>
                </c:pt>
                <c:pt idx="118">
                  <c:v>15.1</c:v>
                </c:pt>
                <c:pt idx="119">
                  <c:v>16.399999999999999</c:v>
                </c:pt>
                <c:pt idx="120">
                  <c:v>19.100000000000001</c:v>
                </c:pt>
                <c:pt idx="121">
                  <c:v>22.5</c:v>
                </c:pt>
                <c:pt idx="122">
                  <c:v>24.4</c:v>
                </c:pt>
                <c:pt idx="123">
                  <c:v>24.8</c:v>
                </c:pt>
                <c:pt idx="124">
                  <c:v>22.7</c:v>
                </c:pt>
                <c:pt idx="125">
                  <c:v>17.399999999999999</c:v>
                </c:pt>
                <c:pt idx="126">
                  <c:v>13.8</c:v>
                </c:pt>
                <c:pt idx="127">
                  <c:v>12</c:v>
                </c:pt>
                <c:pt idx="128">
                  <c:v>12</c:v>
                </c:pt>
                <c:pt idx="129">
                  <c:v>12</c:v>
                </c:pt>
                <c:pt idx="130">
                  <c:v>13.9</c:v>
                </c:pt>
                <c:pt idx="131">
                  <c:v>17.7</c:v>
                </c:pt>
                <c:pt idx="132">
                  <c:v>22.8</c:v>
                </c:pt>
                <c:pt idx="133">
                  <c:v>27.3</c:v>
                </c:pt>
                <c:pt idx="134">
                  <c:v>31.2</c:v>
                </c:pt>
                <c:pt idx="135">
                  <c:v>35.200000000000003</c:v>
                </c:pt>
                <c:pt idx="136">
                  <c:v>39.4</c:v>
                </c:pt>
                <c:pt idx="137">
                  <c:v>42.5</c:v>
                </c:pt>
                <c:pt idx="138">
                  <c:v>45.4</c:v>
                </c:pt>
                <c:pt idx="139">
                  <c:v>48.2</c:v>
                </c:pt>
                <c:pt idx="140">
                  <c:v>50.3</c:v>
                </c:pt>
                <c:pt idx="141">
                  <c:v>52.6</c:v>
                </c:pt>
                <c:pt idx="142">
                  <c:v>54.5</c:v>
                </c:pt>
                <c:pt idx="143">
                  <c:v>56.6</c:v>
                </c:pt>
                <c:pt idx="144">
                  <c:v>58.3</c:v>
                </c:pt>
                <c:pt idx="145">
                  <c:v>60</c:v>
                </c:pt>
                <c:pt idx="146">
                  <c:v>61.5</c:v>
                </c:pt>
                <c:pt idx="147">
                  <c:v>63.1</c:v>
                </c:pt>
                <c:pt idx="148">
                  <c:v>64.3</c:v>
                </c:pt>
                <c:pt idx="149">
                  <c:v>65.7</c:v>
                </c:pt>
                <c:pt idx="150">
                  <c:v>67.099999999999994</c:v>
                </c:pt>
                <c:pt idx="151">
                  <c:v>68.3</c:v>
                </c:pt>
                <c:pt idx="152">
                  <c:v>69.7</c:v>
                </c:pt>
                <c:pt idx="153">
                  <c:v>70.599999999999994</c:v>
                </c:pt>
                <c:pt idx="154">
                  <c:v>71.599999999999994</c:v>
                </c:pt>
                <c:pt idx="155">
                  <c:v>72.599999999999994</c:v>
                </c:pt>
                <c:pt idx="156">
                  <c:v>73.5</c:v>
                </c:pt>
                <c:pt idx="157">
                  <c:v>74.2</c:v>
                </c:pt>
                <c:pt idx="158">
                  <c:v>74.900000000000006</c:v>
                </c:pt>
                <c:pt idx="159">
                  <c:v>75.599999999999994</c:v>
                </c:pt>
                <c:pt idx="160">
                  <c:v>76.3</c:v>
                </c:pt>
                <c:pt idx="161">
                  <c:v>77.099999999999994</c:v>
                </c:pt>
                <c:pt idx="162">
                  <c:v>77.900000000000006</c:v>
                </c:pt>
                <c:pt idx="163">
                  <c:v>78.5</c:v>
                </c:pt>
                <c:pt idx="164">
                  <c:v>79</c:v>
                </c:pt>
                <c:pt idx="165">
                  <c:v>79.7</c:v>
                </c:pt>
                <c:pt idx="166">
                  <c:v>80.3</c:v>
                </c:pt>
                <c:pt idx="167">
                  <c:v>81</c:v>
                </c:pt>
                <c:pt idx="168">
                  <c:v>81.599999999999994</c:v>
                </c:pt>
                <c:pt idx="169">
                  <c:v>82.4</c:v>
                </c:pt>
                <c:pt idx="170">
                  <c:v>82.9</c:v>
                </c:pt>
                <c:pt idx="171">
                  <c:v>83.4</c:v>
                </c:pt>
                <c:pt idx="172">
                  <c:v>83.8</c:v>
                </c:pt>
                <c:pt idx="173">
                  <c:v>84.2</c:v>
                </c:pt>
                <c:pt idx="174">
                  <c:v>84.7</c:v>
                </c:pt>
                <c:pt idx="175">
                  <c:v>85.2</c:v>
                </c:pt>
                <c:pt idx="176">
                  <c:v>85.6</c:v>
                </c:pt>
                <c:pt idx="177">
                  <c:v>86.3</c:v>
                </c:pt>
                <c:pt idx="178">
                  <c:v>86.8</c:v>
                </c:pt>
                <c:pt idx="179">
                  <c:v>87.4</c:v>
                </c:pt>
                <c:pt idx="180">
                  <c:v>88</c:v>
                </c:pt>
                <c:pt idx="181">
                  <c:v>88.3</c:v>
                </c:pt>
                <c:pt idx="182">
                  <c:v>88.7</c:v>
                </c:pt>
                <c:pt idx="183">
                  <c:v>89</c:v>
                </c:pt>
                <c:pt idx="184">
                  <c:v>89.3</c:v>
                </c:pt>
                <c:pt idx="185">
                  <c:v>89.8</c:v>
                </c:pt>
                <c:pt idx="186">
                  <c:v>90.2</c:v>
                </c:pt>
                <c:pt idx="187">
                  <c:v>90.6</c:v>
                </c:pt>
                <c:pt idx="188">
                  <c:v>91</c:v>
                </c:pt>
                <c:pt idx="189">
                  <c:v>91.3</c:v>
                </c:pt>
                <c:pt idx="190">
                  <c:v>91.6</c:v>
                </c:pt>
                <c:pt idx="191">
                  <c:v>91.9</c:v>
                </c:pt>
                <c:pt idx="192">
                  <c:v>92.2</c:v>
                </c:pt>
                <c:pt idx="193">
                  <c:v>92.8</c:v>
                </c:pt>
                <c:pt idx="194">
                  <c:v>93.1</c:v>
                </c:pt>
                <c:pt idx="195">
                  <c:v>93.3</c:v>
                </c:pt>
                <c:pt idx="196">
                  <c:v>93.5</c:v>
                </c:pt>
                <c:pt idx="197">
                  <c:v>93.7</c:v>
                </c:pt>
                <c:pt idx="198">
                  <c:v>93.9</c:v>
                </c:pt>
                <c:pt idx="199">
                  <c:v>94</c:v>
                </c:pt>
                <c:pt idx="200">
                  <c:v>94.1</c:v>
                </c:pt>
                <c:pt idx="201">
                  <c:v>94.3</c:v>
                </c:pt>
                <c:pt idx="202">
                  <c:v>94.4</c:v>
                </c:pt>
                <c:pt idx="203">
                  <c:v>94.6</c:v>
                </c:pt>
                <c:pt idx="204">
                  <c:v>94.7</c:v>
                </c:pt>
                <c:pt idx="205">
                  <c:v>94.8</c:v>
                </c:pt>
                <c:pt idx="206">
                  <c:v>95</c:v>
                </c:pt>
                <c:pt idx="207">
                  <c:v>95.1</c:v>
                </c:pt>
                <c:pt idx="208">
                  <c:v>95.3</c:v>
                </c:pt>
                <c:pt idx="209">
                  <c:v>95.4</c:v>
                </c:pt>
                <c:pt idx="210">
                  <c:v>95.6</c:v>
                </c:pt>
                <c:pt idx="211">
                  <c:v>95.7</c:v>
                </c:pt>
                <c:pt idx="212">
                  <c:v>95.8</c:v>
                </c:pt>
                <c:pt idx="213">
                  <c:v>96</c:v>
                </c:pt>
                <c:pt idx="214">
                  <c:v>96.1</c:v>
                </c:pt>
                <c:pt idx="215">
                  <c:v>96.3</c:v>
                </c:pt>
                <c:pt idx="216">
                  <c:v>96.4</c:v>
                </c:pt>
                <c:pt idx="217">
                  <c:v>96.6</c:v>
                </c:pt>
                <c:pt idx="218">
                  <c:v>96.8</c:v>
                </c:pt>
                <c:pt idx="219">
                  <c:v>97</c:v>
                </c:pt>
                <c:pt idx="220">
                  <c:v>97.2</c:v>
                </c:pt>
                <c:pt idx="221">
                  <c:v>97.3</c:v>
                </c:pt>
                <c:pt idx="222">
                  <c:v>97.4</c:v>
                </c:pt>
                <c:pt idx="223">
                  <c:v>97.4</c:v>
                </c:pt>
                <c:pt idx="224">
                  <c:v>97.4</c:v>
                </c:pt>
                <c:pt idx="225">
                  <c:v>97.4</c:v>
                </c:pt>
                <c:pt idx="226">
                  <c:v>97.3</c:v>
                </c:pt>
                <c:pt idx="227">
                  <c:v>97.3</c:v>
                </c:pt>
                <c:pt idx="228">
                  <c:v>97.3</c:v>
                </c:pt>
                <c:pt idx="229">
                  <c:v>97.3</c:v>
                </c:pt>
                <c:pt idx="230">
                  <c:v>97.2</c:v>
                </c:pt>
                <c:pt idx="231">
                  <c:v>97.1</c:v>
                </c:pt>
                <c:pt idx="232">
                  <c:v>97</c:v>
                </c:pt>
                <c:pt idx="233">
                  <c:v>96.9</c:v>
                </c:pt>
                <c:pt idx="234">
                  <c:v>96.7</c:v>
                </c:pt>
                <c:pt idx="235">
                  <c:v>96.4</c:v>
                </c:pt>
                <c:pt idx="236">
                  <c:v>96.1</c:v>
                </c:pt>
                <c:pt idx="237">
                  <c:v>95.7</c:v>
                </c:pt>
                <c:pt idx="238">
                  <c:v>95.5</c:v>
                </c:pt>
                <c:pt idx="239">
                  <c:v>95.3</c:v>
                </c:pt>
                <c:pt idx="240">
                  <c:v>95.2</c:v>
                </c:pt>
                <c:pt idx="241">
                  <c:v>95</c:v>
                </c:pt>
                <c:pt idx="242">
                  <c:v>94.9</c:v>
                </c:pt>
                <c:pt idx="243">
                  <c:v>94.7</c:v>
                </c:pt>
                <c:pt idx="244">
                  <c:v>94.5</c:v>
                </c:pt>
                <c:pt idx="245">
                  <c:v>94.4</c:v>
                </c:pt>
                <c:pt idx="246">
                  <c:v>94.4</c:v>
                </c:pt>
                <c:pt idx="247">
                  <c:v>94.3</c:v>
                </c:pt>
                <c:pt idx="248">
                  <c:v>94.3</c:v>
                </c:pt>
                <c:pt idx="249">
                  <c:v>94.1</c:v>
                </c:pt>
                <c:pt idx="250">
                  <c:v>93.9</c:v>
                </c:pt>
                <c:pt idx="251">
                  <c:v>93.4</c:v>
                </c:pt>
                <c:pt idx="252">
                  <c:v>92.8</c:v>
                </c:pt>
                <c:pt idx="253">
                  <c:v>92</c:v>
                </c:pt>
                <c:pt idx="254">
                  <c:v>91.3</c:v>
                </c:pt>
                <c:pt idx="255">
                  <c:v>90.6</c:v>
                </c:pt>
                <c:pt idx="256">
                  <c:v>90</c:v>
                </c:pt>
                <c:pt idx="257">
                  <c:v>89.3</c:v>
                </c:pt>
                <c:pt idx="258">
                  <c:v>88.7</c:v>
                </c:pt>
                <c:pt idx="259">
                  <c:v>88.1</c:v>
                </c:pt>
                <c:pt idx="260">
                  <c:v>87.4</c:v>
                </c:pt>
                <c:pt idx="261">
                  <c:v>86.7</c:v>
                </c:pt>
                <c:pt idx="262">
                  <c:v>86</c:v>
                </c:pt>
                <c:pt idx="263">
                  <c:v>85.3</c:v>
                </c:pt>
                <c:pt idx="264">
                  <c:v>84.7</c:v>
                </c:pt>
                <c:pt idx="265">
                  <c:v>84.1</c:v>
                </c:pt>
                <c:pt idx="266">
                  <c:v>83.5</c:v>
                </c:pt>
                <c:pt idx="267">
                  <c:v>82.9</c:v>
                </c:pt>
                <c:pt idx="268">
                  <c:v>82.3</c:v>
                </c:pt>
                <c:pt idx="269">
                  <c:v>81.7</c:v>
                </c:pt>
                <c:pt idx="270">
                  <c:v>81.099999999999994</c:v>
                </c:pt>
                <c:pt idx="271">
                  <c:v>80.5</c:v>
                </c:pt>
                <c:pt idx="272">
                  <c:v>79.900000000000006</c:v>
                </c:pt>
                <c:pt idx="273">
                  <c:v>79.400000000000006</c:v>
                </c:pt>
                <c:pt idx="274">
                  <c:v>79.099999999999994</c:v>
                </c:pt>
                <c:pt idx="275">
                  <c:v>78.8</c:v>
                </c:pt>
                <c:pt idx="276">
                  <c:v>78.5</c:v>
                </c:pt>
                <c:pt idx="277">
                  <c:v>78.2</c:v>
                </c:pt>
                <c:pt idx="278">
                  <c:v>77.900000000000006</c:v>
                </c:pt>
                <c:pt idx="279">
                  <c:v>77.599999999999994</c:v>
                </c:pt>
                <c:pt idx="280">
                  <c:v>77.3</c:v>
                </c:pt>
                <c:pt idx="281">
                  <c:v>77</c:v>
                </c:pt>
                <c:pt idx="282">
                  <c:v>76.7</c:v>
                </c:pt>
                <c:pt idx="283">
                  <c:v>76</c:v>
                </c:pt>
                <c:pt idx="284">
                  <c:v>76</c:v>
                </c:pt>
                <c:pt idx="285">
                  <c:v>76</c:v>
                </c:pt>
                <c:pt idx="286">
                  <c:v>75.900000000000006</c:v>
                </c:pt>
                <c:pt idx="287">
                  <c:v>75.900000000000006</c:v>
                </c:pt>
                <c:pt idx="288">
                  <c:v>75.8</c:v>
                </c:pt>
                <c:pt idx="289">
                  <c:v>75.7</c:v>
                </c:pt>
                <c:pt idx="290">
                  <c:v>75.5</c:v>
                </c:pt>
                <c:pt idx="291">
                  <c:v>75.2</c:v>
                </c:pt>
                <c:pt idx="292">
                  <c:v>75</c:v>
                </c:pt>
                <c:pt idx="293">
                  <c:v>74.7</c:v>
                </c:pt>
                <c:pt idx="294">
                  <c:v>74.099999999999994</c:v>
                </c:pt>
                <c:pt idx="295">
                  <c:v>73.7</c:v>
                </c:pt>
                <c:pt idx="296">
                  <c:v>73.3</c:v>
                </c:pt>
                <c:pt idx="297">
                  <c:v>73.5</c:v>
                </c:pt>
                <c:pt idx="298">
                  <c:v>74</c:v>
                </c:pt>
                <c:pt idx="299">
                  <c:v>74.900000000000006</c:v>
                </c:pt>
                <c:pt idx="300">
                  <c:v>76.099999999999994</c:v>
                </c:pt>
                <c:pt idx="301">
                  <c:v>77.7</c:v>
                </c:pt>
                <c:pt idx="302">
                  <c:v>79.2</c:v>
                </c:pt>
                <c:pt idx="303">
                  <c:v>80.3</c:v>
                </c:pt>
                <c:pt idx="304">
                  <c:v>80.8</c:v>
                </c:pt>
                <c:pt idx="305">
                  <c:v>81</c:v>
                </c:pt>
                <c:pt idx="306">
                  <c:v>81</c:v>
                </c:pt>
                <c:pt idx="307">
                  <c:v>81</c:v>
                </c:pt>
                <c:pt idx="308">
                  <c:v>81</c:v>
                </c:pt>
                <c:pt idx="309">
                  <c:v>81</c:v>
                </c:pt>
                <c:pt idx="310">
                  <c:v>80.900000000000006</c:v>
                </c:pt>
                <c:pt idx="311">
                  <c:v>80.599999999999994</c:v>
                </c:pt>
                <c:pt idx="312">
                  <c:v>80.3</c:v>
                </c:pt>
                <c:pt idx="313">
                  <c:v>80</c:v>
                </c:pt>
                <c:pt idx="314">
                  <c:v>79.900000000000006</c:v>
                </c:pt>
                <c:pt idx="315">
                  <c:v>79.8</c:v>
                </c:pt>
                <c:pt idx="316">
                  <c:v>79.8</c:v>
                </c:pt>
                <c:pt idx="317">
                  <c:v>79.8</c:v>
                </c:pt>
                <c:pt idx="318">
                  <c:v>79.900000000000006</c:v>
                </c:pt>
                <c:pt idx="319">
                  <c:v>80</c:v>
                </c:pt>
                <c:pt idx="320">
                  <c:v>80.400000000000006</c:v>
                </c:pt>
                <c:pt idx="321">
                  <c:v>80.8</c:v>
                </c:pt>
                <c:pt idx="322">
                  <c:v>81.2</c:v>
                </c:pt>
                <c:pt idx="323">
                  <c:v>81.5</c:v>
                </c:pt>
                <c:pt idx="324">
                  <c:v>81.599999999999994</c:v>
                </c:pt>
                <c:pt idx="325">
                  <c:v>81.599999999999994</c:v>
                </c:pt>
                <c:pt idx="326">
                  <c:v>81.400000000000006</c:v>
                </c:pt>
                <c:pt idx="327">
                  <c:v>80.7</c:v>
                </c:pt>
                <c:pt idx="328">
                  <c:v>79.599999999999994</c:v>
                </c:pt>
                <c:pt idx="329">
                  <c:v>78.2</c:v>
                </c:pt>
                <c:pt idx="330">
                  <c:v>76.8</c:v>
                </c:pt>
                <c:pt idx="331">
                  <c:v>75.3</c:v>
                </c:pt>
                <c:pt idx="332">
                  <c:v>73.8</c:v>
                </c:pt>
                <c:pt idx="333">
                  <c:v>72.099999999999994</c:v>
                </c:pt>
                <c:pt idx="334">
                  <c:v>70.2</c:v>
                </c:pt>
                <c:pt idx="335">
                  <c:v>68.2</c:v>
                </c:pt>
                <c:pt idx="336">
                  <c:v>66.099999999999994</c:v>
                </c:pt>
                <c:pt idx="337">
                  <c:v>63.8</c:v>
                </c:pt>
                <c:pt idx="338">
                  <c:v>61.6</c:v>
                </c:pt>
                <c:pt idx="339">
                  <c:v>60.2</c:v>
                </c:pt>
                <c:pt idx="340">
                  <c:v>59.8</c:v>
                </c:pt>
                <c:pt idx="341">
                  <c:v>60.4</c:v>
                </c:pt>
                <c:pt idx="342">
                  <c:v>61.8</c:v>
                </c:pt>
                <c:pt idx="343">
                  <c:v>62.6</c:v>
                </c:pt>
                <c:pt idx="344">
                  <c:v>62.7</c:v>
                </c:pt>
                <c:pt idx="345">
                  <c:v>61.9</c:v>
                </c:pt>
                <c:pt idx="346">
                  <c:v>60</c:v>
                </c:pt>
                <c:pt idx="347">
                  <c:v>58.4</c:v>
                </c:pt>
                <c:pt idx="348">
                  <c:v>57.8</c:v>
                </c:pt>
                <c:pt idx="349">
                  <c:v>57.8</c:v>
                </c:pt>
                <c:pt idx="350">
                  <c:v>57.8</c:v>
                </c:pt>
                <c:pt idx="351">
                  <c:v>57.3</c:v>
                </c:pt>
                <c:pt idx="352">
                  <c:v>56.2</c:v>
                </c:pt>
                <c:pt idx="353">
                  <c:v>54.3</c:v>
                </c:pt>
                <c:pt idx="354">
                  <c:v>50.8</c:v>
                </c:pt>
                <c:pt idx="355">
                  <c:v>45.5</c:v>
                </c:pt>
                <c:pt idx="356">
                  <c:v>40.200000000000003</c:v>
                </c:pt>
                <c:pt idx="357">
                  <c:v>34.9</c:v>
                </c:pt>
                <c:pt idx="358">
                  <c:v>29.6</c:v>
                </c:pt>
                <c:pt idx="359">
                  <c:v>27.3</c:v>
                </c:pt>
                <c:pt idx="360">
                  <c:v>29.3</c:v>
                </c:pt>
                <c:pt idx="361">
                  <c:v>32.9</c:v>
                </c:pt>
                <c:pt idx="362">
                  <c:v>35.6</c:v>
                </c:pt>
                <c:pt idx="363">
                  <c:v>36.700000000000003</c:v>
                </c:pt>
                <c:pt idx="364">
                  <c:v>37.6</c:v>
                </c:pt>
                <c:pt idx="365">
                  <c:v>39.4</c:v>
                </c:pt>
                <c:pt idx="366">
                  <c:v>42.5</c:v>
                </c:pt>
                <c:pt idx="367">
                  <c:v>46.5</c:v>
                </c:pt>
                <c:pt idx="368">
                  <c:v>50.2</c:v>
                </c:pt>
                <c:pt idx="369">
                  <c:v>52.8</c:v>
                </c:pt>
                <c:pt idx="370">
                  <c:v>54.3</c:v>
                </c:pt>
                <c:pt idx="371">
                  <c:v>54.9</c:v>
                </c:pt>
                <c:pt idx="372">
                  <c:v>54.9</c:v>
                </c:pt>
                <c:pt idx="373">
                  <c:v>54.7</c:v>
                </c:pt>
                <c:pt idx="374">
                  <c:v>54.1</c:v>
                </c:pt>
                <c:pt idx="375">
                  <c:v>53.2</c:v>
                </c:pt>
                <c:pt idx="376">
                  <c:v>52.1</c:v>
                </c:pt>
                <c:pt idx="377">
                  <c:v>50.7</c:v>
                </c:pt>
                <c:pt idx="378">
                  <c:v>49.1</c:v>
                </c:pt>
                <c:pt idx="379">
                  <c:v>47.4</c:v>
                </c:pt>
                <c:pt idx="380">
                  <c:v>45.2</c:v>
                </c:pt>
                <c:pt idx="381">
                  <c:v>41.8</c:v>
                </c:pt>
                <c:pt idx="382">
                  <c:v>36.5</c:v>
                </c:pt>
                <c:pt idx="383">
                  <c:v>31.2</c:v>
                </c:pt>
                <c:pt idx="384">
                  <c:v>27.6</c:v>
                </c:pt>
                <c:pt idx="385">
                  <c:v>26.9</c:v>
                </c:pt>
                <c:pt idx="386">
                  <c:v>27.3</c:v>
                </c:pt>
                <c:pt idx="387">
                  <c:v>27.5</c:v>
                </c:pt>
                <c:pt idx="388">
                  <c:v>27.4</c:v>
                </c:pt>
                <c:pt idx="389">
                  <c:v>27.1</c:v>
                </c:pt>
                <c:pt idx="390">
                  <c:v>26.7</c:v>
                </c:pt>
                <c:pt idx="391">
                  <c:v>26.8</c:v>
                </c:pt>
                <c:pt idx="392">
                  <c:v>28.2</c:v>
                </c:pt>
                <c:pt idx="393">
                  <c:v>31.1</c:v>
                </c:pt>
                <c:pt idx="394">
                  <c:v>34.800000000000004</c:v>
                </c:pt>
                <c:pt idx="395">
                  <c:v>38.4</c:v>
                </c:pt>
                <c:pt idx="396">
                  <c:v>40.9</c:v>
                </c:pt>
                <c:pt idx="397">
                  <c:v>41.7</c:v>
                </c:pt>
                <c:pt idx="398">
                  <c:v>40.9</c:v>
                </c:pt>
                <c:pt idx="399">
                  <c:v>38.300000000000004</c:v>
                </c:pt>
                <c:pt idx="400">
                  <c:v>35.300000000000004</c:v>
                </c:pt>
                <c:pt idx="401">
                  <c:v>34.300000000000004</c:v>
                </c:pt>
                <c:pt idx="402">
                  <c:v>34.6</c:v>
                </c:pt>
                <c:pt idx="403">
                  <c:v>36.300000000000004</c:v>
                </c:pt>
                <c:pt idx="404">
                  <c:v>39.5</c:v>
                </c:pt>
                <c:pt idx="405">
                  <c:v>41.8</c:v>
                </c:pt>
                <c:pt idx="406">
                  <c:v>42.5</c:v>
                </c:pt>
                <c:pt idx="407">
                  <c:v>41.9</c:v>
                </c:pt>
                <c:pt idx="408">
                  <c:v>40.1</c:v>
                </c:pt>
                <c:pt idx="409">
                  <c:v>36.6</c:v>
                </c:pt>
                <c:pt idx="410">
                  <c:v>31.3</c:v>
                </c:pt>
                <c:pt idx="411">
                  <c:v>26</c:v>
                </c:pt>
                <c:pt idx="412">
                  <c:v>20.6</c:v>
                </c:pt>
                <c:pt idx="413">
                  <c:v>19.100000000000001</c:v>
                </c:pt>
                <c:pt idx="414">
                  <c:v>19.7</c:v>
                </c:pt>
                <c:pt idx="415">
                  <c:v>21.1</c:v>
                </c:pt>
                <c:pt idx="416">
                  <c:v>22</c:v>
                </c:pt>
                <c:pt idx="417">
                  <c:v>22.1</c:v>
                </c:pt>
                <c:pt idx="418">
                  <c:v>21.4</c:v>
                </c:pt>
                <c:pt idx="419">
                  <c:v>19.600000000000001</c:v>
                </c:pt>
                <c:pt idx="420">
                  <c:v>18.3</c:v>
                </c:pt>
                <c:pt idx="421">
                  <c:v>18</c:v>
                </c:pt>
                <c:pt idx="422">
                  <c:v>18.3</c:v>
                </c:pt>
                <c:pt idx="423">
                  <c:v>18.5</c:v>
                </c:pt>
                <c:pt idx="424">
                  <c:v>17.899999999999999</c:v>
                </c:pt>
                <c:pt idx="425">
                  <c:v>15</c:v>
                </c:pt>
                <c:pt idx="426">
                  <c:v>9.9</c:v>
                </c:pt>
                <c:pt idx="427">
                  <c:v>4.5999999999999996</c:v>
                </c:pt>
                <c:pt idx="428">
                  <c:v>1.2</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numCache>
            </c:numRef>
          </c:yVal>
          <c:smooth val="0"/>
        </c:ser>
        <c:dLbls>
          <c:showLegendKey val="0"/>
          <c:showVal val="0"/>
          <c:showCatName val="0"/>
          <c:showSerName val="0"/>
          <c:showPercent val="0"/>
          <c:showBubbleSize val="0"/>
        </c:dLbls>
        <c:axId val="74577536"/>
        <c:axId val="74578112"/>
      </c:scatterChart>
      <c:valAx>
        <c:axId val="74577536"/>
        <c:scaling>
          <c:orientation val="minMax"/>
          <c:max val="1800"/>
          <c:min val="0"/>
        </c:scaling>
        <c:delete val="0"/>
        <c:axPos val="b"/>
        <c:majorGridlines>
          <c:spPr>
            <a:ln w="3175">
              <a:solidFill>
                <a:srgbClr val="000000"/>
              </a:solidFill>
              <a:prstDash val="sysDash"/>
            </a:ln>
          </c:spPr>
        </c:majorGridlines>
        <c:title>
          <c:tx>
            <c:rich>
              <a:bodyPr/>
              <a:lstStyle/>
              <a:p>
                <a:pPr>
                  <a:defRPr lang="ja-JP" sz="800" b="0" i="0" u="none" strike="noStrike" baseline="0">
                    <a:solidFill>
                      <a:srgbClr val="000000"/>
                    </a:solidFill>
                    <a:latin typeface="Arial"/>
                    <a:ea typeface="Arial"/>
                    <a:cs typeface="Arial"/>
                  </a:defRPr>
                </a:pPr>
                <a:r>
                  <a:rPr lang="ja-JP" altLang="en-US" sz="800" dirty="0"/>
                  <a:t>Time (sec)</a:t>
                </a:r>
              </a:p>
            </c:rich>
          </c:tx>
          <c:layout>
            <c:manualLayout>
              <c:xMode val="edge"/>
              <c:yMode val="edge"/>
              <c:x val="0.42782070760906543"/>
              <c:y val="0.86669589825650095"/>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lang="ja-JP" sz="800" b="0" i="0" u="none" strike="noStrike" baseline="0">
                <a:solidFill>
                  <a:srgbClr val="000000"/>
                </a:solidFill>
                <a:latin typeface="Arial"/>
                <a:ea typeface="Arial"/>
                <a:cs typeface="Arial"/>
              </a:defRPr>
            </a:pPr>
            <a:endParaRPr lang="en-US"/>
          </a:p>
        </c:txPr>
        <c:crossAx val="74578112"/>
        <c:crosses val="autoZero"/>
        <c:crossBetween val="midCat"/>
        <c:majorUnit val="200"/>
      </c:valAx>
      <c:valAx>
        <c:axId val="74578112"/>
        <c:scaling>
          <c:orientation val="minMax"/>
        </c:scaling>
        <c:delete val="0"/>
        <c:axPos val="l"/>
        <c:majorGridlines>
          <c:spPr>
            <a:ln w="3175">
              <a:solidFill>
                <a:srgbClr val="000000"/>
              </a:solidFill>
              <a:prstDash val="sysDash"/>
            </a:ln>
          </c:spPr>
        </c:majorGridlines>
        <c:title>
          <c:tx>
            <c:rich>
              <a:bodyPr/>
              <a:lstStyle/>
              <a:p>
                <a:pPr>
                  <a:defRPr lang="ja-JP" sz="800" b="0" i="0" u="none" strike="noStrike" baseline="0">
                    <a:solidFill>
                      <a:srgbClr val="000000"/>
                    </a:solidFill>
                    <a:latin typeface="Arial"/>
                    <a:ea typeface="Arial"/>
                    <a:cs typeface="Arial"/>
                  </a:defRPr>
                </a:pPr>
                <a:r>
                  <a:rPr lang="ja-JP" altLang="en-US" sz="800" dirty="0"/>
                  <a:t>Speed (km/h)</a:t>
                </a:r>
              </a:p>
            </c:rich>
          </c:tx>
          <c:layout>
            <c:manualLayout>
              <c:xMode val="edge"/>
              <c:yMode val="edge"/>
              <c:x val="0"/>
              <c:y val="0.23530160998227073"/>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lang="ja-JP" sz="800" b="0" i="0" u="none" strike="noStrike" baseline="0">
                <a:solidFill>
                  <a:srgbClr val="000000"/>
                </a:solidFill>
                <a:latin typeface="Arial"/>
                <a:ea typeface="Arial"/>
                <a:cs typeface="Arial"/>
              </a:defRPr>
            </a:pPr>
            <a:endParaRPr lang="en-US"/>
          </a:p>
        </c:txPr>
        <c:crossAx val="74577536"/>
        <c:crosses val="autoZero"/>
        <c:crossBetween val="midCat"/>
      </c:valAx>
      <c:spPr>
        <a:solidFill>
          <a:srgbClr val="FFFFFF"/>
        </a:solidFill>
        <a:ln w="12700">
          <a:solidFill>
            <a:srgbClr val="000000"/>
          </a:solid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169920" cy="48006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4143587" y="0"/>
            <a:ext cx="3169920" cy="480060"/>
          </a:xfrm>
          <a:prstGeom prst="rect">
            <a:avLst/>
          </a:prstGeom>
        </p:spPr>
        <p:txBody>
          <a:bodyPr vert="horz" lIns="91440" tIns="45720" rIns="91440" bIns="45720" rtlCol="0"/>
          <a:lstStyle>
            <a:lvl1pPr algn="r">
              <a:defRPr sz="1200"/>
            </a:lvl1pPr>
          </a:lstStyle>
          <a:p>
            <a:fld id="{997AFC77-8FA6-4626-A9D1-7D22794FFA71}" type="datetimeFigureOut">
              <a:rPr kumimoji="1" lang="ja-JP" altLang="en-US" smtClean="0"/>
              <a:pPr/>
              <a:t>2015/6/10</a:t>
            </a:fld>
            <a:endParaRPr kumimoji="1" lang="en-US" altLang="en-US" dirty="0"/>
          </a:p>
        </p:txBody>
      </p:sp>
      <p:sp>
        <p:nvSpPr>
          <p:cNvPr id="4" name="スライド イメージ プレースホルダー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731521" y="4560571"/>
            <a:ext cx="5852160" cy="432054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119474"/>
            <a:ext cx="3169920" cy="48006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143587" y="9119474"/>
            <a:ext cx="3169920" cy="480060"/>
          </a:xfrm>
          <a:prstGeom prst="rect">
            <a:avLst/>
          </a:prstGeom>
        </p:spPr>
        <p:txBody>
          <a:bodyPr vert="horz" lIns="91440" tIns="45720" rIns="91440" bIns="45720" rtlCol="0" anchor="b"/>
          <a:lstStyle>
            <a:lvl1pPr algn="r">
              <a:defRPr sz="1200"/>
            </a:lvl1pPr>
          </a:lstStyle>
          <a:p>
            <a:fld id="{E35BB21D-11DC-44C4-BD95-20C9059C9605}" type="slidenum">
              <a:rPr kumimoji="1" lang="ja-JP" altLang="en-US" smtClean="0"/>
              <a:pPr/>
              <a:t>‹#›</a:t>
            </a:fld>
            <a:endParaRPr kumimoji="1" lang="en-US" altLang="en-US" dirty="0"/>
          </a:p>
        </p:txBody>
      </p:sp>
    </p:spTree>
    <p:extLst>
      <p:ext uri="{BB962C8B-B14F-4D97-AF65-F5344CB8AC3E}">
        <p14:creationId xmlns:p14="http://schemas.microsoft.com/office/powerpoint/2010/main" val="37824388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pPr/>
              <a:t>1</a:t>
            </a:fld>
            <a:endParaRPr kumimoji="1" lang="en-US" altLang="en-US" dirty="0"/>
          </a:p>
        </p:txBody>
      </p:sp>
    </p:spTree>
    <p:extLst>
      <p:ext uri="{BB962C8B-B14F-4D97-AF65-F5344CB8AC3E}">
        <p14:creationId xmlns:p14="http://schemas.microsoft.com/office/powerpoint/2010/main" val="177273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35BB21D-11DC-44C4-BD95-20C9059C9605}" type="slidenum">
              <a:rPr kumimoji="1" lang="ja-JP" altLang="en-US" smtClean="0"/>
              <a:pPr/>
              <a:t>10</a:t>
            </a:fld>
            <a:endParaRPr kumimoji="1" lang="en-US" altLang="en-US" dirty="0"/>
          </a:p>
        </p:txBody>
      </p:sp>
    </p:spTree>
    <p:extLst>
      <p:ext uri="{BB962C8B-B14F-4D97-AF65-F5344CB8AC3E}">
        <p14:creationId xmlns:p14="http://schemas.microsoft.com/office/powerpoint/2010/main" val="402267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pPr/>
              <a:t>2</a:t>
            </a:fld>
            <a:endParaRPr kumimoji="1" lang="en-US" altLang="en-US" dirty="0"/>
          </a:p>
        </p:txBody>
      </p:sp>
    </p:spTree>
    <p:extLst>
      <p:ext uri="{BB962C8B-B14F-4D97-AF65-F5344CB8AC3E}">
        <p14:creationId xmlns:p14="http://schemas.microsoft.com/office/powerpoint/2010/main" val="166965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pPr/>
              <a:t>3</a:t>
            </a:fld>
            <a:endParaRPr kumimoji="1" lang="en-US" altLang="en-US" dirty="0"/>
          </a:p>
        </p:txBody>
      </p:sp>
    </p:spTree>
    <p:extLst>
      <p:ext uri="{BB962C8B-B14F-4D97-AF65-F5344CB8AC3E}">
        <p14:creationId xmlns:p14="http://schemas.microsoft.com/office/powerpoint/2010/main" val="166965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pPr/>
              <a:t>4</a:t>
            </a:fld>
            <a:endParaRPr kumimoji="1" lang="en-US" altLang="en-US" dirty="0"/>
          </a:p>
        </p:txBody>
      </p:sp>
    </p:spTree>
    <p:extLst>
      <p:ext uri="{BB962C8B-B14F-4D97-AF65-F5344CB8AC3E}">
        <p14:creationId xmlns:p14="http://schemas.microsoft.com/office/powerpoint/2010/main" val="166965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pPr/>
              <a:t>5</a:t>
            </a:fld>
            <a:endParaRPr kumimoji="1" lang="en-US" altLang="en-US" dirty="0"/>
          </a:p>
        </p:txBody>
      </p:sp>
    </p:spTree>
    <p:extLst>
      <p:ext uri="{BB962C8B-B14F-4D97-AF65-F5344CB8AC3E}">
        <p14:creationId xmlns:p14="http://schemas.microsoft.com/office/powerpoint/2010/main" val="324702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rPr>
              <a:t>　A survey of real-world driving situations in Japan indicates that driving patterns that match the extra-high-speed phase account for only 5% of the total travel distance.</a:t>
            </a:r>
          </a:p>
          <a:p>
            <a:r>
              <a:rPr kumimoji="1" lang="ja-JP" altLang="ja-JP" sz="1200" kern="1200" dirty="0" smtClean="0">
                <a:solidFill>
                  <a:schemeClr val="tx1"/>
                </a:solidFill>
                <a:effectLst/>
                <a:latin typeface="+mn-lt"/>
              </a:rPr>
              <a:t>In addition, there is a large gap between the speed-acceleration distribution with the extra-high-speed phase and the speed-acceleration distribution that reflects the real-world driving situations in Japan. Meanwhile, in the case of the speed-acceleration distribution without the extra-high-speed phase, the gap is small.</a:t>
            </a:r>
          </a:p>
          <a:p>
            <a:r>
              <a:rPr kumimoji="1" lang="ja-JP" altLang="ja-JP" sz="1200" kern="1200" dirty="0" smtClean="0">
                <a:solidFill>
                  <a:schemeClr val="tx1"/>
                </a:solidFill>
                <a:effectLst/>
                <a:latin typeface="+mn-lt"/>
              </a:rPr>
              <a:t>Therefore, in the test cycles applied to Class 3a and Class 3b vehicles, we should exclude the extra-high-speed phase and adopt the low-, medium-, and high-speed phases shown in a separate figure (on page 28) for our exhaust emissions test procedures.</a:t>
            </a:r>
          </a:p>
          <a:p>
            <a:endParaRPr kumimoji="1" lang="en-US"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pPr/>
              <a:t>6</a:t>
            </a:fld>
            <a:endParaRPr kumimoji="1" lang="en-US" altLang="en-US" dirty="0"/>
          </a:p>
        </p:txBody>
      </p:sp>
    </p:spTree>
    <p:extLst>
      <p:ext uri="{BB962C8B-B14F-4D97-AF65-F5344CB8AC3E}">
        <p14:creationId xmlns:p14="http://schemas.microsoft.com/office/powerpoint/2010/main" val="282571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pPr/>
              <a:t>7</a:t>
            </a:fld>
            <a:endParaRPr kumimoji="1" lang="en-US" altLang="en-US" dirty="0"/>
          </a:p>
        </p:txBody>
      </p:sp>
    </p:spTree>
    <p:extLst>
      <p:ext uri="{BB962C8B-B14F-4D97-AF65-F5344CB8AC3E}">
        <p14:creationId xmlns:p14="http://schemas.microsoft.com/office/powerpoint/2010/main" val="166965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pPr/>
              <a:t>8</a:t>
            </a:fld>
            <a:endParaRPr kumimoji="1" lang="en-US" altLang="en-US" dirty="0"/>
          </a:p>
        </p:txBody>
      </p:sp>
    </p:spTree>
    <p:extLst>
      <p:ext uri="{BB962C8B-B14F-4D97-AF65-F5344CB8AC3E}">
        <p14:creationId xmlns:p14="http://schemas.microsoft.com/office/powerpoint/2010/main" val="166965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pPr/>
              <a:t>9</a:t>
            </a:fld>
            <a:endParaRPr kumimoji="1" lang="en-US" altLang="en-US" dirty="0"/>
          </a:p>
        </p:txBody>
      </p:sp>
    </p:spTree>
    <p:extLst>
      <p:ext uri="{BB962C8B-B14F-4D97-AF65-F5344CB8AC3E}">
        <p14:creationId xmlns:p14="http://schemas.microsoft.com/office/powerpoint/2010/main" val="166965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121064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334285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16522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37297842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187082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264210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83909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109647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377752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303948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109077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764704"/>
            <a:ext cx="8229600" cy="652934"/>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6248F-5599-49A3-AD5F-64D8E534B484}" type="slidenum">
              <a:rPr kumimoji="1" lang="ja-JP" altLang="en-US" smtClean="0"/>
              <a:pPr/>
              <a:t>‹#›</a:t>
            </a:fld>
            <a:endParaRPr kumimoji="1" lang="ja-JP" altLang="en-US" dirty="0"/>
          </a:p>
        </p:txBody>
      </p:sp>
    </p:spTree>
    <p:extLst>
      <p:ext uri="{BB962C8B-B14F-4D97-AF65-F5344CB8AC3E}">
        <p14:creationId xmlns:p14="http://schemas.microsoft.com/office/powerpoint/2010/main" val="4239073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hyperlink" Target="http://www.env.go.jp/kanbo/koho/moe_logo.gif" TargetMode="External"/><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7.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1.png"/><Relationship Id="rId4" Type="http://schemas.openxmlformats.org/officeDocument/2006/relationships/hyperlink" Target="http://www.env.go.jp/kanbo/koho/moe_logo.gif" TargetMode="External"/><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4437112"/>
            <a:ext cx="8424936" cy="1470025"/>
          </a:xfrm>
        </p:spPr>
        <p:txBody>
          <a:bodyPr>
            <a:normAutofit fontScale="90000"/>
          </a:bodyPr>
          <a:lstStyle/>
          <a:p>
            <a:r>
              <a:rPr lang="ja-JP" altLang="en-US" sz="2400" b="1" dirty="0" smtClean="0"/>
              <a:t>Environmental Control Technology Office, </a:t>
            </a:r>
            <a:r>
              <a:rPr lang="ja-JP" altLang="en-US" sz="2400" b="1" dirty="0"/>
              <a:t>Policy Planning Division Environmental </a:t>
            </a:r>
            <a:r>
              <a:rPr lang="ja-JP" altLang="en-US" sz="2400" b="1" dirty="0" smtClean="0"/>
              <a:t>Management Bureau, Ministry of the Environment</a:t>
            </a:r>
            <a:r>
              <a:rPr lang="en-US" altLang="en-US" sz="2400" b="1" dirty="0" smtClean="0"/>
              <a:t>
</a:t>
            </a:r>
            <a:endParaRPr kumimoji="1" lang="en-US" altLang="en-US" sz="2400" b="1" dirty="0"/>
          </a:p>
        </p:txBody>
      </p:sp>
      <p:sp>
        <p:nvSpPr>
          <p:cNvPr id="3" name="サブタイトル 2"/>
          <p:cNvSpPr>
            <a:spLocks noGrp="1"/>
          </p:cNvSpPr>
          <p:nvPr>
            <p:ph type="subTitle" idx="1"/>
          </p:nvPr>
        </p:nvSpPr>
        <p:spPr>
          <a:xfrm>
            <a:off x="35496" y="908720"/>
            <a:ext cx="8963512" cy="3600400"/>
          </a:xfrm>
        </p:spPr>
        <p:txBody>
          <a:bodyPr>
            <a:noAutofit/>
          </a:bodyPr>
          <a:lstStyle/>
          <a:p>
            <a:r>
              <a:rPr lang="ja-JP" altLang="en-US" sz="2100" b="1" dirty="0" smtClean="0">
                <a:solidFill>
                  <a:schemeClr val="tx1"/>
                </a:solidFill>
              </a:rPr>
              <a:t>Overview of the "Future Policy for Motor Vehicle Emission Reduction" (12th report presented by the Central Environment Council on Feb. 4, 2015)</a:t>
            </a:r>
            <a:endParaRPr lang="en-US" altLang="ja-JP" sz="2100" b="1" dirty="0" smtClean="0">
              <a:solidFill>
                <a:schemeClr val="tx1"/>
              </a:solidFill>
            </a:endParaRPr>
          </a:p>
          <a:p>
            <a:endParaRPr lang="en-US" altLang="ja-JP" sz="2800" b="1" dirty="0" smtClean="0">
              <a:solidFill>
                <a:schemeClr val="tx1"/>
              </a:solidFill>
            </a:endParaRPr>
          </a:p>
          <a:p>
            <a:r>
              <a:rPr lang="ja-JP" altLang="en-US" b="1" dirty="0" smtClean="0">
                <a:solidFill>
                  <a:schemeClr val="tx1"/>
                </a:solidFill>
              </a:rPr>
              <a:t>International Harmonization of Exhaust Emissions Test Procedures for </a:t>
            </a:r>
            <a:r>
              <a:rPr lang="en-US" altLang="ja-JP" b="1" dirty="0" smtClean="0">
                <a:solidFill>
                  <a:schemeClr val="tx1"/>
                </a:solidFill>
              </a:rPr>
              <a:t>Passenger Vehicle (M1) </a:t>
            </a:r>
            <a:r>
              <a:rPr lang="ja-JP" altLang="en-US" b="1" dirty="0" smtClean="0">
                <a:solidFill>
                  <a:schemeClr val="tx1"/>
                </a:solidFill>
              </a:rPr>
              <a:t>and </a:t>
            </a:r>
            <a:r>
              <a:rPr lang="en-US" altLang="ja-JP" b="1" dirty="0" smtClean="0">
                <a:solidFill>
                  <a:schemeClr val="tx1"/>
                </a:solidFill>
              </a:rPr>
              <a:t>Light Trucks</a:t>
            </a:r>
            <a:r>
              <a:rPr lang="ja-JP" altLang="en-US" b="1" dirty="0" smtClean="0">
                <a:solidFill>
                  <a:schemeClr val="tx1"/>
                </a:solidFill>
              </a:rPr>
              <a:t> </a:t>
            </a:r>
            <a:r>
              <a:rPr lang="en-US" altLang="ja-JP" b="1" dirty="0" smtClean="0">
                <a:solidFill>
                  <a:schemeClr val="tx1"/>
                </a:solidFill>
              </a:rPr>
              <a:t>(N1)</a:t>
            </a:r>
            <a:endParaRPr lang="en-US" altLang="ja-JP" b="1" dirty="0">
              <a:solidFill>
                <a:schemeClr val="tx1"/>
              </a:solidFill>
            </a:endParaRPr>
          </a:p>
        </p:txBody>
      </p:sp>
      <p:sp>
        <p:nvSpPr>
          <p:cNvPr id="6" name="スライド番号プレースホルダー 3"/>
          <p:cNvSpPr txBox="1">
            <a:spLocks/>
          </p:cNvSpPr>
          <p:nvPr/>
        </p:nvSpPr>
        <p:spPr>
          <a:xfrm>
            <a:off x="7076643" y="637224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B96248F-5599-49A3-AD5F-64D8E534B484}" type="slidenum">
              <a:rPr lang="ja-JP" altLang="en-US" sz="1600" smtClean="0">
                <a:solidFill>
                  <a:schemeClr val="tx1"/>
                </a:solidFill>
              </a:rPr>
              <a:pPr/>
              <a:t>1</a:t>
            </a:fld>
            <a:endParaRPr lang="en-US" altLang="en-US" sz="1600" dirty="0">
              <a:solidFill>
                <a:schemeClr val="tx1"/>
              </a:solidFill>
            </a:endParaRPr>
          </a:p>
        </p:txBody>
      </p:sp>
      <p:pic>
        <p:nvPicPr>
          <p:cNvPr id="8"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7" name="Textfeld 12"/>
          <p:cNvSpPr txBox="1">
            <a:spLocks noChangeArrowheads="1"/>
          </p:cNvSpPr>
          <p:nvPr/>
        </p:nvSpPr>
        <p:spPr bwMode="auto">
          <a:xfrm>
            <a:off x="5580112" y="0"/>
            <a:ext cx="336232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eaLnBrk="1" hangingPunct="1"/>
            <a:r>
              <a:rPr lang="en-US" sz="1200" dirty="0">
                <a:latin typeface="Times New Roman" pitchFamily="18" charset="0"/>
                <a:cs typeface="Times New Roman" pitchFamily="18" charset="0"/>
              </a:rPr>
              <a:t>Informal document </a:t>
            </a:r>
            <a:r>
              <a:rPr lang="en-US" sz="1200" b="1" dirty="0" smtClean="0">
                <a:latin typeface="Times New Roman" pitchFamily="18" charset="0"/>
                <a:cs typeface="Times New Roman" pitchFamily="18" charset="0"/>
              </a:rPr>
              <a:t>GRPE-71-15</a:t>
            </a:r>
            <a:endParaRPr lang="de-DE" sz="1200" dirty="0" smtClean="0">
              <a:latin typeface="Times New Roman" pitchFamily="18" charset="0"/>
              <a:cs typeface="Times New Roman" pitchFamily="18" charset="0"/>
            </a:endParaRPr>
          </a:p>
          <a:p>
            <a:pPr algn="r"/>
            <a:r>
              <a:rPr lang="en-US" sz="1200" dirty="0" smtClean="0">
                <a:latin typeface="Times New Roman" pitchFamily="18" charset="0"/>
                <a:cs typeface="Times New Roman" pitchFamily="18" charset="0"/>
              </a:rPr>
              <a:t>71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GRPE</a:t>
            </a:r>
            <a:r>
              <a:rPr lang="en-US" sz="1200" dirty="0">
                <a:latin typeface="Times New Roman" pitchFamily="18" charset="0"/>
                <a:cs typeface="Times New Roman" pitchFamily="18" charset="0"/>
              </a:rPr>
              <a:t>,</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8</a:t>
            </a:r>
            <a:r>
              <a:rPr lang="en-US" sz="1200" dirty="0" smtClean="0">
                <a:latin typeface="Times New Roman" pitchFamily="18" charset="0"/>
                <a:cs typeface="Times New Roman" pitchFamily="18" charset="0"/>
              </a:rPr>
              <a:t> – 12 June 2015</a:t>
            </a:r>
            <a:endParaRPr lang="en-US" sz="1200" dirty="0">
              <a:latin typeface="Times New Roman" pitchFamily="18" charset="0"/>
              <a:cs typeface="Times New Roman" pitchFamily="18" charset="0"/>
            </a:endParaRPr>
          </a:p>
          <a:p>
            <a:pPr algn="r" eaLnBrk="1" hangingPunct="1"/>
            <a:r>
              <a:rPr lang="en-US" sz="1200" dirty="0">
                <a:latin typeface="Times New Roman" pitchFamily="18" charset="0"/>
                <a:cs typeface="Times New Roman" pitchFamily="18" charset="0"/>
              </a:rPr>
              <a:t>A</a:t>
            </a:r>
            <a:r>
              <a:rPr lang="en-US" sz="1200" dirty="0" smtClean="0">
                <a:latin typeface="Times New Roman" pitchFamily="18" charset="0"/>
                <a:cs typeface="Times New Roman" pitchFamily="18" charset="0"/>
              </a:rPr>
              <a:t>genda items 3(b) and 16</a:t>
            </a:r>
            <a:endParaRPr lang="de-DE" sz="1200" dirty="0">
              <a:latin typeface="Times New Roman" pitchFamily="18" charset="0"/>
              <a:cs typeface="Times New Roman" pitchFamily="18" charset="0"/>
            </a:endParaRPr>
          </a:p>
        </p:txBody>
      </p:sp>
      <p:sp>
        <p:nvSpPr>
          <p:cNvPr id="9" name="Textfeld 39"/>
          <p:cNvSpPr txBox="1">
            <a:spLocks noChangeArrowheads="1"/>
          </p:cNvSpPr>
          <p:nvPr/>
        </p:nvSpPr>
        <p:spPr bwMode="auto">
          <a:xfrm>
            <a:off x="179512" y="46166"/>
            <a:ext cx="2819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sz="1200" dirty="0" smtClean="0">
                <a:latin typeface="Times New Roman" pitchFamily="18" charset="0"/>
                <a:cs typeface="Times New Roman" pitchFamily="18" charset="0"/>
              </a:rPr>
              <a:t>Submitted by </a:t>
            </a:r>
            <a:r>
              <a:rPr lang="en-US" sz="1200" dirty="0" smtClean="0">
                <a:latin typeface="Times New Roman" pitchFamily="18" charset="0"/>
                <a:cs typeface="Times New Roman" pitchFamily="18" charset="0"/>
              </a:rPr>
              <a:t>the expert from Japan</a:t>
            </a:r>
            <a:r>
              <a:rPr lang="en-US" sz="1200" dirty="0" smtClean="0">
                <a:solidFill>
                  <a:schemeClr val="bg1"/>
                </a:solidFill>
                <a:latin typeface="Times New Roman" pitchFamily="18" charset="0"/>
                <a:cs typeface="Times New Roman" pitchFamily="18" charset="0"/>
              </a:rPr>
              <a:t> </a:t>
            </a:r>
            <a:r>
              <a:rPr lang="en-US" sz="1200" dirty="0">
                <a:solidFill>
                  <a:schemeClr val="bg1"/>
                </a:solidFill>
                <a:latin typeface="Times New Roman" pitchFamily="18" charset="0"/>
                <a:cs typeface="Times New Roman" pitchFamily="18" charset="0"/>
              </a:rPr>
              <a:t>the </a:t>
            </a:r>
            <a:r>
              <a:rPr lang="en-US" sz="1200" dirty="0" smtClean="0">
                <a:solidFill>
                  <a:schemeClr val="bg1"/>
                </a:solidFill>
                <a:latin typeface="Times New Roman" pitchFamily="18" charset="0"/>
                <a:cs typeface="Times New Roman" pitchFamily="18" charset="0"/>
              </a:rPr>
              <a:t>secretariat </a:t>
            </a:r>
            <a:endParaRPr lang="de-DE" sz="1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0826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a:xfrm>
            <a:off x="7076643" y="6372249"/>
            <a:ext cx="2133600" cy="365125"/>
          </a:xfrm>
        </p:spPr>
        <p:txBody>
          <a:bodyPr/>
          <a:lstStyle/>
          <a:p>
            <a:fld id="{EB96248F-5599-49A3-AD5F-64D8E534B484}" type="slidenum">
              <a:rPr kumimoji="1" lang="ja-JP" altLang="en-US" sz="1600" smtClean="0">
                <a:solidFill>
                  <a:schemeClr val="tx1"/>
                </a:solidFill>
              </a:rPr>
              <a:pPr/>
              <a:t>10</a:t>
            </a:fld>
            <a:endParaRPr kumimoji="1" lang="en-US" altLang="en-US" sz="1600" dirty="0">
              <a:solidFill>
                <a:schemeClr val="tx1"/>
              </a:solidFill>
            </a:endParaRPr>
          </a:p>
        </p:txBody>
      </p:sp>
      <p:sp>
        <p:nvSpPr>
          <p:cNvPr id="6" name="テキスト ボックス 5"/>
          <p:cNvSpPr txBox="1"/>
          <p:nvPr/>
        </p:nvSpPr>
        <p:spPr>
          <a:xfrm>
            <a:off x="1691680" y="2852936"/>
            <a:ext cx="5849678" cy="584775"/>
          </a:xfrm>
          <a:prstGeom prst="rect">
            <a:avLst/>
          </a:prstGeom>
          <a:noFill/>
        </p:spPr>
        <p:txBody>
          <a:bodyPr wrap="none">
            <a:spAutoFit/>
          </a:bodyPr>
          <a:lstStyle/>
          <a:p>
            <a:pPr>
              <a:defRPr/>
            </a:pPr>
            <a:r>
              <a:rPr lang="ja-JP" altLang="en-US" sz="3200" b="1" dirty="0">
                <a:latin typeface="Arial" charset="0"/>
              </a:rPr>
              <a:t>Thank you for your attention.</a:t>
            </a:r>
          </a:p>
        </p:txBody>
      </p:sp>
      <p:pic>
        <p:nvPicPr>
          <p:cNvPr id="7"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extLst>
      <p:ext uri="{BB962C8B-B14F-4D97-AF65-F5344CB8AC3E}">
        <p14:creationId xmlns:p14="http://schemas.microsoft.com/office/powerpoint/2010/main" val="335018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6643" y="6372249"/>
            <a:ext cx="2133600" cy="365125"/>
          </a:xfrm>
        </p:spPr>
        <p:txBody>
          <a:bodyPr/>
          <a:lstStyle/>
          <a:p>
            <a:fld id="{EB96248F-5599-49A3-AD5F-64D8E534B484}" type="slidenum">
              <a:rPr kumimoji="1" lang="ja-JP" altLang="en-US" sz="1600" smtClean="0">
                <a:solidFill>
                  <a:schemeClr val="tx1"/>
                </a:solidFill>
              </a:rPr>
              <a:pPr/>
              <a:t>2</a:t>
            </a:fld>
            <a:endParaRPr kumimoji="1" lang="en-US" altLang="en-US" sz="1600" dirty="0">
              <a:solidFill>
                <a:schemeClr val="tx1"/>
              </a:solidFill>
            </a:endParaRPr>
          </a:p>
        </p:txBody>
      </p:sp>
      <p:sp>
        <p:nvSpPr>
          <p:cNvPr id="24" name="正方形/長方形 23"/>
          <p:cNvSpPr/>
          <p:nvPr/>
        </p:nvSpPr>
        <p:spPr>
          <a:xfrm>
            <a:off x="3851920" y="409278"/>
            <a:ext cx="1512168" cy="461665"/>
          </a:xfrm>
          <a:prstGeom prst="rect">
            <a:avLst/>
          </a:prstGeom>
          <a:ln w="25400">
            <a:noFill/>
          </a:ln>
        </p:spPr>
        <p:txBody>
          <a:bodyPr wrap="square">
            <a:spAutoFit/>
          </a:bodyPr>
          <a:lstStyle/>
          <a:p>
            <a:pPr lvl="0"/>
            <a:r>
              <a:rPr lang="ja-JP" altLang="en-US" sz="2400" b="1" u="sng" dirty="0"/>
              <a:t>Contents</a:t>
            </a:r>
            <a:endParaRPr lang="en-US" altLang="ja-JP" sz="2400" b="1" u="sng" dirty="0"/>
          </a:p>
        </p:txBody>
      </p:sp>
      <p:sp>
        <p:nvSpPr>
          <p:cNvPr id="33" name="タイトル 1"/>
          <p:cNvSpPr txBox="1">
            <a:spLocks/>
          </p:cNvSpPr>
          <p:nvPr/>
        </p:nvSpPr>
        <p:spPr>
          <a:xfrm>
            <a:off x="100806" y="1772816"/>
            <a:ext cx="9043194" cy="4392488"/>
          </a:xfrm>
          <a:prstGeom prst="rect">
            <a:avLst/>
          </a:prstGeom>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t>1. Introduction ・・・・・・・・・・・・・・・・・・・・・・・・・・・・・・・・・・・・・・・</a:t>
            </a:r>
            <a:r>
              <a:rPr lang="en-US" altLang="ja-JP" sz="2400" b="1" dirty="0" smtClean="0"/>
              <a:t>3</a:t>
            </a:r>
          </a:p>
          <a:p>
            <a:pPr algn="l"/>
            <a:endParaRPr lang="en-US" altLang="ja-JP" sz="2400" b="1" dirty="0" smtClean="0"/>
          </a:p>
          <a:p>
            <a:pPr algn="l"/>
            <a:r>
              <a:rPr lang="ja-JP" altLang="en-US" sz="2400" b="1" dirty="0"/>
              <a:t>2. Key Points of the 12th </a:t>
            </a:r>
            <a:r>
              <a:rPr lang="ja-JP" altLang="en-US" sz="2400" b="1" dirty="0" smtClean="0"/>
              <a:t>Report ・</a:t>
            </a:r>
            <a:r>
              <a:rPr lang="ja-JP" altLang="en-US" sz="2400" b="1" dirty="0"/>
              <a:t>・・・・・・・・・・・</a:t>
            </a:r>
            <a:r>
              <a:rPr lang="ja-JP" altLang="en-US" sz="2400" b="1" dirty="0" smtClean="0"/>
              <a:t>・・</a:t>
            </a:r>
            <a:r>
              <a:rPr lang="ja-JP" altLang="en-US" sz="2400" b="1" dirty="0"/>
              <a:t>・・・・・・・・・・・</a:t>
            </a:r>
            <a:r>
              <a:rPr lang="en-US" altLang="ja-JP" sz="2400" b="1" dirty="0" smtClean="0"/>
              <a:t>6</a:t>
            </a:r>
          </a:p>
          <a:p>
            <a:pPr algn="l"/>
            <a:endParaRPr lang="en-US" altLang="ja-JP" sz="2400" b="1" dirty="0"/>
          </a:p>
          <a:p>
            <a:pPr algn="l"/>
            <a:r>
              <a:rPr lang="ja-JP" altLang="en-US" sz="2400" b="1" dirty="0"/>
              <a:t>3. </a:t>
            </a:r>
            <a:r>
              <a:rPr lang="en-US" altLang="ja-JP" sz="2400" b="1" dirty="0" smtClean="0"/>
              <a:t>Introducing the WLTP </a:t>
            </a:r>
            <a:r>
              <a:rPr lang="ja-JP" altLang="en-US" sz="2400" b="1" dirty="0" smtClean="0"/>
              <a:t>・・・・・・・・・・・・・・</a:t>
            </a:r>
            <a:r>
              <a:rPr lang="ja-JP" altLang="en-US" sz="2400" b="1" dirty="0"/>
              <a:t>・・・・・・・・・・・・・・</a:t>
            </a:r>
            <a:r>
              <a:rPr lang="ja-JP" altLang="en-US" sz="2400" b="1" dirty="0" smtClean="0"/>
              <a:t>・ ・ </a:t>
            </a:r>
            <a:r>
              <a:rPr lang="en-US" altLang="ja-JP" sz="2400" b="1" dirty="0" smtClean="0"/>
              <a:t>7</a:t>
            </a:r>
          </a:p>
          <a:p>
            <a:pPr algn="l"/>
            <a:endParaRPr lang="en-US" altLang="ja-JP" sz="2400" b="1" dirty="0"/>
          </a:p>
          <a:p>
            <a:pPr marL="261938" indent="-261938" algn="l"/>
            <a:r>
              <a:rPr lang="ja-JP" altLang="en-US" sz="2400" b="1" dirty="0" smtClean="0"/>
              <a:t>4. Setting </a:t>
            </a:r>
            <a:r>
              <a:rPr lang="en-US" altLang="ja-JP" sz="2400" b="1" dirty="0"/>
              <a:t>Permissible </a:t>
            </a:r>
            <a:r>
              <a:rPr lang="en-US" altLang="ja-JP" sz="2400" b="1" dirty="0" smtClean="0"/>
              <a:t>Exhaust </a:t>
            </a:r>
            <a:r>
              <a:rPr lang="ja-JP" altLang="en-US" sz="2400" b="1" dirty="0" smtClean="0"/>
              <a:t>Emission </a:t>
            </a:r>
            <a:r>
              <a:rPr lang="en-US" altLang="ja-JP" sz="2400" b="1" dirty="0"/>
              <a:t>Limit Target </a:t>
            </a:r>
            <a:r>
              <a:rPr lang="en-US" altLang="ja-JP" sz="2400" b="1" dirty="0" smtClean="0"/>
              <a:t>Levels </a:t>
            </a:r>
            <a:br>
              <a:rPr lang="en-US" altLang="ja-JP" sz="2400" b="1" dirty="0" smtClean="0"/>
            </a:br>
            <a:r>
              <a:rPr lang="ja-JP" altLang="en-US" sz="2400" b="1" dirty="0" smtClean="0"/>
              <a:t>for the Next Term ・・・・・・・・・・ ・・・ ・・・ ・・・ ・・・ ・・・・・・・・・・・</a:t>
            </a:r>
            <a:r>
              <a:rPr lang="en-US" altLang="ja-JP" sz="2400" b="1" dirty="0"/>
              <a:t>8</a:t>
            </a:r>
          </a:p>
        </p:txBody>
      </p:sp>
      <p:pic>
        <p:nvPicPr>
          <p:cNvPr id="8"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extLst>
      <p:ext uri="{BB962C8B-B14F-4D97-AF65-F5344CB8AC3E}">
        <p14:creationId xmlns:p14="http://schemas.microsoft.com/office/powerpoint/2010/main" val="2952137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6643" y="6372249"/>
            <a:ext cx="2133600" cy="365125"/>
          </a:xfrm>
        </p:spPr>
        <p:txBody>
          <a:bodyPr/>
          <a:lstStyle/>
          <a:p>
            <a:fld id="{EB96248F-5599-49A3-AD5F-64D8E534B484}" type="slidenum">
              <a:rPr kumimoji="1" lang="ja-JP" altLang="en-US" sz="1600" smtClean="0">
                <a:solidFill>
                  <a:schemeClr val="tx1"/>
                </a:solidFill>
              </a:rPr>
              <a:pPr/>
              <a:t>3</a:t>
            </a:fld>
            <a:endParaRPr kumimoji="1" lang="en-US" altLang="en-US" sz="1600" dirty="0">
              <a:solidFill>
                <a:schemeClr val="tx1"/>
              </a:solidFill>
            </a:endParaRPr>
          </a:p>
        </p:txBody>
      </p:sp>
      <p:sp>
        <p:nvSpPr>
          <p:cNvPr id="14" name="正方形/長方形 13"/>
          <p:cNvSpPr/>
          <p:nvPr/>
        </p:nvSpPr>
        <p:spPr>
          <a:xfrm>
            <a:off x="268465" y="2863904"/>
            <a:ext cx="4807591" cy="1815882"/>
          </a:xfrm>
          <a:prstGeom prst="rect">
            <a:avLst/>
          </a:prstGeom>
        </p:spPr>
        <p:txBody>
          <a:bodyPr wrap="square">
            <a:spAutoFit/>
          </a:bodyPr>
          <a:lstStyle/>
          <a:p>
            <a:pPr marL="212725" indent="-212725">
              <a:buFont typeface="Arial" panose="020B0604020202020204" pitchFamily="34" charset="0"/>
              <a:buChar char="•"/>
            </a:pPr>
            <a:r>
              <a:rPr lang="en-US" altLang="ja-JP" sz="1400" dirty="0" smtClean="0"/>
              <a:t>T</a:t>
            </a:r>
            <a:r>
              <a:rPr lang="ja-JP" altLang="en-US" sz="1400" dirty="0" smtClean="0"/>
              <a:t>he Central Environment Council successively </a:t>
            </a:r>
            <a:r>
              <a:rPr lang="en-US" altLang="ja-JP" sz="1400" dirty="0" smtClean="0"/>
              <a:t>has </a:t>
            </a:r>
            <a:r>
              <a:rPr lang="ja-JP" altLang="en-US" sz="1400" dirty="0" smtClean="0"/>
              <a:t>discuss</a:t>
            </a:r>
            <a:r>
              <a:rPr lang="en-US" altLang="ja-JP" sz="1400" dirty="0" err="1" smtClean="0"/>
              <a:t>ed</a:t>
            </a:r>
            <a:r>
              <a:rPr lang="ja-JP" altLang="en-US" sz="1400" dirty="0" smtClean="0"/>
              <a:t> the international harmonization of exhaust emissions test procedures, which led to the introduction of relevant regulations. (See the table on the right.)</a:t>
            </a:r>
            <a:endParaRPr lang="en-US" altLang="ja-JP" sz="1400" dirty="0"/>
          </a:p>
          <a:p>
            <a:pPr marL="212725" indent="-212725">
              <a:buFont typeface="Arial" panose="020B0604020202020204" pitchFamily="34" charset="0"/>
              <a:buChar char="•"/>
            </a:pPr>
            <a:endParaRPr lang="en-US" altLang="ja-JP" sz="1400" dirty="0"/>
          </a:p>
          <a:p>
            <a:pPr marL="212725" indent="-212725">
              <a:buFont typeface="Arial" panose="020B0604020202020204" pitchFamily="34" charset="0"/>
              <a:buChar char="•"/>
            </a:pPr>
            <a:r>
              <a:rPr lang="ja-JP" altLang="en-US" sz="1400" dirty="0" smtClean="0"/>
              <a:t>International harmonization of exhaust emissions test procedures for </a:t>
            </a:r>
            <a:r>
              <a:rPr lang="en-US" altLang="ja-JP" sz="1400" dirty="0" smtClean="0"/>
              <a:t>Passenger Vehicles and Light Trucks </a:t>
            </a:r>
            <a:r>
              <a:rPr lang="ja-JP" altLang="en-US" sz="1400" dirty="0" smtClean="0"/>
              <a:t> remained to be discussed.</a:t>
            </a:r>
            <a:endParaRPr lang="en-US" altLang="ja-JP" sz="1400" dirty="0" smtClean="0"/>
          </a:p>
        </p:txBody>
      </p:sp>
      <p:sp>
        <p:nvSpPr>
          <p:cNvPr id="15" name="正方形/長方形 14"/>
          <p:cNvSpPr/>
          <p:nvPr/>
        </p:nvSpPr>
        <p:spPr>
          <a:xfrm>
            <a:off x="131299" y="2550953"/>
            <a:ext cx="2644314" cy="3231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lvl="0"/>
            <a:r>
              <a:rPr lang="ja-JP" altLang="en-US" sz="1500" b="1" dirty="0" smtClean="0"/>
              <a:t>○ Recent </a:t>
            </a:r>
            <a:r>
              <a:rPr lang="en-US" altLang="ja-JP" sz="1500" b="1" dirty="0" smtClean="0"/>
              <a:t>View</a:t>
            </a:r>
            <a:r>
              <a:rPr lang="ja-JP" altLang="en-US" sz="1500" b="1" dirty="0" smtClean="0"/>
              <a:t>s of Discussion</a:t>
            </a:r>
          </a:p>
        </p:txBody>
      </p:sp>
      <p:sp>
        <p:nvSpPr>
          <p:cNvPr id="16" name="正方形/長方形 15"/>
          <p:cNvSpPr/>
          <p:nvPr/>
        </p:nvSpPr>
        <p:spPr>
          <a:xfrm>
            <a:off x="266605" y="987308"/>
            <a:ext cx="4807591" cy="1600438"/>
          </a:xfrm>
          <a:prstGeom prst="rect">
            <a:avLst/>
          </a:prstGeom>
        </p:spPr>
        <p:txBody>
          <a:bodyPr wrap="square">
            <a:spAutoFit/>
          </a:bodyPr>
          <a:lstStyle/>
          <a:p>
            <a:pPr marL="233363" indent="-233363">
              <a:buFont typeface="Arial" panose="020B0604020202020204" pitchFamily="34" charset="0"/>
              <a:buChar char="•"/>
            </a:pPr>
            <a:r>
              <a:rPr lang="ja-JP" altLang="en-US" sz="1400" dirty="0" smtClean="0"/>
              <a:t>In response to the inquiry made on May 21, 1996, the council presented a series of reports, from the interim report (in 1996) up to the 11th report (in 2012), and </a:t>
            </a:r>
            <a:r>
              <a:rPr lang="ja-JP" altLang="en-US" sz="1400" b="1" u="sng" dirty="0" smtClean="0"/>
              <a:t>the vehicle emissions regulations </a:t>
            </a:r>
            <a:r>
              <a:rPr lang="en-US" altLang="ja-JP" sz="1400" b="1" u="sng" dirty="0" smtClean="0"/>
              <a:t>have been </a:t>
            </a:r>
            <a:r>
              <a:rPr lang="ja-JP" altLang="en-US" sz="1400" b="1" u="sng" dirty="0"/>
              <a:t>tightened progressively </a:t>
            </a:r>
            <a:r>
              <a:rPr lang="ja-JP" altLang="en-US" sz="1400" b="1" u="sng" dirty="0" smtClean="0"/>
              <a:t>.</a:t>
            </a:r>
            <a:endParaRPr lang="en-US" altLang="ja-JP" sz="1400" dirty="0" smtClean="0"/>
          </a:p>
          <a:p>
            <a:pPr marL="233363" indent="-233363">
              <a:buFont typeface="Arial" panose="020B0604020202020204" pitchFamily="34" charset="0"/>
              <a:buChar char="•"/>
            </a:pPr>
            <a:r>
              <a:rPr lang="ja-JP" altLang="en-US" sz="1400" dirty="0" smtClean="0"/>
              <a:t>As a result, </a:t>
            </a:r>
            <a:r>
              <a:rPr lang="en-US" altLang="ja-JP" sz="1400" dirty="0" smtClean="0"/>
              <a:t>enacted </a:t>
            </a:r>
            <a:r>
              <a:rPr lang="ja-JP" altLang="en-US" sz="1400" dirty="0" smtClean="0"/>
              <a:t>regulations are among the strictest in the world, </a:t>
            </a:r>
            <a:r>
              <a:rPr lang="ja-JP" altLang="en-US" sz="1400" b="1" u="sng" dirty="0" smtClean="0"/>
              <a:t>contributing significantly to improving the atmospheric environment in Japan.</a:t>
            </a:r>
            <a:endParaRPr lang="en-US" altLang="ja-JP" sz="1400" b="1" u="sng" dirty="0" smtClean="0"/>
          </a:p>
        </p:txBody>
      </p:sp>
      <p:sp>
        <p:nvSpPr>
          <p:cNvPr id="17" name="正方形/長方形 16"/>
          <p:cNvSpPr/>
          <p:nvPr/>
        </p:nvSpPr>
        <p:spPr>
          <a:xfrm>
            <a:off x="131299" y="588750"/>
            <a:ext cx="6139053" cy="3231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ja-JP" altLang="en-US" sz="1500" b="1" dirty="0" smtClean="0"/>
              <a:t>○ Overview of Previous Reports from the Central Environment Council</a:t>
            </a:r>
            <a:endParaRPr lang="en-US" altLang="en-US" sz="1500" dirty="0"/>
          </a:p>
        </p:txBody>
      </p:sp>
      <p:sp>
        <p:nvSpPr>
          <p:cNvPr id="10" name="テキスト ボックス 9"/>
          <p:cNvSpPr txBox="1"/>
          <p:nvPr/>
        </p:nvSpPr>
        <p:spPr>
          <a:xfrm>
            <a:off x="5220072" y="1204280"/>
            <a:ext cx="3744416" cy="492443"/>
          </a:xfrm>
          <a:prstGeom prst="rect">
            <a:avLst/>
          </a:prstGeom>
          <a:noFill/>
        </p:spPr>
        <p:txBody>
          <a:bodyPr wrap="square" rtlCol="0">
            <a:spAutoFit/>
          </a:bodyPr>
          <a:lstStyle/>
          <a:p>
            <a:r>
              <a:rPr kumimoji="1" lang="ja-JP" altLang="en-US" sz="1300" dirty="0" smtClean="0"/>
              <a:t>Reference</a:t>
            </a:r>
            <a:r>
              <a:rPr kumimoji="1" lang="en-US" altLang="ja-JP" sz="1300" dirty="0" smtClean="0"/>
              <a:t>: </a:t>
            </a:r>
            <a:r>
              <a:rPr sz="1300" dirty="0" smtClean="0"/>
              <a:t>Previous Reports on </a:t>
            </a:r>
            <a:r>
              <a:rPr kumimoji="1" lang="ja-JP" altLang="en-US" sz="1300" dirty="0" smtClean="0"/>
              <a:t>the International Harmonization of Exhaust Emissions Test Procedures</a:t>
            </a:r>
            <a:endParaRPr kumimoji="1" lang="en-US" altLang="en-US" sz="1300" dirty="0"/>
          </a:p>
        </p:txBody>
      </p:sp>
      <p:sp>
        <p:nvSpPr>
          <p:cNvPr id="21" name="正方形/長方形 20"/>
          <p:cNvSpPr/>
          <p:nvPr/>
        </p:nvSpPr>
        <p:spPr>
          <a:xfrm>
            <a:off x="702071" y="5288152"/>
            <a:ext cx="4356452" cy="738664"/>
          </a:xfrm>
          <a:prstGeom prst="rect">
            <a:avLst/>
          </a:prstGeom>
        </p:spPr>
        <p:txBody>
          <a:bodyPr wrap="square">
            <a:spAutoFit/>
          </a:bodyPr>
          <a:lstStyle/>
          <a:p>
            <a:pPr marL="212725" indent="-212725">
              <a:buFont typeface="Arial" panose="020B0604020202020204" pitchFamily="34" charset="0"/>
              <a:buChar char="•"/>
            </a:pPr>
            <a:r>
              <a:rPr lang="ja-JP" altLang="en-US" sz="1400" dirty="0" smtClean="0"/>
              <a:t>International harmonization of</a:t>
            </a:r>
            <a:r>
              <a:rPr sz="1400" dirty="0" smtClean="0"/>
              <a:t> </a:t>
            </a:r>
            <a:r>
              <a:rPr lang="ja-JP" altLang="en-US" sz="1400" b="1" u="sng" dirty="0" smtClean="0"/>
              <a:t>exhaust emissions test procedures for </a:t>
            </a:r>
            <a:r>
              <a:rPr lang="en-US" altLang="ja-JP" sz="1400" b="1" u="sng" dirty="0"/>
              <a:t>Passenger Vehicles and Light Trucks  </a:t>
            </a:r>
            <a:r>
              <a:rPr lang="en-US" altLang="ja-JP" sz="1400" b="1" u="sng" dirty="0" smtClean="0"/>
              <a:t>remained </a:t>
            </a:r>
            <a:r>
              <a:rPr lang="ja-JP" altLang="en-US" sz="1400" dirty="0" smtClean="0"/>
              <a:t>and other subjects</a:t>
            </a:r>
            <a:endParaRPr lang="en-US" altLang="ja-JP" sz="1400" dirty="0" smtClean="0"/>
          </a:p>
        </p:txBody>
      </p:sp>
      <p:sp>
        <p:nvSpPr>
          <p:cNvPr id="25" name="角丸四角形 24"/>
          <p:cNvSpPr/>
          <p:nvPr/>
        </p:nvSpPr>
        <p:spPr>
          <a:xfrm>
            <a:off x="610772" y="4910969"/>
            <a:ext cx="4393276" cy="1133334"/>
          </a:xfrm>
          <a:prstGeom prst="roundRect">
            <a:avLst>
              <a:gd name="adj" fmla="val 107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655523" y="4957344"/>
            <a:ext cx="3023328" cy="323165"/>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none">
            <a:spAutoFit/>
          </a:bodyPr>
          <a:lstStyle/>
          <a:p>
            <a:pPr lvl="0"/>
            <a:r>
              <a:rPr lang="ja-JP" altLang="en-US" sz="1500" b="1" dirty="0" smtClean="0">
                <a:solidFill>
                  <a:schemeClr val="tx1"/>
                </a:solidFill>
              </a:rPr>
              <a:t>○ Major </a:t>
            </a:r>
            <a:r>
              <a:rPr lang="en-US" altLang="ja-JP" sz="1500" b="1" dirty="0" smtClean="0">
                <a:solidFill>
                  <a:schemeClr val="tx1"/>
                </a:solidFill>
              </a:rPr>
              <a:t>topics</a:t>
            </a:r>
            <a:r>
              <a:rPr lang="ja-JP" altLang="en-US" sz="1500" b="1" dirty="0" smtClean="0">
                <a:solidFill>
                  <a:schemeClr val="tx1"/>
                </a:solidFill>
              </a:rPr>
              <a:t> in the 12th Report</a:t>
            </a:r>
            <a:endParaRPr lang="en-US" altLang="ja-JP" sz="1500" b="1" dirty="0">
              <a:solidFill>
                <a:schemeClr val="tx1"/>
              </a:solidFill>
            </a:endParaRPr>
          </a:p>
        </p:txBody>
      </p:sp>
      <p:sp>
        <p:nvSpPr>
          <p:cNvPr id="6" name="下矢印 5"/>
          <p:cNvSpPr/>
          <p:nvPr/>
        </p:nvSpPr>
        <p:spPr>
          <a:xfrm>
            <a:off x="2301657" y="4511069"/>
            <a:ext cx="686837" cy="344881"/>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pic>
        <p:nvPicPr>
          <p:cNvPr id="19" name="Picture 8" descr="Hydraulic excavator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292131"/>
            <a:ext cx="884693" cy="77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Wheel load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665" y="2395823"/>
            <a:ext cx="943248" cy="56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04248" y="3298395"/>
            <a:ext cx="1103597" cy="62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1" descr="D:\1204加藤\その他\雑\自動車写真\img_nonstep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9385" y="3888836"/>
            <a:ext cx="1405529" cy="49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8" descr="D:\1204加藤\その他\雑\自動車写真\FIT-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5684823"/>
            <a:ext cx="924017" cy="64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1" descr="D:\1204加藤\その他\雑\自動車写真\キャリイ画像\low_CA1L09000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7107" y="5937327"/>
            <a:ext cx="927063" cy="5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http://www.kawasaki-motors.com/mc/kinfo/10new/zr1200d/10ZR1200DAF_GRN-b.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4259" y="4659420"/>
            <a:ext cx="947937" cy="71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3016" y="4659420"/>
            <a:ext cx="821432" cy="5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p:cNvSpPr/>
          <p:nvPr/>
        </p:nvSpPr>
        <p:spPr>
          <a:xfrm>
            <a:off x="169806" y="188640"/>
            <a:ext cx="1963999" cy="400110"/>
          </a:xfrm>
          <a:prstGeom prst="rect">
            <a:avLst/>
          </a:prstGeom>
          <a:ln w="25400">
            <a:noFill/>
          </a:ln>
        </p:spPr>
        <p:txBody>
          <a:bodyPr wrap="none">
            <a:spAutoFit/>
          </a:bodyPr>
          <a:lstStyle/>
          <a:p>
            <a:pPr lvl="0"/>
            <a:r>
              <a:rPr lang="ja-JP" altLang="en-US" sz="2000" b="1" u="sng" dirty="0">
                <a:latin typeface="Arial" pitchFamily="34" charset="0"/>
                <a:cs typeface="Arial" pitchFamily="34" charset="0"/>
              </a:rPr>
              <a:t>1. Introduction</a:t>
            </a:r>
            <a:endParaRPr lang="en-US" altLang="ja-JP" sz="2000" b="1" u="sng" dirty="0">
              <a:latin typeface="Arial" pitchFamily="34" charset="0"/>
              <a:cs typeface="Arial" pitchFamily="34" charset="0"/>
            </a:endParaRPr>
          </a:p>
        </p:txBody>
      </p:sp>
      <p:graphicFrame>
        <p:nvGraphicFramePr>
          <p:cNvPr id="20" name="表 19"/>
          <p:cNvGraphicFramePr>
            <a:graphicFrameLocks noGrp="1"/>
          </p:cNvGraphicFramePr>
          <p:nvPr>
            <p:extLst>
              <p:ext uri="{D42A27DB-BD31-4B8C-83A1-F6EECF244321}">
                <p14:modId xmlns:p14="http://schemas.microsoft.com/office/powerpoint/2010/main" val="2019362015"/>
              </p:ext>
            </p:extLst>
          </p:nvPr>
        </p:nvGraphicFramePr>
        <p:xfrm>
          <a:off x="5220072" y="1827534"/>
          <a:ext cx="3666640" cy="4781163"/>
        </p:xfrm>
        <a:graphic>
          <a:graphicData uri="http://schemas.openxmlformats.org/drawingml/2006/table">
            <a:tbl>
              <a:tblPr firstRow="1" bandRow="1">
                <a:tableStyleId>{5940675A-B579-460E-94D1-54222C63F5DA}</a:tableStyleId>
              </a:tblPr>
              <a:tblGrid>
                <a:gridCol w="1368152"/>
                <a:gridCol w="2298488"/>
              </a:tblGrid>
              <a:tr h="243758">
                <a:tc>
                  <a:txBody>
                    <a:bodyPr/>
                    <a:lstStyle/>
                    <a:p>
                      <a:pPr algn="ctr"/>
                      <a:r>
                        <a:rPr kumimoji="1" lang="ja-JP" altLang="en-US" sz="1200" dirty="0" smtClean="0"/>
                        <a:t>Report Title</a:t>
                      </a:r>
                      <a:endParaRPr kumimoji="1" lang="en-US" altLang="en-US" sz="1200" dirty="0"/>
                    </a:p>
                  </a:txBody>
                  <a:tcPr anchor="ctr"/>
                </a:tc>
                <a:tc>
                  <a:txBody>
                    <a:bodyPr/>
                    <a:lstStyle/>
                    <a:p>
                      <a:pPr algn="ctr"/>
                      <a:r>
                        <a:rPr kumimoji="1" lang="ja-JP" altLang="en-US" sz="1200" dirty="0" smtClean="0"/>
                        <a:t>Type of Regulated Vehicle</a:t>
                      </a:r>
                      <a:endParaRPr kumimoji="1" lang="en-US" altLang="en-US" sz="1200" dirty="0"/>
                    </a:p>
                  </a:txBody>
                  <a:tcPr/>
                </a:tc>
              </a:tr>
              <a:tr h="1044000">
                <a:tc>
                  <a:txBody>
                    <a:bodyPr/>
                    <a:lstStyle/>
                    <a:p>
                      <a:r>
                        <a:rPr kumimoji="1" lang="ja-JP" altLang="en-US" sz="1200" dirty="0" smtClean="0"/>
                        <a:t>9th Report</a:t>
                      </a:r>
                      <a:endParaRPr kumimoji="1" lang="en-US" altLang="ja-JP" sz="1200" dirty="0" smtClean="0"/>
                    </a:p>
                    <a:p>
                      <a:r>
                        <a:rPr kumimoji="1" lang="ja-JP" altLang="en-US" sz="1200" dirty="0" smtClean="0"/>
                        <a:t> (</a:t>
                      </a:r>
                      <a:r>
                        <a:rPr kumimoji="1" lang="en-US" altLang="ja-JP" sz="1200" dirty="0" smtClean="0"/>
                        <a:t>Jan. 29, 2008</a:t>
                      </a:r>
                      <a:r>
                        <a:rPr kumimoji="1" lang="ja-JP" altLang="en-US" sz="1200" dirty="0" smtClean="0"/>
                        <a:t>)</a:t>
                      </a:r>
                      <a:endParaRPr kumimoji="1" lang="en-US" altLang="en-US" sz="1200" dirty="0"/>
                    </a:p>
                  </a:txBody>
                  <a:tcPr anchor="ctr"/>
                </a:tc>
                <a:tc>
                  <a:txBody>
                    <a:bodyPr/>
                    <a:lstStyle/>
                    <a:p>
                      <a:r>
                        <a:rPr kumimoji="1" lang="ja-JP" altLang="en-US" sz="1200" dirty="0" smtClean="0"/>
                        <a:t>Special diesels</a:t>
                      </a:r>
                      <a:endParaRPr kumimoji="1" lang="en-US" altLang="en-US" sz="1200" dirty="0"/>
                    </a:p>
                  </a:txBody>
                  <a:tcPr/>
                </a:tc>
              </a:tr>
              <a:tr h="1296000">
                <a:tc>
                  <a:txBody>
                    <a:bodyPr/>
                    <a:lstStyle/>
                    <a:p>
                      <a:r>
                        <a:rPr kumimoji="1" lang="ja-JP" altLang="en-US" sz="1200" dirty="0" smtClean="0"/>
                        <a:t>10th Report</a:t>
                      </a:r>
                      <a:endParaRPr kumimoji="1" lang="en-US" altLang="ja-JP" sz="1200" dirty="0" smtClean="0"/>
                    </a:p>
                    <a:p>
                      <a:r>
                        <a:rPr kumimoji="1" lang="ja-JP" altLang="en-US" sz="1200" dirty="0" smtClean="0"/>
                        <a:t> (</a:t>
                      </a:r>
                      <a:r>
                        <a:rPr kumimoji="1" lang="en-US" altLang="ja-JP" sz="1200" dirty="0" smtClean="0"/>
                        <a:t>Jul. 28, 2010</a:t>
                      </a:r>
                      <a:r>
                        <a:rPr kumimoji="1" lang="ja-JP" altLang="en-US" sz="1200" dirty="0" smtClean="0"/>
                        <a:t>)</a:t>
                      </a:r>
                      <a:endParaRPr kumimoji="1" lang="en-US" altLang="en-US" sz="1200" dirty="0"/>
                    </a:p>
                  </a:txBody>
                  <a:tcPr anchor="ctr"/>
                </a:tc>
                <a:tc>
                  <a:txBody>
                    <a:bodyPr/>
                    <a:lstStyle/>
                    <a:p>
                      <a:r>
                        <a:rPr kumimoji="1" lang="ja-JP" altLang="en-US" sz="1200" dirty="0" smtClean="0"/>
                        <a:t>Heavy diesels</a:t>
                      </a:r>
                      <a:endParaRPr kumimoji="1" lang="en-US" altLang="en-US" sz="1200" dirty="0"/>
                    </a:p>
                  </a:txBody>
                  <a:tcPr/>
                </a:tc>
              </a:tr>
              <a:tr h="978123">
                <a:tc>
                  <a:txBody>
                    <a:bodyPr/>
                    <a:lstStyle/>
                    <a:p>
                      <a:r>
                        <a:rPr kumimoji="1" lang="ja-JP" altLang="en-US" sz="1200" dirty="0" smtClean="0"/>
                        <a:t>11th Report</a:t>
                      </a:r>
                      <a:endParaRPr kumimoji="1" lang="en-US" altLang="ja-JP" sz="1200" dirty="0" smtClean="0"/>
                    </a:p>
                    <a:p>
                      <a:r>
                        <a:rPr kumimoji="1" lang="ja-JP" altLang="en-US" sz="1200" dirty="0" smtClean="0"/>
                        <a:t> (</a:t>
                      </a:r>
                      <a:r>
                        <a:rPr kumimoji="1" lang="en-US" altLang="ja-JP" sz="1200" dirty="0" smtClean="0"/>
                        <a:t>Aug. 10, 2012</a:t>
                      </a:r>
                      <a:r>
                        <a:rPr kumimoji="1" lang="ja-JP" altLang="en-US" sz="1200" dirty="0" smtClean="0"/>
                        <a:t>)</a:t>
                      </a:r>
                      <a:endParaRPr kumimoji="1" lang="en-US" altLang="en-US" sz="1200" dirty="0"/>
                    </a:p>
                  </a:txBody>
                  <a:tcPr anchor="ctr"/>
                </a:tc>
                <a:tc>
                  <a:txBody>
                    <a:bodyPr/>
                    <a:lstStyle/>
                    <a:p>
                      <a:r>
                        <a:rPr kumimoji="1" lang="ja-JP" altLang="en-US" sz="1200" dirty="0" smtClean="0"/>
                        <a:t>Two-wheeled vehicles</a:t>
                      </a:r>
                      <a:endParaRPr kumimoji="1" lang="en-US" altLang="en-US" sz="1200" dirty="0"/>
                    </a:p>
                  </a:txBody>
                  <a:tcPr/>
                </a:tc>
              </a:tr>
              <a:tr h="1116000">
                <a:tc>
                  <a:txBody>
                    <a:bodyPr/>
                    <a:lstStyle/>
                    <a:p>
                      <a:r>
                        <a:rPr kumimoji="1" lang="ja-JP" altLang="en-US" sz="1200" u="sng" dirty="0" smtClean="0">
                          <a:solidFill>
                            <a:srgbClr val="FF0000"/>
                          </a:solidFill>
                        </a:rPr>
                        <a:t>12th Report</a:t>
                      </a:r>
                      <a:endParaRPr kumimoji="1" lang="en-US" altLang="ja-JP" sz="1200" u="sng" dirty="0" smtClean="0">
                        <a:solidFill>
                          <a:srgbClr val="FF0000"/>
                        </a:solidFill>
                      </a:endParaRPr>
                    </a:p>
                    <a:p>
                      <a:r>
                        <a:rPr kumimoji="1" lang="ja-JP" altLang="en-US" sz="1200" u="sng" dirty="0" smtClean="0">
                          <a:solidFill>
                            <a:srgbClr val="FF0000"/>
                          </a:solidFill>
                        </a:rPr>
                        <a:t>(</a:t>
                      </a:r>
                      <a:r>
                        <a:rPr kumimoji="1" lang="en-US" altLang="ja-JP" sz="1200" u="sng" dirty="0" smtClean="0">
                          <a:solidFill>
                            <a:srgbClr val="FF0000"/>
                          </a:solidFill>
                        </a:rPr>
                        <a:t>Feb. 4, 2015</a:t>
                      </a:r>
                      <a:r>
                        <a:rPr kumimoji="1" lang="ja-JP" altLang="en-US" sz="1200" u="sng" dirty="0" smtClean="0">
                          <a:solidFill>
                            <a:srgbClr val="FF0000"/>
                          </a:solidFill>
                        </a:rPr>
                        <a:t>)</a:t>
                      </a:r>
                      <a:endParaRPr kumimoji="1" lang="en-US" altLang="en-US" sz="1200" u="sng" dirty="0">
                        <a:solidFill>
                          <a:srgbClr val="FF0000"/>
                        </a:solidFill>
                      </a:endParaRPr>
                    </a:p>
                  </a:txBody>
                  <a:tcPr anchor="ctr"/>
                </a:tc>
                <a:tc>
                  <a:txBody>
                    <a:bodyPr/>
                    <a:lstStyle/>
                    <a:p>
                      <a:r>
                        <a:rPr kumimoji="1" lang="en-US" altLang="ja-JP" sz="1200" u="sng" dirty="0" smtClean="0">
                          <a:solidFill>
                            <a:srgbClr val="FF0000"/>
                          </a:solidFill>
                        </a:rPr>
                        <a:t>Passenger Vehicles and Light Trucks </a:t>
                      </a:r>
                    </a:p>
                    <a:p>
                      <a:endParaRPr kumimoji="1" lang="en-US" altLang="ja-JP" sz="1200" u="sng" dirty="0" smtClean="0">
                        <a:solidFill>
                          <a:srgbClr val="FF0000"/>
                        </a:solidFill>
                      </a:endParaRPr>
                    </a:p>
                    <a:p>
                      <a:endParaRPr kumimoji="1" lang="en-US" altLang="ja-JP" sz="1200" u="sng" dirty="0" smtClean="0">
                        <a:solidFill>
                          <a:srgbClr val="FF0000"/>
                        </a:solidFill>
                      </a:endParaRPr>
                    </a:p>
                    <a:p>
                      <a:pPr marL="85725" indent="-85725"/>
                      <a:endParaRPr kumimoji="1" lang="en-US" altLang="ja-JP" sz="1200" u="sng" dirty="0" smtClean="0">
                        <a:solidFill>
                          <a:srgbClr val="FF0000"/>
                        </a:solidFill>
                      </a:endParaRPr>
                    </a:p>
                    <a:p>
                      <a:pPr marL="85725" indent="-85725"/>
                      <a:endParaRPr kumimoji="1" lang="en-US" altLang="ja-JP" sz="1200" u="sng" dirty="0" smtClean="0">
                        <a:solidFill>
                          <a:srgbClr val="FF0000"/>
                        </a:solidFill>
                      </a:endParaRPr>
                    </a:p>
                  </a:txBody>
                  <a:tcPr/>
                </a:tc>
              </a:tr>
            </a:tbl>
          </a:graphicData>
        </a:graphic>
      </p:graphicFrame>
      <p:pic>
        <p:nvPicPr>
          <p:cNvPr id="35" name="Picture 15" descr="moe_logo_small">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extLst>
      <p:ext uri="{BB962C8B-B14F-4D97-AF65-F5344CB8AC3E}">
        <p14:creationId xmlns:p14="http://schemas.microsoft.com/office/powerpoint/2010/main" val="1985175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6643" y="6372249"/>
            <a:ext cx="2133600" cy="365125"/>
          </a:xfrm>
        </p:spPr>
        <p:txBody>
          <a:bodyPr/>
          <a:lstStyle/>
          <a:p>
            <a:fld id="{EB96248F-5599-49A3-AD5F-64D8E534B484}" type="slidenum">
              <a:rPr kumimoji="1" lang="ja-JP" altLang="en-US" sz="1600" smtClean="0">
                <a:solidFill>
                  <a:schemeClr val="tx1"/>
                </a:solidFill>
              </a:rPr>
              <a:pPr/>
              <a:t>4</a:t>
            </a:fld>
            <a:endParaRPr kumimoji="1" lang="en-US" altLang="en-US" sz="1600" dirty="0">
              <a:solidFill>
                <a:schemeClr val="tx1"/>
              </a:solidFill>
            </a:endParaRPr>
          </a:p>
        </p:txBody>
      </p:sp>
      <p:sp>
        <p:nvSpPr>
          <p:cNvPr id="17" name="正方形/長方形 16"/>
          <p:cNvSpPr/>
          <p:nvPr/>
        </p:nvSpPr>
        <p:spPr>
          <a:xfrm>
            <a:off x="611560" y="3861048"/>
            <a:ext cx="902811"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ja-JP" altLang="ja-JP" sz="1400" dirty="0" smtClean="0"/>
              <a:t>Course of Events</a:t>
            </a:r>
            <a:endParaRPr lang="en-US" altLang="en-US" sz="1400" dirty="0"/>
          </a:p>
        </p:txBody>
      </p:sp>
      <p:sp>
        <p:nvSpPr>
          <p:cNvPr id="24" name="正方形/長方形 23"/>
          <p:cNvSpPr/>
          <p:nvPr/>
        </p:nvSpPr>
        <p:spPr>
          <a:xfrm>
            <a:off x="169806" y="188640"/>
            <a:ext cx="3430747" cy="400110"/>
          </a:xfrm>
          <a:prstGeom prst="rect">
            <a:avLst/>
          </a:prstGeom>
          <a:ln w="25400">
            <a:noFill/>
          </a:ln>
        </p:spPr>
        <p:txBody>
          <a:bodyPr wrap="none">
            <a:spAutoFit/>
          </a:bodyPr>
          <a:lstStyle/>
          <a:p>
            <a:pPr lvl="0"/>
            <a:r>
              <a:rPr lang="ja-JP" altLang="en-US" sz="2000" b="1" u="sng" dirty="0">
                <a:latin typeface="Arial" pitchFamily="34" charset="0"/>
                <a:cs typeface="Arial" pitchFamily="34" charset="0"/>
              </a:rPr>
              <a:t>1. Introduction (continued)</a:t>
            </a:r>
            <a:endParaRPr lang="en-US" altLang="ja-JP" sz="2000" b="1" u="sng" dirty="0">
              <a:latin typeface="Arial" pitchFamily="34" charset="0"/>
              <a:cs typeface="Arial" pitchFamily="34" charset="0"/>
            </a:endParaRPr>
          </a:p>
        </p:txBody>
      </p:sp>
      <p:sp>
        <p:nvSpPr>
          <p:cNvPr id="35" name="正方形/長方形 34"/>
          <p:cNvSpPr/>
          <p:nvPr/>
        </p:nvSpPr>
        <p:spPr>
          <a:xfrm>
            <a:off x="861518" y="4149080"/>
            <a:ext cx="5735096"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n-US" altLang="ja-JP" sz="1400" dirty="0" smtClean="0">
                <a:solidFill>
                  <a:schemeClr val="tx1"/>
                </a:solidFill>
              </a:rPr>
              <a:t>2008</a:t>
            </a:r>
            <a:r>
              <a:rPr lang="ja-JP" altLang="en-US" sz="1400" dirty="0" smtClean="0">
                <a:solidFill>
                  <a:schemeClr val="tx1"/>
                </a:solidFill>
              </a:rPr>
              <a:t>・・・</a:t>
            </a:r>
            <a:r>
              <a:rPr lang="en-US" altLang="ja-JP" sz="1400" dirty="0">
                <a:solidFill>
                  <a:schemeClr val="tx1"/>
                </a:solidFill>
              </a:rPr>
              <a:t> GRPE </a:t>
            </a:r>
            <a:r>
              <a:rPr lang="en-US" altLang="ja-JP" sz="1400" dirty="0" smtClean="0">
                <a:solidFill>
                  <a:schemeClr val="tx1"/>
                </a:solidFill>
              </a:rPr>
              <a:t>under the </a:t>
            </a:r>
            <a:r>
              <a:rPr lang="en-US" altLang="ja-JP" sz="1400" dirty="0">
                <a:solidFill>
                  <a:schemeClr val="tx1"/>
                </a:solidFill>
              </a:rPr>
              <a:t>UN-ECE/WP29 started </a:t>
            </a:r>
            <a:r>
              <a:rPr lang="en-US" altLang="ja-JP" sz="1400" dirty="0" smtClean="0">
                <a:solidFill>
                  <a:schemeClr val="tx1"/>
                </a:solidFill>
              </a:rPr>
              <a:t>formulating the WLTP-gtr.</a:t>
            </a:r>
            <a:endParaRPr lang="en-US" altLang="en-US" sz="1400" dirty="0">
              <a:solidFill>
                <a:schemeClr val="tx1"/>
              </a:solidFill>
            </a:endParaRPr>
          </a:p>
        </p:txBody>
      </p:sp>
      <p:sp>
        <p:nvSpPr>
          <p:cNvPr id="36" name="正方形/長方形 35"/>
          <p:cNvSpPr/>
          <p:nvPr/>
        </p:nvSpPr>
        <p:spPr>
          <a:xfrm>
            <a:off x="861519" y="4476500"/>
            <a:ext cx="8282481"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658813" indent="-658813"/>
            <a:r>
              <a:rPr lang="ja-JP" altLang="en-US" sz="1400" dirty="0" smtClean="0">
                <a:solidFill>
                  <a:schemeClr val="tx1"/>
                </a:solidFill>
              </a:rPr>
              <a:t>2012・・・</a:t>
            </a:r>
            <a:r>
              <a:rPr lang="en-US" altLang="ja-JP" sz="1400" dirty="0">
                <a:solidFill>
                  <a:schemeClr val="tx1"/>
                </a:solidFill>
              </a:rPr>
              <a:t>C</a:t>
            </a:r>
            <a:r>
              <a:rPr lang="ja-JP" altLang="en-US" sz="1400" dirty="0">
                <a:solidFill>
                  <a:schemeClr val="tx1"/>
                </a:solidFill>
              </a:rPr>
              <a:t>abinet meetings </a:t>
            </a:r>
            <a:r>
              <a:rPr lang="en-US" altLang="ja-JP" sz="1400" dirty="0">
                <a:solidFill>
                  <a:schemeClr val="tx1"/>
                </a:solidFill>
              </a:rPr>
              <a:t>in 2012 determined that</a:t>
            </a:r>
            <a:r>
              <a:rPr lang="ja-JP" altLang="en-US" sz="1400" dirty="0">
                <a:solidFill>
                  <a:schemeClr val="tx1"/>
                </a:solidFill>
              </a:rPr>
              <a:t> the Central Environment Council and other groups discuss the domestic implementation of the WLTP</a:t>
            </a:r>
            <a:r>
              <a:rPr lang="en-US" altLang="ja-JP" sz="1400" dirty="0">
                <a:solidFill>
                  <a:schemeClr val="tx1"/>
                </a:solidFill>
              </a:rPr>
              <a:t> and the WLTP is introduced </a:t>
            </a:r>
            <a:r>
              <a:rPr lang="ja-JP" altLang="en-US" sz="1400" dirty="0">
                <a:solidFill>
                  <a:schemeClr val="tx1"/>
                </a:solidFill>
              </a:rPr>
              <a:t>once a conclusion is reached</a:t>
            </a:r>
            <a:r>
              <a:rPr lang="ja-JP" altLang="en-US" sz="1400" dirty="0" smtClean="0">
                <a:solidFill>
                  <a:schemeClr val="tx1"/>
                </a:solidFill>
              </a:rPr>
              <a:t>.</a:t>
            </a:r>
            <a:endParaRPr lang="en-US" altLang="en-US" sz="1400" dirty="0">
              <a:solidFill>
                <a:schemeClr val="tx1"/>
              </a:solidFill>
            </a:endParaRPr>
          </a:p>
        </p:txBody>
      </p:sp>
      <p:sp>
        <p:nvSpPr>
          <p:cNvPr id="37" name="正方形/長方形 36"/>
          <p:cNvSpPr/>
          <p:nvPr/>
        </p:nvSpPr>
        <p:spPr>
          <a:xfrm>
            <a:off x="861518" y="5033328"/>
            <a:ext cx="4915961"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ja-JP" altLang="en-US" sz="1400" dirty="0" smtClean="0"/>
              <a:t>Mar. 2014・・・</a:t>
            </a:r>
            <a:r>
              <a:rPr lang="en-US" altLang="ja-JP" sz="1400" dirty="0" smtClean="0"/>
              <a:t>The WLTP-gtr was adopted by the UN-ECE</a:t>
            </a:r>
            <a:r>
              <a:rPr lang="en-US" altLang="ja-JP" sz="1400" dirty="0" smtClean="0">
                <a:solidFill>
                  <a:srgbClr val="FF0000"/>
                </a:solidFill>
              </a:rPr>
              <a:t>/</a:t>
            </a:r>
            <a:r>
              <a:rPr lang="en-US" altLang="ja-JP" sz="1400" dirty="0" smtClean="0"/>
              <a:t>WP29.</a:t>
            </a:r>
            <a:endParaRPr lang="en-US" altLang="en-US" sz="1400" dirty="0"/>
          </a:p>
        </p:txBody>
      </p:sp>
      <p:sp>
        <p:nvSpPr>
          <p:cNvPr id="38" name="正方形/長方形 37"/>
          <p:cNvSpPr/>
          <p:nvPr/>
        </p:nvSpPr>
        <p:spPr>
          <a:xfrm>
            <a:off x="861518" y="5346884"/>
            <a:ext cx="8282482"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1009650" indent="-1009650"/>
            <a:r>
              <a:rPr lang="ja-JP" altLang="en-US" sz="1400" dirty="0" smtClean="0"/>
              <a:t>Apr. 2014・・・The Central Environment Council started discussing the implementation of the </a:t>
            </a:r>
            <a:r>
              <a:rPr lang="en-US" altLang="ja-JP" sz="1400" dirty="0" smtClean="0"/>
              <a:t>WLTP and other relevant subjects.</a:t>
            </a:r>
          </a:p>
        </p:txBody>
      </p:sp>
      <p:sp>
        <p:nvSpPr>
          <p:cNvPr id="39" name="正方形/長方形 38"/>
          <p:cNvSpPr/>
          <p:nvPr/>
        </p:nvSpPr>
        <p:spPr>
          <a:xfrm>
            <a:off x="861518" y="5877272"/>
            <a:ext cx="8174978"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1020763" indent="-1020763"/>
            <a:r>
              <a:rPr lang="ja-JP" altLang="en-US" sz="1400" b="1" u="sng" dirty="0" smtClean="0"/>
              <a:t>Feb. 2015・・・The Central Environment Council reported on the implementation of the </a:t>
            </a:r>
            <a:r>
              <a:rPr lang="en-US" altLang="ja-JP" sz="1400" b="1" u="sng" dirty="0" smtClean="0"/>
              <a:t>WLTP and other relevant subjects.</a:t>
            </a:r>
          </a:p>
        </p:txBody>
      </p:sp>
      <p:sp>
        <p:nvSpPr>
          <p:cNvPr id="40" name="正方形/長方形 39"/>
          <p:cNvSpPr/>
          <p:nvPr/>
        </p:nvSpPr>
        <p:spPr>
          <a:xfrm>
            <a:off x="548038" y="626475"/>
            <a:ext cx="7984402" cy="20313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173038"/>
            <a:r>
              <a:rPr lang="en-US" altLang="ja-JP" sz="1400" dirty="0" smtClean="0">
                <a:solidFill>
                  <a:schemeClr val="tx1"/>
                </a:solidFill>
              </a:rPr>
              <a:t>Passenger vehicles</a:t>
            </a:r>
            <a:r>
              <a:rPr lang="ja-JP" altLang="en-US" sz="1400" dirty="0" smtClean="0">
                <a:solidFill>
                  <a:schemeClr val="tx1"/>
                </a:solidFill>
              </a:rPr>
              <a:t> and </a:t>
            </a:r>
            <a:r>
              <a:rPr lang="en-US" altLang="ja-JP" sz="1400" dirty="0">
                <a:solidFill>
                  <a:schemeClr val="tx1"/>
                </a:solidFill>
              </a:rPr>
              <a:t>l</a:t>
            </a:r>
            <a:r>
              <a:rPr lang="ja-JP" altLang="en-US" sz="1400" dirty="0" smtClean="0">
                <a:solidFill>
                  <a:schemeClr val="tx1"/>
                </a:solidFill>
              </a:rPr>
              <a:t>ight </a:t>
            </a:r>
            <a:r>
              <a:rPr lang="en-US" altLang="ja-JP" sz="1400" dirty="0" smtClean="0">
                <a:solidFill>
                  <a:schemeClr val="tx1"/>
                </a:solidFill>
              </a:rPr>
              <a:t>trucks</a:t>
            </a:r>
            <a:r>
              <a:rPr lang="ja-JP" altLang="en-US" sz="1400" dirty="0" smtClean="0">
                <a:solidFill>
                  <a:schemeClr val="tx1"/>
                </a:solidFill>
              </a:rPr>
              <a:t> account for much of the four-wheeled vehicle production. For this reason, achieving the international harmonization of exhaust emissions test procedures for </a:t>
            </a:r>
            <a:r>
              <a:rPr lang="en-US" altLang="ja-JP" sz="1400" dirty="0" smtClean="0">
                <a:solidFill>
                  <a:schemeClr val="tx1"/>
                </a:solidFill>
              </a:rPr>
              <a:t>passenger </a:t>
            </a:r>
            <a:r>
              <a:rPr lang="en-US" altLang="ja-JP" sz="1400" dirty="0">
                <a:solidFill>
                  <a:schemeClr val="tx1"/>
                </a:solidFill>
              </a:rPr>
              <a:t>vehicles</a:t>
            </a:r>
            <a:r>
              <a:rPr lang="ja-JP" altLang="en-US" sz="1400" dirty="0">
                <a:solidFill>
                  <a:schemeClr val="tx1"/>
                </a:solidFill>
              </a:rPr>
              <a:t> and </a:t>
            </a:r>
            <a:r>
              <a:rPr lang="en-US" altLang="ja-JP" sz="1400" dirty="0">
                <a:solidFill>
                  <a:schemeClr val="tx1"/>
                </a:solidFill>
              </a:rPr>
              <a:t>l</a:t>
            </a:r>
            <a:r>
              <a:rPr lang="ja-JP" altLang="en-US" sz="1400" dirty="0">
                <a:solidFill>
                  <a:schemeClr val="tx1"/>
                </a:solidFill>
              </a:rPr>
              <a:t>ight </a:t>
            </a:r>
            <a:r>
              <a:rPr lang="en-US" altLang="ja-JP" sz="1400" dirty="0">
                <a:solidFill>
                  <a:schemeClr val="tx1"/>
                </a:solidFill>
              </a:rPr>
              <a:t>trucks</a:t>
            </a:r>
            <a:r>
              <a:rPr lang="ja-JP" altLang="en-US" sz="1400" dirty="0" smtClean="0">
                <a:solidFill>
                  <a:schemeClr val="tx1"/>
                </a:solidFill>
              </a:rPr>
              <a:t> will significantly help protect the atmospheric environment, not only in Japan but in the rest of the world. It will also greatly help auto manufacturers to reduce the cost of developing emissions control technology and the workload required for the development.</a:t>
            </a:r>
            <a:endParaRPr lang="en-US" altLang="ja-JP" sz="1400" dirty="0" smtClean="0">
              <a:solidFill>
                <a:schemeClr val="tx1"/>
              </a:solidFill>
            </a:endParaRPr>
          </a:p>
          <a:p>
            <a:pPr indent="173038"/>
            <a:r>
              <a:rPr lang="ja-JP" altLang="en-US" sz="1400" dirty="0" smtClean="0">
                <a:solidFill>
                  <a:schemeClr val="tx1"/>
                </a:solidFill>
              </a:rPr>
              <a:t>Therefore, it is important to promptly achieve the international harmonization of exhaust emissions test procedures in the field of </a:t>
            </a:r>
            <a:r>
              <a:rPr lang="en-US" altLang="ja-JP" sz="1400" dirty="0" smtClean="0">
                <a:solidFill>
                  <a:schemeClr val="tx1"/>
                </a:solidFill>
              </a:rPr>
              <a:t>passenger </a:t>
            </a:r>
            <a:r>
              <a:rPr lang="en-US" altLang="ja-JP" sz="1400" dirty="0">
                <a:solidFill>
                  <a:schemeClr val="tx1"/>
                </a:solidFill>
              </a:rPr>
              <a:t>vehicles</a:t>
            </a:r>
            <a:r>
              <a:rPr lang="ja-JP" altLang="en-US" sz="1400" dirty="0">
                <a:solidFill>
                  <a:schemeClr val="tx1"/>
                </a:solidFill>
              </a:rPr>
              <a:t> and </a:t>
            </a:r>
            <a:r>
              <a:rPr lang="en-US" altLang="ja-JP" sz="1400" dirty="0">
                <a:solidFill>
                  <a:schemeClr val="tx1"/>
                </a:solidFill>
              </a:rPr>
              <a:t>l</a:t>
            </a:r>
            <a:r>
              <a:rPr lang="ja-JP" altLang="en-US" sz="1400" dirty="0">
                <a:solidFill>
                  <a:schemeClr val="tx1"/>
                </a:solidFill>
              </a:rPr>
              <a:t>ight </a:t>
            </a:r>
            <a:r>
              <a:rPr lang="en-US" altLang="ja-JP" sz="1400" dirty="0">
                <a:solidFill>
                  <a:schemeClr val="tx1"/>
                </a:solidFill>
              </a:rPr>
              <a:t>trucks</a:t>
            </a:r>
            <a:r>
              <a:rPr lang="ja-JP" altLang="en-US" sz="1400" dirty="0">
                <a:solidFill>
                  <a:schemeClr val="tx1"/>
                </a:solidFill>
              </a:rPr>
              <a:t> cars </a:t>
            </a:r>
            <a:r>
              <a:rPr lang="ja-JP" altLang="en-US" sz="1400" dirty="0" smtClean="0">
                <a:solidFill>
                  <a:schemeClr val="tx1"/>
                </a:solidFill>
              </a:rPr>
              <a:t>as well in order to reduce vehicle emissions. </a:t>
            </a:r>
            <a:r>
              <a:rPr lang="en-US" altLang="ja-JP" sz="1400" dirty="0" smtClean="0">
                <a:solidFill>
                  <a:schemeClr val="tx1"/>
                </a:solidFill>
              </a:rPr>
              <a:t>C</a:t>
            </a:r>
            <a:r>
              <a:rPr lang="ja-JP" altLang="en-US" sz="1400" dirty="0" smtClean="0">
                <a:solidFill>
                  <a:schemeClr val="tx1"/>
                </a:solidFill>
              </a:rPr>
              <a:t>abinet meetings </a:t>
            </a:r>
            <a:r>
              <a:rPr lang="en-US" altLang="ja-JP" sz="1400" dirty="0" smtClean="0">
                <a:solidFill>
                  <a:schemeClr val="tx1"/>
                </a:solidFill>
              </a:rPr>
              <a:t>in 2012 determined that</a:t>
            </a:r>
            <a:r>
              <a:rPr lang="ja-JP" altLang="en-US" sz="1400" dirty="0" smtClean="0">
                <a:solidFill>
                  <a:schemeClr val="tx1"/>
                </a:solidFill>
              </a:rPr>
              <a:t> the Central Environment Council and other groups discuss the domestic implementation of the WLTP</a:t>
            </a:r>
            <a:r>
              <a:rPr lang="en-US" altLang="ja-JP" sz="1400" dirty="0" smtClean="0">
                <a:solidFill>
                  <a:schemeClr val="tx1"/>
                </a:solidFill>
              </a:rPr>
              <a:t> and the WLTP is introduced </a:t>
            </a:r>
            <a:r>
              <a:rPr lang="ja-JP" altLang="en-US" sz="1400" dirty="0" smtClean="0">
                <a:solidFill>
                  <a:schemeClr val="tx1"/>
                </a:solidFill>
              </a:rPr>
              <a:t>once a conclusion is reached.</a:t>
            </a:r>
            <a:endParaRPr lang="en-US" altLang="en-US" sz="1400" dirty="0">
              <a:solidFill>
                <a:schemeClr val="tx1"/>
              </a:solidFill>
            </a:endParaRPr>
          </a:p>
        </p:txBody>
      </p:sp>
      <p:sp>
        <p:nvSpPr>
          <p:cNvPr id="3" name="下矢印 2"/>
          <p:cNvSpPr/>
          <p:nvPr/>
        </p:nvSpPr>
        <p:spPr>
          <a:xfrm>
            <a:off x="3851920" y="2636912"/>
            <a:ext cx="1008112" cy="27460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1" name="正方形/長方形 40"/>
          <p:cNvSpPr/>
          <p:nvPr/>
        </p:nvSpPr>
        <p:spPr>
          <a:xfrm>
            <a:off x="548038" y="2922521"/>
            <a:ext cx="7984402"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l"/>
            </a:pPr>
            <a:r>
              <a:rPr lang="en-US" altLang="ja-JP" sz="1400" dirty="0" smtClean="0"/>
              <a:t>Shortly after the WLTP-gtr was adopted by the UN-ECE</a:t>
            </a:r>
            <a:r>
              <a:rPr lang="en-US" altLang="ja-JP" sz="1400" dirty="0" smtClean="0">
                <a:solidFill>
                  <a:srgbClr val="FF0000"/>
                </a:solidFill>
              </a:rPr>
              <a:t>/</a:t>
            </a:r>
            <a:r>
              <a:rPr lang="en-US" altLang="ja-JP" sz="1400" dirty="0" smtClean="0"/>
              <a:t>WP29</a:t>
            </a:r>
            <a:r>
              <a:rPr lang="ja-JP" altLang="en-US" sz="1400" dirty="0" smtClean="0"/>
              <a:t>, the Central Environment Council started discussing the domestic implementation of the </a:t>
            </a:r>
            <a:r>
              <a:rPr lang="en-US" altLang="ja-JP" sz="1400" dirty="0" smtClean="0"/>
              <a:t>WLTP</a:t>
            </a:r>
            <a:r>
              <a:rPr lang="ja-JP" altLang="en-US" sz="1400" dirty="0"/>
              <a:t> and other relevant subjects.</a:t>
            </a:r>
            <a:endParaRPr lang="en-US" altLang="ja-JP" sz="1400" dirty="0" smtClean="0"/>
          </a:p>
          <a:p>
            <a:pPr marL="285750" indent="-285750">
              <a:buFont typeface="Wingdings" panose="05000000000000000000" pitchFamily="2" charset="2"/>
              <a:buChar char="l"/>
            </a:pPr>
            <a:r>
              <a:rPr lang="ja-JP" altLang="en-US" sz="1400" dirty="0" smtClean="0"/>
              <a:t>After promptly finishing the discussion, </a:t>
            </a:r>
            <a:r>
              <a:rPr lang="ja-JP" altLang="en-US" sz="1400" b="1" u="sng" dirty="0" smtClean="0"/>
              <a:t>the council reported on the domestic implementation of the WLTP and other relevant subjects this February.</a:t>
            </a:r>
            <a:endParaRPr lang="en-US" altLang="ja-JP" sz="1400" b="1" u="sng" dirty="0" smtClean="0"/>
          </a:p>
        </p:txBody>
      </p:sp>
      <p:pic>
        <p:nvPicPr>
          <p:cNvPr id="15"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extLst>
      <p:ext uri="{BB962C8B-B14F-4D97-AF65-F5344CB8AC3E}">
        <p14:creationId xmlns:p14="http://schemas.microsoft.com/office/powerpoint/2010/main" val="2325702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8"/>
          <p:cNvSpPr>
            <a:spLocks noChangeArrowheads="1"/>
          </p:cNvSpPr>
          <p:nvPr/>
        </p:nvSpPr>
        <p:spPr bwMode="auto">
          <a:xfrm>
            <a:off x="1259632" y="3068961"/>
            <a:ext cx="6480720" cy="1133896"/>
          </a:xfrm>
          <a:prstGeom prst="roundRect">
            <a:avLst>
              <a:gd name="adj" fmla="val 16667"/>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kumimoji="0" lang="ja-JP" altLang="en-US" sz="1900" dirty="0">
                <a:latin typeface="Arial" pitchFamily="34" charset="0"/>
                <a:cs typeface="Arial" pitchFamily="34" charset="0"/>
              </a:rPr>
              <a:t>Air Pollution Control Act (Ministry of the Environment)</a:t>
            </a:r>
          </a:p>
          <a:p>
            <a:pPr eaLnBrk="0" hangingPunct="0"/>
            <a:endParaRPr kumimoji="0" lang="en-US" altLang="en-US" sz="1900" dirty="0">
              <a:latin typeface="ＭＳ Ｐゴシック" pitchFamily="50" charset="-128"/>
            </a:endParaRPr>
          </a:p>
        </p:txBody>
      </p:sp>
      <p:sp>
        <p:nvSpPr>
          <p:cNvPr id="45061" name="Rectangle 9"/>
          <p:cNvSpPr>
            <a:spLocks noChangeArrowheads="1"/>
          </p:cNvSpPr>
          <p:nvPr/>
        </p:nvSpPr>
        <p:spPr bwMode="auto">
          <a:xfrm>
            <a:off x="2195736" y="3525440"/>
            <a:ext cx="5040560" cy="615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kumimoji="0" lang="ja-JP" altLang="en-US" sz="1450" dirty="0">
                <a:latin typeface="Arial" pitchFamily="34" charset="0"/>
                <a:cs typeface="Arial" pitchFamily="34" charset="0"/>
              </a:rPr>
              <a:t>Exhaust </a:t>
            </a:r>
            <a:r>
              <a:rPr kumimoji="0" lang="en-US" altLang="ja-JP" sz="1450" dirty="0" smtClean="0">
                <a:latin typeface="Arial" pitchFamily="34" charset="0"/>
                <a:cs typeface="Arial" pitchFamily="34" charset="0"/>
              </a:rPr>
              <a:t>e</a:t>
            </a:r>
            <a:r>
              <a:rPr kumimoji="0" lang="ja-JP" altLang="en-US" sz="1450" dirty="0" smtClean="0">
                <a:latin typeface="Arial" pitchFamily="34" charset="0"/>
                <a:cs typeface="Arial" pitchFamily="34" charset="0"/>
              </a:rPr>
              <a:t>missions</a:t>
            </a:r>
            <a:r>
              <a:rPr kumimoji="0" lang="ja-JP" altLang="en-US" sz="1450" dirty="0">
                <a:latin typeface="Arial" pitchFamily="34" charset="0"/>
                <a:cs typeface="Arial" pitchFamily="34" charset="0"/>
              </a:rPr>
              <a:t>:</a:t>
            </a:r>
            <a:endParaRPr kumimoji="0" lang="en-US" altLang="ja-JP" sz="1450" dirty="0" smtClean="0">
              <a:latin typeface="Arial" pitchFamily="34" charset="0"/>
              <a:cs typeface="Arial" pitchFamily="34" charset="0"/>
            </a:endParaRPr>
          </a:p>
          <a:p>
            <a:pPr eaLnBrk="0" hangingPunct="0"/>
            <a:r>
              <a:rPr kumimoji="0" lang="en-US" altLang="ja-JP" sz="1450" dirty="0" smtClean="0">
                <a:latin typeface="Arial" pitchFamily="34" charset="0"/>
                <a:cs typeface="Arial" pitchFamily="34" charset="0"/>
              </a:rPr>
              <a:t>Permissible L</a:t>
            </a:r>
            <a:r>
              <a:rPr kumimoji="0" lang="ja-JP" altLang="en-US" sz="1450" dirty="0" smtClean="0">
                <a:latin typeface="Arial" pitchFamily="34" charset="0"/>
                <a:cs typeface="Arial" pitchFamily="34" charset="0"/>
              </a:rPr>
              <a:t>imits on the vehicle emissions</a:t>
            </a:r>
            <a:endParaRPr kumimoji="0" lang="en-US" altLang="en-US" sz="1450" dirty="0">
              <a:latin typeface="Arial" pitchFamily="34" charset="0"/>
              <a:cs typeface="Arial" pitchFamily="34" charset="0"/>
            </a:endParaRPr>
          </a:p>
        </p:txBody>
      </p:sp>
      <p:sp>
        <p:nvSpPr>
          <p:cNvPr id="45062" name="AutoShape 12"/>
          <p:cNvSpPr>
            <a:spLocks noChangeArrowheads="1"/>
          </p:cNvSpPr>
          <p:nvPr/>
        </p:nvSpPr>
        <p:spPr bwMode="auto">
          <a:xfrm>
            <a:off x="1763688" y="4882038"/>
            <a:ext cx="5328592" cy="1192415"/>
          </a:xfrm>
          <a:prstGeom prst="roundRect">
            <a:avLst>
              <a:gd name="adj" fmla="val 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r>
              <a:rPr kumimoji="0" lang="ja-JP" altLang="en-US" sz="1900" dirty="0" smtClean="0">
                <a:latin typeface="Arial" pitchFamily="34" charset="0"/>
                <a:cs typeface="Arial" pitchFamily="34" charset="0"/>
              </a:rPr>
              <a:t>Road </a:t>
            </a:r>
            <a:r>
              <a:rPr kumimoji="0" lang="ja-JP" altLang="en-US" sz="1900" dirty="0">
                <a:latin typeface="Arial" pitchFamily="34" charset="0"/>
                <a:cs typeface="Arial" pitchFamily="34" charset="0"/>
              </a:rPr>
              <a:t>Transport Vehicle Act</a:t>
            </a:r>
          </a:p>
          <a:p>
            <a:pPr marL="177800" eaLnBrk="0" hangingPunct="0"/>
            <a:r>
              <a:rPr kumimoji="0" lang="ja-JP" altLang="en-US" sz="1200" dirty="0">
                <a:latin typeface="Arial" pitchFamily="34" charset="0"/>
                <a:cs typeface="Arial" pitchFamily="34" charset="0"/>
              </a:rPr>
              <a:t>(Ministry of Land, Infrastructure, Transport and Tourism)</a:t>
            </a:r>
            <a:endParaRPr kumimoji="0" lang="en-US" altLang="ja-JP" sz="1200" dirty="0" smtClean="0">
              <a:latin typeface="Arial" pitchFamily="34" charset="0"/>
              <a:cs typeface="Arial" pitchFamily="34" charset="0"/>
            </a:endParaRPr>
          </a:p>
          <a:p>
            <a:pPr marL="177800" eaLnBrk="0" hangingPunct="0"/>
            <a:endParaRPr kumimoji="0" lang="en-US" altLang="en-US" sz="1200" dirty="0">
              <a:latin typeface="Arial" pitchFamily="34" charset="0"/>
              <a:cs typeface="Arial" pitchFamily="34" charset="0"/>
            </a:endParaRPr>
          </a:p>
          <a:p>
            <a:pPr marL="95250" indent="-95250" eaLnBrk="0" hangingPunct="0"/>
            <a:r>
              <a:rPr kumimoji="0" lang="ja-JP" altLang="en-US" sz="1600" dirty="0" smtClean="0">
                <a:latin typeface="Arial" pitchFamily="34" charset="0"/>
                <a:cs typeface="Arial" pitchFamily="34" charset="0"/>
              </a:rPr>
              <a:t>• Safety and environmental regulations for vehicles traveling on public roads</a:t>
            </a:r>
          </a:p>
        </p:txBody>
      </p:sp>
      <p:sp>
        <p:nvSpPr>
          <p:cNvPr id="28" name="角丸四角形 27"/>
          <p:cNvSpPr/>
          <p:nvPr/>
        </p:nvSpPr>
        <p:spPr>
          <a:xfrm>
            <a:off x="-212724" y="126245"/>
            <a:ext cx="9356724"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smtClean="0">
                <a:solidFill>
                  <a:schemeClr val="tx1"/>
                </a:solidFill>
                <a:latin typeface="Arial" pitchFamily="34" charset="0"/>
                <a:ea typeface="+mj-ea"/>
                <a:cs typeface="Arial" pitchFamily="34" charset="0"/>
              </a:rPr>
              <a:t>Reference</a:t>
            </a:r>
            <a:r>
              <a:rPr lang="en-US" altLang="ja-JP" sz="2000" b="1" dirty="0" smtClean="0">
                <a:solidFill>
                  <a:schemeClr val="tx1"/>
                </a:solidFill>
                <a:latin typeface="Arial" pitchFamily="34" charset="0"/>
                <a:ea typeface="+mj-ea"/>
                <a:cs typeface="Arial" pitchFamily="34" charset="0"/>
              </a:rPr>
              <a:t>: </a:t>
            </a:r>
            <a:r>
              <a:rPr lang="ja-JP" altLang="en-US" sz="2000" b="1" dirty="0" smtClean="0">
                <a:solidFill>
                  <a:schemeClr val="tx1"/>
                </a:solidFill>
                <a:latin typeface="Arial" pitchFamily="34" charset="0"/>
                <a:ea typeface="+mj-ea"/>
                <a:cs typeface="Arial" pitchFamily="34" charset="0"/>
              </a:rPr>
              <a:t>Review Process for Vehicle Emissions Regulations in Japan</a:t>
            </a:r>
          </a:p>
        </p:txBody>
      </p:sp>
      <p:sp>
        <p:nvSpPr>
          <p:cNvPr id="29" name="AutoShape 6"/>
          <p:cNvSpPr>
            <a:spLocks noChangeArrowheads="1"/>
          </p:cNvSpPr>
          <p:nvPr/>
        </p:nvSpPr>
        <p:spPr bwMode="auto">
          <a:xfrm>
            <a:off x="1259632" y="1795840"/>
            <a:ext cx="6480720" cy="735156"/>
          </a:xfrm>
          <a:prstGeom prst="roundRect">
            <a:avLst>
              <a:gd name="adj" fmla="val 16667"/>
            </a:avLst>
          </a:prstGeom>
          <a:noFill/>
          <a:ln w="38100" cmpd="dbl">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nchorCtr="0"/>
          <a:lstStyle/>
          <a:p>
            <a:pPr algn="ctr" eaLnBrk="0" hangingPunct="0"/>
            <a:r>
              <a:rPr kumimoji="0" lang="ja-JP" altLang="en-US" sz="2000" dirty="0">
                <a:latin typeface="Arial" pitchFamily="34" charset="0"/>
                <a:cs typeface="Arial" pitchFamily="34" charset="0"/>
              </a:rPr>
              <a:t>Central Environment Council</a:t>
            </a:r>
            <a:endParaRPr kumimoji="0" lang="en-US" altLang="ja-JP" sz="400" dirty="0" smtClean="0">
              <a:latin typeface="Arial" pitchFamily="34" charset="0"/>
              <a:cs typeface="Arial" pitchFamily="34" charset="0"/>
            </a:endParaRPr>
          </a:p>
        </p:txBody>
      </p:sp>
      <p:sp>
        <p:nvSpPr>
          <p:cNvPr id="34" name="AutoShape 13"/>
          <p:cNvSpPr>
            <a:spLocks noChangeArrowheads="1"/>
          </p:cNvSpPr>
          <p:nvPr/>
        </p:nvSpPr>
        <p:spPr bwMode="auto">
          <a:xfrm>
            <a:off x="453552" y="908720"/>
            <a:ext cx="8366920" cy="320749"/>
          </a:xfrm>
          <a:prstGeom prst="roundRect">
            <a:avLst>
              <a:gd name="adj" fmla="val 37454"/>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nchorCtr="0"/>
          <a:lstStyle/>
          <a:p>
            <a:pPr algn="ctr" eaLnBrk="0" hangingPunct="0"/>
            <a:r>
              <a:rPr kumimoji="0" lang="ja-JP" altLang="en-US" dirty="0" smtClean="0">
                <a:latin typeface="Arial" pitchFamily="34" charset="0"/>
                <a:cs typeface="Arial" pitchFamily="34" charset="0"/>
              </a:rPr>
              <a:t>Future Policy for Motor Vehicle Emission Reduction (inquired on May 21, 1996)</a:t>
            </a:r>
            <a:endParaRPr kumimoji="0" lang="en-US" altLang="ja-JP" dirty="0">
              <a:latin typeface="Arial" pitchFamily="34" charset="0"/>
              <a:cs typeface="Arial" pitchFamily="34" charset="0"/>
            </a:endParaRPr>
          </a:p>
        </p:txBody>
      </p:sp>
      <p:sp>
        <p:nvSpPr>
          <p:cNvPr id="35" name="AutoShape 7"/>
          <p:cNvSpPr>
            <a:spLocks noChangeArrowheads="1"/>
          </p:cNvSpPr>
          <p:nvPr/>
        </p:nvSpPr>
        <p:spPr bwMode="auto">
          <a:xfrm>
            <a:off x="3527124" y="1367460"/>
            <a:ext cx="1571625" cy="368393"/>
          </a:xfrm>
          <a:prstGeom prst="downArrow">
            <a:avLst>
              <a:gd name="adj1" fmla="val 49898"/>
              <a:gd name="adj2" fmla="val 55681"/>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dirty="0">
              <a:latin typeface="Calibri" pitchFamily="34" charset="0"/>
            </a:endParaRPr>
          </a:p>
        </p:txBody>
      </p:sp>
      <p:sp>
        <p:nvSpPr>
          <p:cNvPr id="3" name="正方形/長方形 2"/>
          <p:cNvSpPr/>
          <p:nvPr/>
        </p:nvSpPr>
        <p:spPr>
          <a:xfrm>
            <a:off x="5213825" y="1315413"/>
            <a:ext cx="3930175" cy="492443"/>
          </a:xfrm>
          <a:prstGeom prst="rect">
            <a:avLst/>
          </a:prstGeom>
        </p:spPr>
        <p:txBody>
          <a:bodyPr wrap="square">
            <a:spAutoFit/>
          </a:bodyPr>
          <a:lstStyle/>
          <a:p>
            <a:r>
              <a:rPr kumimoji="0" lang="ja-JP" altLang="en-US" sz="1300" dirty="0" smtClean="0">
                <a:latin typeface="Arial" pitchFamily="34" charset="0"/>
                <a:cs typeface="Arial" pitchFamily="34" charset="0"/>
              </a:rPr>
              <a:t>Inquiry from the Minister of the Environment to the Central Environment Council</a:t>
            </a:r>
            <a:endParaRPr lang="en-US" altLang="en-US" sz="1300" dirty="0">
              <a:latin typeface="Arial" pitchFamily="34" charset="0"/>
              <a:cs typeface="Arial" pitchFamily="34" charset="0"/>
            </a:endParaRPr>
          </a:p>
        </p:txBody>
      </p:sp>
      <p:sp>
        <p:nvSpPr>
          <p:cNvPr id="32" name="AutoShape 7"/>
          <p:cNvSpPr>
            <a:spLocks noChangeArrowheads="1"/>
          </p:cNvSpPr>
          <p:nvPr/>
        </p:nvSpPr>
        <p:spPr bwMode="auto">
          <a:xfrm>
            <a:off x="3527124" y="2628559"/>
            <a:ext cx="1571625" cy="368393"/>
          </a:xfrm>
          <a:prstGeom prst="downArrow">
            <a:avLst>
              <a:gd name="adj1" fmla="val 49898"/>
              <a:gd name="adj2" fmla="val 55681"/>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dirty="0">
              <a:latin typeface="Calibri" pitchFamily="34" charset="0"/>
            </a:endParaRPr>
          </a:p>
        </p:txBody>
      </p:sp>
      <p:sp>
        <p:nvSpPr>
          <p:cNvPr id="36" name="正方形/長方形 35"/>
          <p:cNvSpPr/>
          <p:nvPr/>
        </p:nvSpPr>
        <p:spPr>
          <a:xfrm>
            <a:off x="5249643" y="2564761"/>
            <a:ext cx="3894357" cy="492443"/>
          </a:xfrm>
          <a:prstGeom prst="rect">
            <a:avLst/>
          </a:prstGeom>
        </p:spPr>
        <p:txBody>
          <a:bodyPr wrap="square">
            <a:spAutoFit/>
          </a:bodyPr>
          <a:lstStyle/>
          <a:p>
            <a:r>
              <a:rPr kumimoji="0" lang="ja-JP" altLang="en-US" sz="1300" dirty="0" smtClean="0">
                <a:latin typeface="Arial" pitchFamily="34" charset="0"/>
                <a:cs typeface="Arial" pitchFamily="34" charset="0"/>
              </a:rPr>
              <a:t>Report from the Central Environment Council to the Minister of the Environment</a:t>
            </a:r>
            <a:endParaRPr lang="en-US" altLang="en-US" sz="1300" dirty="0">
              <a:latin typeface="Arial" pitchFamily="34" charset="0"/>
              <a:cs typeface="Arial" pitchFamily="34" charset="0"/>
            </a:endParaRPr>
          </a:p>
        </p:txBody>
      </p:sp>
      <p:sp>
        <p:nvSpPr>
          <p:cNvPr id="39" name="AutoShape 12"/>
          <p:cNvSpPr>
            <a:spLocks noChangeArrowheads="1"/>
          </p:cNvSpPr>
          <p:nvPr/>
        </p:nvSpPr>
        <p:spPr bwMode="auto">
          <a:xfrm>
            <a:off x="1259632" y="4734992"/>
            <a:ext cx="6480720" cy="1502320"/>
          </a:xfrm>
          <a:prstGeom prst="roundRect">
            <a:avLst>
              <a:gd name="adj" fmla="val 11722"/>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ja-JP" altLang="en-US" sz="1600" dirty="0">
              <a:latin typeface="ＭＳ Ｐゴシック" pitchFamily="50" charset="-128"/>
            </a:endParaRPr>
          </a:p>
        </p:txBody>
      </p:sp>
      <p:sp>
        <p:nvSpPr>
          <p:cNvPr id="42" name="テキスト ボックス 15"/>
          <p:cNvSpPr txBox="1">
            <a:spLocks noChangeArrowheads="1"/>
          </p:cNvSpPr>
          <p:nvPr/>
        </p:nvSpPr>
        <p:spPr bwMode="auto">
          <a:xfrm>
            <a:off x="5328416" y="4181591"/>
            <a:ext cx="3815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smtClean="0">
                <a:solidFill>
                  <a:srgbClr val="C00000"/>
                </a:solidFill>
                <a:cs typeface="Arial" pitchFamily="34" charset="0"/>
              </a:rPr>
              <a:t>Considered </a:t>
            </a:r>
            <a:r>
              <a:rPr lang="ja-JP" altLang="en-US" sz="1600" dirty="0" smtClean="0">
                <a:solidFill>
                  <a:srgbClr val="C00000"/>
                </a:solidFill>
                <a:cs typeface="Arial" pitchFamily="34" charset="0"/>
              </a:rPr>
              <a:t>to </a:t>
            </a:r>
            <a:r>
              <a:rPr lang="ja-JP" altLang="en-US" sz="1600" dirty="0">
                <a:solidFill>
                  <a:srgbClr val="C00000"/>
                </a:solidFill>
                <a:cs typeface="Arial" pitchFamily="34" charset="0"/>
              </a:rPr>
              <a:t>ensure </a:t>
            </a:r>
            <a:r>
              <a:rPr lang="ja-JP" altLang="en-US" sz="1600" dirty="0" smtClean="0">
                <a:solidFill>
                  <a:srgbClr val="C00000"/>
                </a:solidFill>
                <a:cs typeface="Arial" pitchFamily="34" charset="0"/>
              </a:rPr>
              <a:t>the </a:t>
            </a:r>
            <a:r>
              <a:rPr lang="en-US" altLang="ja-JP" sz="1600" dirty="0" smtClean="0">
                <a:solidFill>
                  <a:srgbClr val="C00000"/>
                </a:solidFill>
                <a:cs typeface="Arial" pitchFamily="34" charset="0"/>
              </a:rPr>
              <a:t>permissible </a:t>
            </a:r>
            <a:r>
              <a:rPr lang="ja-JP" altLang="en-US" sz="1600" dirty="0" smtClean="0">
                <a:solidFill>
                  <a:srgbClr val="C00000"/>
                </a:solidFill>
                <a:cs typeface="Arial" pitchFamily="34" charset="0"/>
              </a:rPr>
              <a:t> limits</a:t>
            </a:r>
            <a:endParaRPr lang="ja-JP" altLang="en-US" sz="1600" dirty="0">
              <a:solidFill>
                <a:srgbClr val="C00000"/>
              </a:solidFill>
              <a:cs typeface="Arial" pitchFamily="34" charset="0"/>
            </a:endParaRPr>
          </a:p>
        </p:txBody>
      </p:sp>
      <p:sp>
        <p:nvSpPr>
          <p:cNvPr id="23" name="スライド番号プレースホルダー 3"/>
          <p:cNvSpPr>
            <a:spLocks noGrp="1"/>
          </p:cNvSpPr>
          <p:nvPr>
            <p:ph type="sldNum" sz="quarter" idx="12"/>
          </p:nvPr>
        </p:nvSpPr>
        <p:spPr>
          <a:xfrm>
            <a:off x="7046912" y="6453336"/>
            <a:ext cx="2133600" cy="365125"/>
          </a:xfrm>
        </p:spPr>
        <p:txBody>
          <a:bodyPr/>
          <a:lstStyle/>
          <a:p>
            <a:fld id="{EB96248F-5599-49A3-AD5F-64D8E534B484}" type="slidenum">
              <a:rPr kumimoji="1" lang="ja-JP" altLang="en-US" sz="1600" smtClean="0">
                <a:solidFill>
                  <a:schemeClr val="tx1"/>
                </a:solidFill>
              </a:rPr>
              <a:pPr/>
              <a:t>5</a:t>
            </a:fld>
            <a:endParaRPr kumimoji="1" lang="en-US" altLang="en-US" sz="1600" dirty="0">
              <a:solidFill>
                <a:schemeClr val="tx1"/>
              </a:solidFill>
            </a:endParaRPr>
          </a:p>
        </p:txBody>
      </p:sp>
      <p:sp>
        <p:nvSpPr>
          <p:cNvPr id="26" name="AutoShape 7"/>
          <p:cNvSpPr>
            <a:spLocks noChangeArrowheads="1"/>
          </p:cNvSpPr>
          <p:nvPr/>
        </p:nvSpPr>
        <p:spPr bwMode="auto">
          <a:xfrm>
            <a:off x="3527124" y="4293096"/>
            <a:ext cx="1571625" cy="368393"/>
          </a:xfrm>
          <a:prstGeom prst="downArrow">
            <a:avLst>
              <a:gd name="adj1" fmla="val 49898"/>
              <a:gd name="adj2" fmla="val 55681"/>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dirty="0">
              <a:latin typeface="Calibri" pitchFamily="34" charset="0"/>
            </a:endParaRPr>
          </a:p>
        </p:txBody>
      </p:sp>
      <p:pic>
        <p:nvPicPr>
          <p:cNvPr id="18"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extLst>
      <p:ext uri="{BB962C8B-B14F-4D97-AF65-F5344CB8AC3E}">
        <p14:creationId xmlns:p14="http://schemas.microsoft.com/office/powerpoint/2010/main" val="2516000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55" name="角丸四角形 54"/>
          <p:cNvSpPr/>
          <p:nvPr/>
        </p:nvSpPr>
        <p:spPr>
          <a:xfrm>
            <a:off x="203668" y="2565774"/>
            <a:ext cx="8755194" cy="3890986"/>
          </a:xfrm>
          <a:prstGeom prst="roundRect">
            <a:avLst>
              <a:gd name="adj" fmla="val 791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5" name="スライド番号プレースホルダー 3"/>
          <p:cNvSpPr>
            <a:spLocks noGrp="1"/>
          </p:cNvSpPr>
          <p:nvPr>
            <p:ph type="sldNum" sz="quarter" idx="12"/>
          </p:nvPr>
        </p:nvSpPr>
        <p:spPr>
          <a:xfrm>
            <a:off x="7046912" y="6480150"/>
            <a:ext cx="2133600" cy="365125"/>
          </a:xfrm>
        </p:spPr>
        <p:txBody>
          <a:bodyPr/>
          <a:lstStyle/>
          <a:p>
            <a:fld id="{EB96248F-5599-49A3-AD5F-64D8E534B484}" type="slidenum">
              <a:rPr kumimoji="1" lang="ja-JP" altLang="en-US" sz="1600" smtClean="0">
                <a:solidFill>
                  <a:schemeClr val="tx1"/>
                </a:solidFill>
              </a:rPr>
              <a:pPr/>
              <a:t>6</a:t>
            </a:fld>
            <a:endParaRPr kumimoji="1" lang="en-US" altLang="en-US" sz="1600" dirty="0">
              <a:solidFill>
                <a:schemeClr val="tx1"/>
              </a:solidFill>
            </a:endParaRPr>
          </a:p>
        </p:txBody>
      </p:sp>
      <p:sp>
        <p:nvSpPr>
          <p:cNvPr id="45" name="正方形/長方形 44"/>
          <p:cNvSpPr/>
          <p:nvPr/>
        </p:nvSpPr>
        <p:spPr>
          <a:xfrm>
            <a:off x="149334" y="4338690"/>
            <a:ext cx="8095074" cy="338554"/>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ja-JP" altLang="en-US" sz="1600" b="1" dirty="0" smtClean="0">
                <a:solidFill>
                  <a:schemeClr val="tx1"/>
                </a:solidFill>
              </a:rPr>
              <a:t>○ Setting the </a:t>
            </a:r>
            <a:r>
              <a:rPr lang="en-US" altLang="ja-JP" sz="1600" b="1" dirty="0" smtClean="0">
                <a:solidFill>
                  <a:schemeClr val="tx1"/>
                </a:solidFill>
              </a:rPr>
              <a:t>Permissible </a:t>
            </a:r>
            <a:r>
              <a:rPr lang="ja-JP" altLang="en-US" sz="1600" b="1" dirty="0" smtClean="0">
                <a:solidFill>
                  <a:schemeClr val="tx1"/>
                </a:solidFill>
              </a:rPr>
              <a:t>Exhaust Emission</a:t>
            </a:r>
            <a:r>
              <a:rPr lang="en-US" altLang="ja-JP" sz="1600" b="1" dirty="0">
                <a:solidFill>
                  <a:schemeClr val="tx1"/>
                </a:solidFill>
              </a:rPr>
              <a:t> Limit Target</a:t>
            </a:r>
            <a:r>
              <a:rPr lang="ja-JP" altLang="en-US" sz="1600" b="1" dirty="0" smtClean="0">
                <a:solidFill>
                  <a:schemeClr val="tx1"/>
                </a:solidFill>
              </a:rPr>
              <a:t> </a:t>
            </a:r>
            <a:r>
              <a:rPr lang="en-US" altLang="ja-JP" sz="1600" b="1" dirty="0" smtClean="0">
                <a:solidFill>
                  <a:schemeClr val="tx1"/>
                </a:solidFill>
              </a:rPr>
              <a:t>Levels </a:t>
            </a:r>
            <a:r>
              <a:rPr lang="ja-JP" altLang="en-US" sz="1600" b="1" dirty="0" smtClean="0">
                <a:solidFill>
                  <a:schemeClr val="tx1"/>
                </a:solidFill>
              </a:rPr>
              <a:t>for the Next Term</a:t>
            </a:r>
            <a:endParaRPr lang="en-US" altLang="ja-JP" sz="1600" b="1" dirty="0">
              <a:solidFill>
                <a:schemeClr val="tx1"/>
              </a:solidFill>
            </a:endParaRPr>
          </a:p>
        </p:txBody>
      </p:sp>
      <p:sp>
        <p:nvSpPr>
          <p:cNvPr id="59" name="正方形/長方形 58"/>
          <p:cNvSpPr/>
          <p:nvPr/>
        </p:nvSpPr>
        <p:spPr>
          <a:xfrm>
            <a:off x="1522326" y="5192215"/>
            <a:ext cx="1738762" cy="316548"/>
          </a:xfrm>
          <a:prstGeom prst="rect">
            <a:avLst/>
          </a:prstGeom>
        </p:spPr>
        <p:txBody>
          <a:bodyPr wrap="square">
            <a:spAutoFit/>
          </a:bodyPr>
          <a:lstStyle/>
          <a:p>
            <a:r>
              <a:rPr lang="ja-JP" altLang="en-US" sz="1100" kern="100" dirty="0" smtClean="0">
                <a:solidFill>
                  <a:srgbClr val="000000"/>
                </a:solidFill>
                <a:latin typeface="Arial"/>
              </a:rPr>
              <a:t>Example: </a:t>
            </a:r>
            <a:r>
              <a:rPr lang="ja-JP" altLang="ja-JP" sz="1100" kern="100" dirty="0" smtClean="0">
                <a:solidFill>
                  <a:srgbClr val="000000"/>
                </a:solidFill>
                <a:latin typeface="Arial"/>
              </a:rPr>
              <a:t>gasoline/LPG cars</a:t>
            </a:r>
            <a:endParaRPr lang="en-US" altLang="ja-JP" sz="1100" kern="100" dirty="0">
              <a:latin typeface="Century"/>
              <a:ea typeface="ＭＳ 明朝"/>
              <a:cs typeface="Times New Roman"/>
            </a:endParaRPr>
          </a:p>
        </p:txBody>
      </p:sp>
      <p:graphicFrame>
        <p:nvGraphicFramePr>
          <p:cNvPr id="60" name="表 59"/>
          <p:cNvGraphicFramePr>
            <a:graphicFrameLocks noGrp="1"/>
          </p:cNvGraphicFramePr>
          <p:nvPr>
            <p:extLst>
              <p:ext uri="{D42A27DB-BD31-4B8C-83A1-F6EECF244321}">
                <p14:modId xmlns:p14="http://schemas.microsoft.com/office/powerpoint/2010/main" val="2156741737"/>
              </p:ext>
            </p:extLst>
          </p:nvPr>
        </p:nvGraphicFramePr>
        <p:xfrm>
          <a:off x="1619672" y="5408436"/>
          <a:ext cx="1696115" cy="988728"/>
        </p:xfrm>
        <a:graphic>
          <a:graphicData uri="http://schemas.openxmlformats.org/drawingml/2006/table">
            <a:tbl>
              <a:tblPr firstRow="1" bandRow="1">
                <a:tableStyleId>{5940675A-B579-460E-94D1-54222C63F5DA}</a:tableStyleId>
              </a:tblPr>
              <a:tblGrid>
                <a:gridCol w="568384"/>
                <a:gridCol w="576000"/>
                <a:gridCol w="551731"/>
              </a:tblGrid>
              <a:tr h="179872">
                <a:tc>
                  <a:txBody>
                    <a:bodyPr/>
                    <a:lstStyle/>
                    <a:p>
                      <a:pPr algn="ctr">
                        <a:lnSpc>
                          <a:spcPct val="50000"/>
                        </a:lnSpc>
                      </a:pPr>
                      <a:endParaRPr kumimoji="1" lang="ja-JP" altLang="en-US" sz="1000" dirty="0"/>
                    </a:p>
                  </a:txBody>
                  <a:tcPr anchor="ctr">
                    <a:solidFill>
                      <a:schemeClr val="bg1"/>
                    </a:solidFill>
                  </a:tcPr>
                </a:tc>
                <a:tc>
                  <a:txBody>
                    <a:bodyPr/>
                    <a:lstStyle/>
                    <a:p>
                      <a:pPr algn="ctr">
                        <a:lnSpc>
                          <a:spcPct val="50000"/>
                        </a:lnSpc>
                      </a:pPr>
                      <a:r>
                        <a:rPr lang="ja-JP" altLang="ja-JP" sz="900" kern="100" dirty="0" smtClean="0">
                          <a:solidFill>
                            <a:srgbClr val="000000"/>
                          </a:solidFill>
                          <a:effectLst/>
                          <a:latin typeface="Arial"/>
                        </a:rPr>
                        <a:t>Current</a:t>
                      </a:r>
                      <a:endParaRPr kumimoji="1" lang="en-US" altLang="en-US" sz="900" dirty="0"/>
                    </a:p>
                  </a:txBody>
                  <a:tcPr anchor="ctr">
                    <a:solidFill>
                      <a:schemeClr val="bg1"/>
                    </a:solidFill>
                  </a:tcPr>
                </a:tc>
                <a:tc>
                  <a:txBody>
                    <a:bodyPr/>
                    <a:lstStyle/>
                    <a:p>
                      <a:pPr algn="ctr">
                        <a:lnSpc>
                          <a:spcPts val="700"/>
                        </a:lnSpc>
                      </a:pPr>
                      <a:r>
                        <a:rPr lang="ja-JP" altLang="ja-JP" sz="900" kern="100" dirty="0" smtClean="0">
                          <a:solidFill>
                            <a:srgbClr val="000000"/>
                          </a:solidFill>
                          <a:effectLst/>
                          <a:latin typeface="Arial"/>
                        </a:rPr>
                        <a:t>Next Term</a:t>
                      </a:r>
                      <a:endParaRPr kumimoji="1" lang="en-US" altLang="en-US" sz="900" dirty="0"/>
                    </a:p>
                  </a:txBody>
                  <a:tcPr anchor="ctr">
                    <a:solidFill>
                      <a:srgbClr val="FFFF00"/>
                    </a:solidFill>
                  </a:tcPr>
                </a:tc>
              </a:tr>
              <a:tr h="179872">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kumimoji="1" lang="en-US" altLang="ja-JP" sz="1000" kern="100" dirty="0" smtClean="0">
                          <a:solidFill>
                            <a:srgbClr val="000000"/>
                          </a:solidFill>
                          <a:effectLst/>
                          <a:latin typeface="Arial"/>
                        </a:rPr>
                        <a:t>CO</a:t>
                      </a:r>
                      <a:endParaRPr kumimoji="1" lang="en-US" altLang="en-US" sz="1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1.15</a:t>
                      </a:r>
                      <a:endParaRPr kumimoji="1" lang="en-US" altLang="en-US" sz="1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1.15</a:t>
                      </a:r>
                      <a:endParaRPr kumimoji="1" lang="en-US" altLang="en-US" sz="1000" dirty="0"/>
                    </a:p>
                  </a:txBody>
                  <a:tcPr anchor="ctr">
                    <a:solidFill>
                      <a:srgbClr val="FFFF00"/>
                    </a:solidFill>
                  </a:tcPr>
                </a:tc>
              </a:tr>
              <a:tr h="179872">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kumimoji="1" lang="en-US" altLang="ja-JP" sz="1000" kern="100" dirty="0" smtClean="0">
                          <a:solidFill>
                            <a:srgbClr val="000000"/>
                          </a:solidFill>
                          <a:effectLst/>
                          <a:latin typeface="Arial"/>
                        </a:rPr>
                        <a:t>NMHC</a:t>
                      </a:r>
                      <a:endParaRPr kumimoji="1" lang="en-US" altLang="en-US" sz="1000" dirty="0"/>
                    </a:p>
                  </a:txBody>
                  <a:tcPr anchor="ctr">
                    <a:solidFill>
                      <a:schemeClr val="bg1"/>
                    </a:solidFill>
                  </a:tcPr>
                </a:tc>
                <a:tc>
                  <a:txBody>
                    <a:bodyPr/>
                    <a:lstStyle/>
                    <a:p>
                      <a:pPr algn="ctr">
                        <a:lnSpc>
                          <a:spcPct val="50000"/>
                        </a:lnSpc>
                      </a:pPr>
                      <a:r>
                        <a:rPr kumimoji="1" lang="en-US" altLang="ja-JP" sz="1000" b="1" u="sng" kern="100" dirty="0" smtClean="0">
                          <a:solidFill>
                            <a:srgbClr val="000000"/>
                          </a:solidFill>
                          <a:effectLst/>
                          <a:latin typeface="Arial"/>
                        </a:rPr>
                        <a:t>0.05</a:t>
                      </a:r>
                      <a:endParaRPr kumimoji="1" lang="en-US" altLang="en-US" sz="1000" b="1" u="sng" dirty="0"/>
                    </a:p>
                  </a:txBody>
                  <a:tcPr anchor="ctr">
                    <a:solidFill>
                      <a:schemeClr val="bg1"/>
                    </a:solidFill>
                  </a:tcPr>
                </a:tc>
                <a:tc>
                  <a:txBody>
                    <a:bodyPr/>
                    <a:lstStyle/>
                    <a:p>
                      <a:pPr algn="ctr">
                        <a:lnSpc>
                          <a:spcPct val="50000"/>
                        </a:lnSpc>
                      </a:pPr>
                      <a:r>
                        <a:rPr kumimoji="1" lang="en-US" altLang="ja-JP" sz="1000" b="1" u="sng" kern="100" dirty="0" smtClean="0">
                          <a:solidFill>
                            <a:srgbClr val="000000"/>
                          </a:solidFill>
                          <a:effectLst/>
                          <a:latin typeface="Arial"/>
                        </a:rPr>
                        <a:t>0.10</a:t>
                      </a:r>
                      <a:endParaRPr kumimoji="1" lang="en-US" altLang="en-US" sz="1000" b="1" u="sng" dirty="0"/>
                    </a:p>
                  </a:txBody>
                  <a:tcPr anchor="ctr">
                    <a:solidFill>
                      <a:srgbClr val="FFFF00"/>
                    </a:solidFill>
                  </a:tcPr>
                </a:tc>
              </a:tr>
              <a:tr h="179872">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kumimoji="1" lang="en-US" altLang="ja-JP" sz="1000" kern="100" dirty="0" smtClean="0">
                          <a:solidFill>
                            <a:srgbClr val="000000"/>
                          </a:solidFill>
                          <a:effectLst/>
                          <a:latin typeface="Arial"/>
                        </a:rPr>
                        <a:t>NOx</a:t>
                      </a:r>
                      <a:endParaRPr kumimoji="1" lang="en-US" altLang="en-US" sz="1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0.05</a:t>
                      </a:r>
                      <a:endParaRPr kumimoji="1" lang="en-US" altLang="en-US" sz="1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0.05</a:t>
                      </a:r>
                      <a:endParaRPr kumimoji="1" lang="en-US" altLang="en-US" sz="1000" dirty="0"/>
                    </a:p>
                  </a:txBody>
                  <a:tcPr anchor="ctr">
                    <a:solidFill>
                      <a:srgbClr val="FFFF00"/>
                    </a:solidFill>
                  </a:tcPr>
                </a:tc>
              </a:tr>
              <a:tr h="179872">
                <a:tc>
                  <a:txBody>
                    <a:bodyPr/>
                    <a:lstStyle/>
                    <a:p>
                      <a:pPr algn="ctr">
                        <a:lnSpc>
                          <a:spcPct val="50000"/>
                        </a:lnSpc>
                      </a:pPr>
                      <a:r>
                        <a:rPr kumimoji="1" lang="en-US" altLang="ja-JP" sz="1000" kern="100" dirty="0" smtClean="0">
                          <a:solidFill>
                            <a:srgbClr val="000000"/>
                          </a:solidFill>
                          <a:effectLst/>
                          <a:latin typeface="Arial"/>
                        </a:rPr>
                        <a:t>PM</a:t>
                      </a:r>
                      <a:r>
                        <a:rPr kumimoji="1" lang="en-US" altLang="ja-JP" sz="1000" kern="100" baseline="30000" dirty="0" smtClean="0">
                          <a:solidFill>
                            <a:srgbClr val="000000"/>
                          </a:solidFill>
                          <a:effectLst/>
                          <a:latin typeface="Arial"/>
                        </a:rPr>
                        <a:t>*</a:t>
                      </a:r>
                      <a:endParaRPr kumimoji="1" lang="en-US" altLang="en-US" sz="1000" baseline="30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0.005</a:t>
                      </a:r>
                      <a:endParaRPr kumimoji="1" lang="en-US" altLang="en-US" sz="1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0.005</a:t>
                      </a:r>
                      <a:endParaRPr kumimoji="1" lang="en-US" altLang="en-US" sz="1000" dirty="0"/>
                    </a:p>
                  </a:txBody>
                  <a:tcPr anchor="ctr">
                    <a:solidFill>
                      <a:srgbClr val="FFFF00"/>
                    </a:solidFill>
                  </a:tcPr>
                </a:tc>
              </a:tr>
            </a:tbl>
          </a:graphicData>
        </a:graphic>
      </p:graphicFrame>
      <p:sp>
        <p:nvSpPr>
          <p:cNvPr id="61" name="AutoShape 9"/>
          <p:cNvSpPr>
            <a:spLocks noChangeArrowheads="1"/>
          </p:cNvSpPr>
          <p:nvPr/>
        </p:nvSpPr>
        <p:spPr bwMode="auto">
          <a:xfrm flipH="1">
            <a:off x="2712317" y="5447399"/>
            <a:ext cx="178406" cy="302962"/>
          </a:xfrm>
          <a:prstGeom prst="leftArrow">
            <a:avLst>
              <a:gd name="adj1" fmla="val 50000"/>
              <a:gd name="adj2" fmla="val 49393"/>
            </a:avLst>
          </a:prstGeom>
          <a:solidFill>
            <a:srgbClr val="FF0000"/>
          </a:solidFill>
          <a:ln w="19050">
            <a:solidFill>
              <a:srgbClr val="FFFF00"/>
            </a:solidFill>
            <a:miter lim="800000"/>
            <a:headEnd/>
            <a:tailEnd/>
          </a:ln>
        </p:spPr>
        <p:txBody>
          <a:bodyPr vert="horz" wrap="square" lIns="74295" tIns="8890" rIns="74295" bIns="8890" numCol="1" anchor="t" anchorCtr="0" compatLnSpc="1">
            <a:prstTxWarp prst="textNoShape">
              <a:avLst/>
            </a:prstTxWarp>
          </a:bodyPr>
          <a:lstStyle/>
          <a:p>
            <a:endParaRPr lang="ja-JP" altLang="en-US" sz="1600" dirty="0"/>
          </a:p>
        </p:txBody>
      </p:sp>
      <p:sp>
        <p:nvSpPr>
          <p:cNvPr id="62" name="正方形/長方形 61"/>
          <p:cNvSpPr/>
          <p:nvPr/>
        </p:nvSpPr>
        <p:spPr>
          <a:xfrm>
            <a:off x="3021422" y="5185001"/>
            <a:ext cx="734063" cy="297927"/>
          </a:xfrm>
          <a:prstGeom prst="rect">
            <a:avLst/>
          </a:prstGeom>
        </p:spPr>
        <p:txBody>
          <a:bodyPr wrap="square">
            <a:spAutoFit/>
          </a:bodyPr>
          <a:lstStyle/>
          <a:p>
            <a:pPr algn="ctr"/>
            <a:r>
              <a:rPr lang="en-US" altLang="ja-JP" sz="1000" kern="100" dirty="0" smtClean="0">
                <a:solidFill>
                  <a:srgbClr val="000000"/>
                </a:solidFill>
                <a:latin typeface="Arial"/>
              </a:rPr>
              <a:t>[g/km]</a:t>
            </a:r>
            <a:endParaRPr lang="en-US" altLang="ja-JP" sz="1000" kern="100" dirty="0">
              <a:latin typeface="Century"/>
              <a:ea typeface="ＭＳ 明朝"/>
              <a:cs typeface="Times New Roman"/>
            </a:endParaRPr>
          </a:p>
        </p:txBody>
      </p:sp>
      <p:sp>
        <p:nvSpPr>
          <p:cNvPr id="63" name="正方形/長方形 62"/>
          <p:cNvSpPr/>
          <p:nvPr/>
        </p:nvSpPr>
        <p:spPr>
          <a:xfrm>
            <a:off x="5354509" y="5220010"/>
            <a:ext cx="1565439" cy="560784"/>
          </a:xfrm>
          <a:prstGeom prst="rect">
            <a:avLst/>
          </a:prstGeom>
        </p:spPr>
        <p:txBody>
          <a:bodyPr wrap="square">
            <a:spAutoFit/>
          </a:bodyPr>
          <a:lstStyle/>
          <a:p>
            <a:r>
              <a:rPr lang="ja-JP" altLang="en-US" sz="1100" kern="100" dirty="0" smtClean="0">
                <a:solidFill>
                  <a:srgbClr val="000000"/>
                </a:solidFill>
                <a:latin typeface="Arial"/>
              </a:rPr>
              <a:t>Example: diesel cars</a:t>
            </a:r>
            <a:endParaRPr lang="en-US" altLang="ja-JP" sz="1100" kern="100" dirty="0">
              <a:latin typeface="Century"/>
              <a:ea typeface="ＭＳ 明朝"/>
              <a:cs typeface="Times New Roman"/>
            </a:endParaRPr>
          </a:p>
        </p:txBody>
      </p:sp>
      <p:graphicFrame>
        <p:nvGraphicFramePr>
          <p:cNvPr id="64" name="表 63"/>
          <p:cNvGraphicFramePr>
            <a:graphicFrameLocks noGrp="1"/>
          </p:cNvGraphicFramePr>
          <p:nvPr>
            <p:extLst>
              <p:ext uri="{D42A27DB-BD31-4B8C-83A1-F6EECF244321}">
                <p14:modId xmlns:p14="http://schemas.microsoft.com/office/powerpoint/2010/main" val="1972721020"/>
              </p:ext>
            </p:extLst>
          </p:nvPr>
        </p:nvGraphicFramePr>
        <p:xfrm>
          <a:off x="5570914" y="5437947"/>
          <a:ext cx="1793376" cy="979025"/>
        </p:xfrm>
        <a:graphic>
          <a:graphicData uri="http://schemas.openxmlformats.org/drawingml/2006/table">
            <a:tbl>
              <a:tblPr firstRow="1" bandRow="1">
                <a:tableStyleId>{5940675A-B579-460E-94D1-54222C63F5DA}</a:tableStyleId>
              </a:tblPr>
              <a:tblGrid>
                <a:gridCol w="568800"/>
                <a:gridCol w="612288"/>
                <a:gridCol w="612288"/>
              </a:tblGrid>
              <a:tr h="188219">
                <a:tc>
                  <a:txBody>
                    <a:bodyPr/>
                    <a:lstStyle/>
                    <a:p>
                      <a:pPr algn="ctr">
                        <a:lnSpc>
                          <a:spcPct val="50000"/>
                        </a:lnSpc>
                      </a:pPr>
                      <a:endParaRPr kumimoji="1" lang="ja-JP" altLang="en-US" sz="1000" dirty="0"/>
                    </a:p>
                  </a:txBody>
                  <a:tcPr anchor="ctr">
                    <a:solidFill>
                      <a:schemeClr val="bg1"/>
                    </a:solidFill>
                  </a:tcPr>
                </a:tc>
                <a:tc>
                  <a:txBody>
                    <a:bodyPr/>
                    <a:lstStyle/>
                    <a:p>
                      <a:pPr algn="ctr">
                        <a:lnSpc>
                          <a:spcPct val="50000"/>
                        </a:lnSpc>
                      </a:pPr>
                      <a:r>
                        <a:rPr lang="ja-JP" altLang="ja-JP" sz="900" kern="100" dirty="0" smtClean="0">
                          <a:solidFill>
                            <a:srgbClr val="000000"/>
                          </a:solidFill>
                          <a:effectLst/>
                          <a:latin typeface="Arial"/>
                        </a:rPr>
                        <a:t>Current</a:t>
                      </a:r>
                      <a:endParaRPr kumimoji="1" lang="en-US" altLang="en-US" sz="900" dirty="0"/>
                    </a:p>
                  </a:txBody>
                  <a:tcPr anchor="ctr">
                    <a:solidFill>
                      <a:schemeClr val="bg1"/>
                    </a:solidFill>
                  </a:tcPr>
                </a:tc>
                <a:tc>
                  <a:txBody>
                    <a:bodyPr/>
                    <a:lstStyle/>
                    <a:p>
                      <a:pPr algn="ctr">
                        <a:lnSpc>
                          <a:spcPts val="700"/>
                        </a:lnSpc>
                      </a:pPr>
                      <a:r>
                        <a:rPr lang="ja-JP" altLang="ja-JP" sz="900" kern="100" dirty="0" smtClean="0">
                          <a:solidFill>
                            <a:srgbClr val="000000"/>
                          </a:solidFill>
                          <a:effectLst/>
                          <a:latin typeface="Arial"/>
                        </a:rPr>
                        <a:t>Next Term</a:t>
                      </a:r>
                      <a:endParaRPr kumimoji="1" lang="en-US" altLang="en-US" sz="900" dirty="0"/>
                    </a:p>
                  </a:txBody>
                  <a:tcPr anchor="ctr">
                    <a:solidFill>
                      <a:srgbClr val="FFFF00"/>
                    </a:solidFill>
                  </a:tcPr>
                </a:tc>
              </a:tr>
              <a:tr h="17841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kumimoji="1" lang="en-US" altLang="ja-JP" sz="1000" kern="100" dirty="0" smtClean="0">
                          <a:solidFill>
                            <a:srgbClr val="000000"/>
                          </a:solidFill>
                          <a:effectLst/>
                          <a:latin typeface="Arial"/>
                        </a:rPr>
                        <a:t>CO</a:t>
                      </a:r>
                      <a:endParaRPr kumimoji="1" lang="en-US" altLang="en-US" sz="1000" dirty="0"/>
                    </a:p>
                  </a:txBody>
                  <a:tcPr anchor="ctr">
                    <a:solidFill>
                      <a:schemeClr val="bg1"/>
                    </a:solidFill>
                  </a:tcPr>
                </a:tc>
                <a:tc>
                  <a:txBody>
                    <a:bodyPr/>
                    <a:lstStyle/>
                    <a:p>
                      <a:pPr algn="ctr">
                        <a:lnSpc>
                          <a:spcPct val="50000"/>
                        </a:lnSpc>
                      </a:pPr>
                      <a:r>
                        <a:rPr lang="en-US" altLang="ja-JP" sz="1000" kern="100" dirty="0" smtClean="0">
                          <a:solidFill>
                            <a:srgbClr val="000000"/>
                          </a:solidFill>
                          <a:effectLst/>
                          <a:latin typeface="Arial"/>
                        </a:rPr>
                        <a:t>0.63</a:t>
                      </a:r>
                      <a:endParaRPr kumimoji="1" lang="en-US" altLang="en-US" sz="1000" dirty="0"/>
                    </a:p>
                  </a:txBody>
                  <a:tcPr anchor="ctr">
                    <a:solidFill>
                      <a:schemeClr val="bg1"/>
                    </a:solidFill>
                  </a:tcPr>
                </a:tc>
                <a:tc>
                  <a:txBody>
                    <a:bodyPr/>
                    <a:lstStyle/>
                    <a:p>
                      <a:pPr algn="ctr">
                        <a:lnSpc>
                          <a:spcPct val="50000"/>
                        </a:lnSpc>
                      </a:pPr>
                      <a:r>
                        <a:rPr lang="en-US" altLang="ja-JP" sz="1000" kern="100" dirty="0" smtClean="0">
                          <a:solidFill>
                            <a:srgbClr val="000000"/>
                          </a:solidFill>
                          <a:effectLst/>
                          <a:latin typeface="Arial"/>
                        </a:rPr>
                        <a:t>0.63</a:t>
                      </a:r>
                      <a:endParaRPr kumimoji="1" lang="en-US" altLang="en-US" sz="1000" dirty="0"/>
                    </a:p>
                  </a:txBody>
                  <a:tcPr anchor="ctr">
                    <a:solidFill>
                      <a:srgbClr val="FFFF00"/>
                    </a:solidFill>
                  </a:tcPr>
                </a:tc>
              </a:tr>
              <a:tr h="183697">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kumimoji="1" lang="en-US" altLang="ja-JP" sz="1000" kern="100" dirty="0" smtClean="0">
                          <a:solidFill>
                            <a:srgbClr val="000000"/>
                          </a:solidFill>
                          <a:effectLst/>
                          <a:latin typeface="Arial"/>
                        </a:rPr>
                        <a:t>NMHC</a:t>
                      </a:r>
                      <a:endParaRPr kumimoji="1" lang="en-US" altLang="en-US" sz="1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0.024</a:t>
                      </a:r>
                      <a:endParaRPr kumimoji="1" lang="en-US" altLang="en-US" sz="1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0.024</a:t>
                      </a:r>
                      <a:endParaRPr kumimoji="1" lang="en-US" altLang="en-US" sz="1000" dirty="0"/>
                    </a:p>
                  </a:txBody>
                  <a:tcPr anchor="ctr">
                    <a:solidFill>
                      <a:srgbClr val="FFFF00"/>
                    </a:solidFill>
                  </a:tcPr>
                </a:tc>
              </a:tr>
              <a:tr h="17841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kumimoji="1" lang="en-US" altLang="ja-JP" sz="1000" kern="100" dirty="0" smtClean="0">
                          <a:solidFill>
                            <a:srgbClr val="000000"/>
                          </a:solidFill>
                          <a:effectLst/>
                          <a:latin typeface="Arial"/>
                        </a:rPr>
                        <a:t>NOx</a:t>
                      </a:r>
                      <a:endParaRPr kumimoji="1" lang="en-US" altLang="en-US" sz="1000" dirty="0"/>
                    </a:p>
                  </a:txBody>
                  <a:tcPr anchor="ctr">
                    <a:solidFill>
                      <a:schemeClr val="bg1"/>
                    </a:solidFill>
                  </a:tcPr>
                </a:tc>
                <a:tc>
                  <a:txBody>
                    <a:bodyPr/>
                    <a:lstStyle/>
                    <a:p>
                      <a:pPr algn="ctr">
                        <a:lnSpc>
                          <a:spcPct val="50000"/>
                        </a:lnSpc>
                      </a:pPr>
                      <a:r>
                        <a:rPr kumimoji="1" lang="en-US" altLang="ja-JP" sz="1000" b="1" u="sng" kern="100" dirty="0" smtClean="0">
                          <a:solidFill>
                            <a:srgbClr val="000000"/>
                          </a:solidFill>
                          <a:effectLst/>
                          <a:latin typeface="Arial"/>
                        </a:rPr>
                        <a:t>0.08</a:t>
                      </a:r>
                      <a:endParaRPr kumimoji="1" lang="en-US" altLang="en-US" sz="1000" b="1" u="sng" dirty="0"/>
                    </a:p>
                  </a:txBody>
                  <a:tcPr anchor="ctr">
                    <a:solidFill>
                      <a:schemeClr val="bg1"/>
                    </a:solidFill>
                  </a:tcPr>
                </a:tc>
                <a:tc>
                  <a:txBody>
                    <a:bodyPr/>
                    <a:lstStyle/>
                    <a:p>
                      <a:pPr algn="ctr">
                        <a:lnSpc>
                          <a:spcPct val="50000"/>
                        </a:lnSpc>
                      </a:pPr>
                      <a:r>
                        <a:rPr kumimoji="1" lang="en-US" altLang="ja-JP" sz="1000" b="1" u="sng" kern="100" dirty="0" smtClean="0">
                          <a:solidFill>
                            <a:srgbClr val="000000"/>
                          </a:solidFill>
                          <a:effectLst/>
                          <a:latin typeface="Arial"/>
                        </a:rPr>
                        <a:t>0.15</a:t>
                      </a:r>
                      <a:endParaRPr kumimoji="1" lang="en-US" altLang="en-US" sz="1000" b="1" u="sng" dirty="0"/>
                    </a:p>
                  </a:txBody>
                  <a:tcPr anchor="ctr">
                    <a:solidFill>
                      <a:srgbClr val="FFFF00"/>
                    </a:solidFill>
                  </a:tcPr>
                </a:tc>
              </a:tr>
              <a:tr h="169250">
                <a:tc>
                  <a:txBody>
                    <a:bodyPr/>
                    <a:lstStyle/>
                    <a:p>
                      <a:pPr algn="ctr">
                        <a:lnSpc>
                          <a:spcPct val="50000"/>
                        </a:lnSpc>
                      </a:pPr>
                      <a:r>
                        <a:rPr kumimoji="1" lang="en-US" altLang="ja-JP" sz="1000" kern="100" dirty="0" smtClean="0">
                          <a:solidFill>
                            <a:srgbClr val="000000"/>
                          </a:solidFill>
                          <a:effectLst/>
                          <a:latin typeface="Arial"/>
                        </a:rPr>
                        <a:t>PM</a:t>
                      </a:r>
                      <a:endParaRPr kumimoji="1" lang="en-US" altLang="en-US" sz="1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0.005</a:t>
                      </a:r>
                      <a:endParaRPr kumimoji="1" lang="en-US" altLang="en-US" sz="1000" dirty="0"/>
                    </a:p>
                  </a:txBody>
                  <a:tcPr anchor="ctr">
                    <a:solidFill>
                      <a:schemeClr val="bg1"/>
                    </a:solidFill>
                  </a:tcPr>
                </a:tc>
                <a:tc>
                  <a:txBody>
                    <a:bodyPr/>
                    <a:lstStyle/>
                    <a:p>
                      <a:pPr algn="ctr">
                        <a:lnSpc>
                          <a:spcPct val="50000"/>
                        </a:lnSpc>
                      </a:pPr>
                      <a:r>
                        <a:rPr kumimoji="1" lang="en-US" altLang="ja-JP" sz="1000" kern="100" dirty="0" smtClean="0">
                          <a:solidFill>
                            <a:srgbClr val="000000"/>
                          </a:solidFill>
                          <a:effectLst/>
                          <a:latin typeface="Arial"/>
                        </a:rPr>
                        <a:t>0.005</a:t>
                      </a:r>
                      <a:endParaRPr kumimoji="1" lang="en-US" altLang="en-US" sz="1000" dirty="0"/>
                    </a:p>
                  </a:txBody>
                  <a:tcPr anchor="ctr">
                    <a:solidFill>
                      <a:srgbClr val="FFFF00"/>
                    </a:solidFill>
                  </a:tcPr>
                </a:tc>
              </a:tr>
            </a:tbl>
          </a:graphicData>
        </a:graphic>
      </p:graphicFrame>
      <p:sp>
        <p:nvSpPr>
          <p:cNvPr id="66" name="正方形/長方形 65"/>
          <p:cNvSpPr/>
          <p:nvPr/>
        </p:nvSpPr>
        <p:spPr>
          <a:xfrm>
            <a:off x="6760045" y="5222564"/>
            <a:ext cx="734063" cy="527797"/>
          </a:xfrm>
          <a:prstGeom prst="rect">
            <a:avLst/>
          </a:prstGeom>
        </p:spPr>
        <p:txBody>
          <a:bodyPr wrap="square">
            <a:spAutoFit/>
          </a:bodyPr>
          <a:lstStyle/>
          <a:p>
            <a:pPr algn="ctr"/>
            <a:r>
              <a:rPr lang="en-US" altLang="ja-JP" sz="1000" kern="100" dirty="0" smtClean="0">
                <a:solidFill>
                  <a:srgbClr val="000000"/>
                </a:solidFill>
                <a:latin typeface="Arial"/>
              </a:rPr>
              <a:t>[g/km]</a:t>
            </a:r>
            <a:endParaRPr lang="en-US" altLang="ja-JP" sz="1000" kern="100" dirty="0">
              <a:latin typeface="Century"/>
              <a:ea typeface="ＭＳ 明朝"/>
              <a:cs typeface="Times New Roman"/>
            </a:endParaRPr>
          </a:p>
        </p:txBody>
      </p:sp>
      <p:sp>
        <p:nvSpPr>
          <p:cNvPr id="2" name="テキスト ボックス 1"/>
          <p:cNvSpPr txBox="1"/>
          <p:nvPr/>
        </p:nvSpPr>
        <p:spPr>
          <a:xfrm flipH="1">
            <a:off x="364018" y="948498"/>
            <a:ext cx="8779982" cy="1054135"/>
          </a:xfrm>
          <a:prstGeom prst="rect">
            <a:avLst/>
          </a:prstGeom>
          <a:noFill/>
        </p:spPr>
        <p:txBody>
          <a:bodyPr wrap="square" rtlCol="0">
            <a:spAutoFit/>
          </a:bodyPr>
          <a:lstStyle/>
          <a:p>
            <a:pPr marL="92075" indent="-92075"/>
            <a:r>
              <a:rPr lang="ja-JP" altLang="en-US" sz="1250" dirty="0" smtClean="0"/>
              <a:t>•</a:t>
            </a:r>
            <a:r>
              <a:rPr lang="en-US" altLang="ja-JP" sz="1250" dirty="0" smtClean="0"/>
              <a:t> The UN-ECE/WP29</a:t>
            </a:r>
            <a:r>
              <a:rPr sz="1250" dirty="0" smtClean="0"/>
              <a:t> </a:t>
            </a:r>
            <a:r>
              <a:rPr lang="ja-JP" altLang="en-US" sz="1250" dirty="0" smtClean="0"/>
              <a:t>formulated the Worldwide Harmonized Light-Duty Test Cycle (WLTC). The WLTC provides different test cycles for </a:t>
            </a:r>
            <a:r>
              <a:rPr lang="en-US" altLang="ja-JP" sz="1250" dirty="0" smtClean="0"/>
              <a:t>Class 1</a:t>
            </a:r>
            <a:r>
              <a:rPr lang="ja-JP" altLang="en-US" sz="1250" dirty="0" smtClean="0"/>
              <a:t>, </a:t>
            </a:r>
            <a:r>
              <a:rPr lang="en-US" altLang="ja-JP" sz="1250" dirty="0" smtClean="0"/>
              <a:t>Class 2</a:t>
            </a:r>
            <a:r>
              <a:rPr lang="ja-JP" altLang="en-US" sz="1250" dirty="0" smtClean="0"/>
              <a:t>, </a:t>
            </a:r>
            <a:r>
              <a:rPr lang="en-US" altLang="ja-JP" sz="1250" dirty="0" smtClean="0"/>
              <a:t>Class 3a</a:t>
            </a:r>
            <a:r>
              <a:rPr lang="ja-JP" altLang="en-US" sz="1250" dirty="0" smtClean="0"/>
              <a:t>, and </a:t>
            </a:r>
            <a:r>
              <a:rPr lang="en-US" altLang="ja-JP" sz="1250" dirty="0" smtClean="0"/>
              <a:t>Class 3b vehicles to reflect the real-world driving situations in the individual CPs.</a:t>
            </a:r>
          </a:p>
          <a:p>
            <a:pPr marL="92075" indent="-92075"/>
            <a:r>
              <a:rPr lang="ja-JP" altLang="en-US" sz="1250" dirty="0"/>
              <a:t>• The individual </a:t>
            </a:r>
            <a:r>
              <a:rPr lang="en-US" altLang="ja-JP" sz="1250" dirty="0" smtClean="0"/>
              <a:t>CPs</a:t>
            </a:r>
            <a:r>
              <a:rPr lang="ja-JP" altLang="en-US" sz="1250" dirty="0" smtClean="0"/>
              <a:t> </a:t>
            </a:r>
            <a:r>
              <a:rPr lang="ja-JP" altLang="en-US" sz="1250" dirty="0"/>
              <a:t>have the option to exclude the extra-high-speed phase because it includes driving in the </a:t>
            </a:r>
            <a:r>
              <a:rPr lang="ja-JP" altLang="en-US" sz="1250" dirty="0" smtClean="0"/>
              <a:t>high </a:t>
            </a:r>
            <a:r>
              <a:rPr lang="en-US" altLang="ja-JP" sz="1250" dirty="0" smtClean="0"/>
              <a:t>acceleration, </a:t>
            </a:r>
            <a:r>
              <a:rPr lang="ja-JP" altLang="en-US" sz="1250" dirty="0" smtClean="0"/>
              <a:t>high-speed </a:t>
            </a:r>
            <a:r>
              <a:rPr lang="ja-JP" altLang="en-US" sz="1250" dirty="0"/>
              <a:t>range.</a:t>
            </a:r>
          </a:p>
          <a:p>
            <a:pPr marL="92075" indent="-92075"/>
            <a:r>
              <a:rPr kumimoji="1" lang="ja-JP" altLang="en-US" sz="1250" dirty="0" smtClean="0"/>
              <a:t>• Test conditions are more stringent than before. (For example, cold star</a:t>
            </a:r>
            <a:r>
              <a:rPr kumimoji="1" lang="en-US" altLang="ja-JP" sz="1250" dirty="0" smtClean="0"/>
              <a:t>t, test mass, running resistance </a:t>
            </a:r>
            <a:r>
              <a:rPr lang="en-US" altLang="ja-JP" sz="1250" dirty="0"/>
              <a:t>.</a:t>
            </a:r>
            <a:r>
              <a:rPr kumimoji="1" lang="en-US" altLang="ja-JP" sz="1250" dirty="0" err="1" smtClean="0"/>
              <a:t>etc</a:t>
            </a:r>
            <a:r>
              <a:rPr kumimoji="1" lang="ja-JP" altLang="en-US" sz="1250" dirty="0" smtClean="0"/>
              <a:t>)</a:t>
            </a:r>
            <a:endParaRPr kumimoji="1" lang="en-US" altLang="ja-JP" sz="1250" dirty="0" smtClean="0"/>
          </a:p>
        </p:txBody>
      </p:sp>
      <p:sp>
        <p:nvSpPr>
          <p:cNvPr id="3" name="正方形/長方形 2"/>
          <p:cNvSpPr/>
          <p:nvPr/>
        </p:nvSpPr>
        <p:spPr>
          <a:xfrm>
            <a:off x="135360" y="609944"/>
            <a:ext cx="4248664" cy="338554"/>
          </a:xfrm>
          <a:prstGeom prst="rect">
            <a:avLst/>
          </a:prstGeom>
        </p:spPr>
        <p:txBody>
          <a:bodyPr wrap="none">
            <a:spAutoFit/>
          </a:bodyPr>
          <a:lstStyle/>
          <a:p>
            <a:r>
              <a:rPr lang="ja-JP" altLang="en-US" sz="1600" b="1" dirty="0" smtClean="0"/>
              <a:t>○ Details of the Worldwide Harmonized Light Vehicles Test Procedure (</a:t>
            </a:r>
            <a:r>
              <a:rPr lang="en-US" altLang="ja-JP" sz="1600" b="1" dirty="0" smtClean="0"/>
              <a:t>WLTP</a:t>
            </a:r>
            <a:r>
              <a:rPr lang="ja-JP" altLang="en-US" sz="1600" b="1" dirty="0" smtClean="0"/>
              <a:t>)</a:t>
            </a:r>
            <a:endParaRPr lang="en-US" altLang="ja-JP" sz="1600" b="1" dirty="0"/>
          </a:p>
        </p:txBody>
      </p:sp>
      <p:sp>
        <p:nvSpPr>
          <p:cNvPr id="49" name="テキスト ボックス 48"/>
          <p:cNvSpPr txBox="1"/>
          <p:nvPr/>
        </p:nvSpPr>
        <p:spPr>
          <a:xfrm flipH="1">
            <a:off x="371318" y="3037946"/>
            <a:ext cx="5856865" cy="861774"/>
          </a:xfrm>
          <a:prstGeom prst="rect">
            <a:avLst/>
          </a:prstGeom>
          <a:noFill/>
        </p:spPr>
        <p:txBody>
          <a:bodyPr wrap="square" rtlCol="0">
            <a:spAutoFit/>
          </a:bodyPr>
          <a:lstStyle/>
          <a:p>
            <a:pPr marL="92075" indent="-92075"/>
            <a:r>
              <a:rPr lang="ja-JP" altLang="en-US" sz="1250" dirty="0" smtClean="0"/>
              <a:t>• </a:t>
            </a:r>
            <a:r>
              <a:rPr lang="en-US" altLang="ja-JP" sz="1250" b="1" u="sng" dirty="0" smtClean="0"/>
              <a:t>It is recommended that the test cycles applied to Class 3a</a:t>
            </a:r>
            <a:r>
              <a:rPr lang="ja-JP" altLang="en-US" sz="1250" b="1" u="sng" dirty="0" smtClean="0"/>
              <a:t> and </a:t>
            </a:r>
            <a:r>
              <a:rPr lang="en-US" altLang="ja-JP" sz="1250" b="1" u="sng" dirty="0" smtClean="0"/>
              <a:t>Class 3b</a:t>
            </a:r>
            <a:r>
              <a:rPr lang="ja-JP" altLang="en-US" sz="1250" b="1" u="sng" dirty="0"/>
              <a:t> </a:t>
            </a:r>
            <a:r>
              <a:rPr lang="ja-JP" altLang="en-US" sz="1250" b="1" u="sng" dirty="0" smtClean="0"/>
              <a:t>vehicles </a:t>
            </a:r>
            <a:r>
              <a:rPr lang="en-US" altLang="ja-JP" sz="1250" b="1" u="sng" dirty="0" smtClean="0"/>
              <a:t>be adopted</a:t>
            </a:r>
            <a:r>
              <a:rPr lang="ja-JP" altLang="en-US" sz="1250" dirty="0" smtClean="0"/>
              <a:t> because these cycles match the driving situations in Japan. In these test cycles, </a:t>
            </a:r>
            <a:r>
              <a:rPr lang="ja-JP" altLang="en-US" sz="1250" b="1" u="sng" dirty="0" smtClean="0"/>
              <a:t>the extra-high-speed phase</a:t>
            </a:r>
            <a:r>
              <a:rPr lang="ja-JP" altLang="en-US" sz="1250" dirty="0" smtClean="0"/>
              <a:t>, which does not match the driving situations in Japan </a:t>
            </a:r>
            <a:r>
              <a:rPr lang="en-US" altLang="ja-JP" sz="1250" dirty="0" smtClean="0"/>
              <a:t>will not adopted</a:t>
            </a:r>
            <a:r>
              <a:rPr lang="ja-JP" altLang="en-US" sz="1250" dirty="0" err="1" smtClean="0"/>
              <a:t>.</a:t>
            </a:r>
            <a:endParaRPr lang="en-US" altLang="ja-JP" sz="1250" dirty="0" smtClean="0"/>
          </a:p>
        </p:txBody>
      </p:sp>
      <p:sp>
        <p:nvSpPr>
          <p:cNvPr id="52" name="正方形/長方形 51"/>
          <p:cNvSpPr/>
          <p:nvPr/>
        </p:nvSpPr>
        <p:spPr>
          <a:xfrm>
            <a:off x="162347" y="2756987"/>
            <a:ext cx="6435145" cy="338554"/>
          </a:xfrm>
          <a:prstGeom prst="rect">
            <a:avLst/>
          </a:prstGeom>
        </p:spPr>
        <p:txBody>
          <a:bodyPr wrap="square">
            <a:spAutoFit/>
          </a:bodyPr>
          <a:lstStyle/>
          <a:p>
            <a:r>
              <a:rPr lang="ja-JP" altLang="en-US" sz="1600" b="1" dirty="0" smtClean="0"/>
              <a:t>○ </a:t>
            </a:r>
            <a:r>
              <a:rPr lang="en-US" altLang="ja-JP" sz="1600" b="1" dirty="0" smtClean="0"/>
              <a:t>Introducing </a:t>
            </a:r>
            <a:r>
              <a:rPr lang="en-US" altLang="ja-JP" sz="1600" b="1" smtClean="0"/>
              <a:t>the WLTP</a:t>
            </a:r>
            <a:r>
              <a:rPr lang="ja-JP" altLang="en-US" sz="1600" b="1" dirty="0" smtClean="0"/>
              <a:t>　</a:t>
            </a:r>
            <a:endParaRPr lang="en-US" altLang="ja-JP" sz="1600" b="1" dirty="0"/>
          </a:p>
        </p:txBody>
      </p:sp>
      <p:sp>
        <p:nvSpPr>
          <p:cNvPr id="54" name="正方形/長方形 53"/>
          <p:cNvSpPr/>
          <p:nvPr/>
        </p:nvSpPr>
        <p:spPr>
          <a:xfrm>
            <a:off x="162347" y="2424312"/>
            <a:ext cx="2708181" cy="33855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ja-JP" altLang="en-US" sz="1600" dirty="0" smtClean="0"/>
              <a:t>Key Points of the 12th Report</a:t>
            </a:r>
            <a:endParaRPr lang="en-US" altLang="ja-JP" sz="1600" dirty="0"/>
          </a:p>
        </p:txBody>
      </p:sp>
      <p:sp>
        <p:nvSpPr>
          <p:cNvPr id="56" name="テキスト ボックス 55"/>
          <p:cNvSpPr txBox="1"/>
          <p:nvPr/>
        </p:nvSpPr>
        <p:spPr>
          <a:xfrm flipH="1">
            <a:off x="361226" y="4631078"/>
            <a:ext cx="8573766" cy="477054"/>
          </a:xfrm>
          <a:prstGeom prst="rect">
            <a:avLst/>
          </a:prstGeom>
          <a:noFill/>
        </p:spPr>
        <p:txBody>
          <a:bodyPr wrap="square" rtlCol="0">
            <a:spAutoFit/>
          </a:bodyPr>
          <a:lstStyle/>
          <a:p>
            <a:pPr marL="92075" indent="-92075"/>
            <a:r>
              <a:rPr kumimoji="1" lang="ja-JP" altLang="en-US" sz="1250" dirty="0" smtClean="0"/>
              <a:t>• Since the test cycles will be changed, we will review the current </a:t>
            </a:r>
            <a:r>
              <a:rPr kumimoji="1" lang="en-US" altLang="ja-JP" sz="1250" dirty="0" smtClean="0"/>
              <a:t>permissible </a:t>
            </a:r>
            <a:r>
              <a:rPr kumimoji="1" lang="ja-JP" altLang="en-US" sz="1250" dirty="0" smtClean="0"/>
              <a:t>exhaust emission limits. Although </a:t>
            </a:r>
            <a:r>
              <a:rPr kumimoji="1" lang="en-US" altLang="ja-JP" sz="1250" dirty="0" smtClean="0"/>
              <a:t>the </a:t>
            </a:r>
            <a:r>
              <a:rPr kumimoji="1" lang="ja-JP" altLang="en-US" sz="1250" dirty="0" smtClean="0"/>
              <a:t>limits on some substances </a:t>
            </a:r>
            <a:r>
              <a:rPr kumimoji="1" lang="en-US" altLang="ja-JP" sz="1250" dirty="0" smtClean="0"/>
              <a:t>seem to be set higher </a:t>
            </a:r>
            <a:r>
              <a:rPr kumimoji="1" lang="ja-JP" altLang="en-US" sz="1250" dirty="0" smtClean="0"/>
              <a:t>due to the stricter test conditions, </a:t>
            </a:r>
            <a:r>
              <a:rPr kumimoji="1" lang="ja-JP" altLang="en-US" sz="1250" b="1" u="sng" dirty="0" smtClean="0"/>
              <a:t>those limits </a:t>
            </a:r>
            <a:r>
              <a:rPr lang="en-US" altLang="ja-JP" sz="1250" b="1" u="sng" dirty="0" smtClean="0"/>
              <a:t>target levels</a:t>
            </a:r>
            <a:r>
              <a:rPr kumimoji="1" lang="ja-JP" altLang="en-US" sz="1250" b="1" u="sng" dirty="0" smtClean="0"/>
              <a:t> </a:t>
            </a:r>
            <a:r>
              <a:rPr kumimoji="1" lang="en-US" altLang="ja-JP" sz="1250" b="1" u="sng" dirty="0" smtClean="0"/>
              <a:t>are set not to </a:t>
            </a:r>
            <a:r>
              <a:rPr kumimoji="1" lang="ja-JP" altLang="en-US" sz="1250" b="1" u="sng" dirty="0" smtClean="0"/>
              <a:t>relax the regulations.</a:t>
            </a:r>
            <a:endParaRPr lang="en-US" altLang="ja-JP" sz="1250" dirty="0" smtClean="0"/>
          </a:p>
        </p:txBody>
      </p:sp>
      <p:sp>
        <p:nvSpPr>
          <p:cNvPr id="57" name="テキスト ボックス 56"/>
          <p:cNvSpPr txBox="1"/>
          <p:nvPr/>
        </p:nvSpPr>
        <p:spPr>
          <a:xfrm flipH="1">
            <a:off x="361222" y="3826140"/>
            <a:ext cx="5866960" cy="477054"/>
          </a:xfrm>
          <a:prstGeom prst="rect">
            <a:avLst/>
          </a:prstGeom>
          <a:noFill/>
        </p:spPr>
        <p:txBody>
          <a:bodyPr wrap="square" rtlCol="0">
            <a:spAutoFit/>
          </a:bodyPr>
          <a:lstStyle/>
          <a:p>
            <a:pPr marL="92075" indent="-92075"/>
            <a:r>
              <a:rPr kumimoji="1" lang="ja-JP" altLang="en-US" sz="1250" dirty="0" smtClean="0"/>
              <a:t>•</a:t>
            </a:r>
            <a:r>
              <a:rPr sz="1250" dirty="0" smtClean="0"/>
              <a:t> </a:t>
            </a:r>
            <a:r>
              <a:rPr lang="ja-JP" altLang="en-US" sz="1250" b="1" u="sng" dirty="0" smtClean="0"/>
              <a:t>Only cold-start testing (100%) will be performed to evaluate exhaust emissions</a:t>
            </a:r>
            <a:r>
              <a:rPr kumimoji="1" lang="ja-JP" altLang="en-US" sz="1250" dirty="0" smtClean="0"/>
              <a:t>, which until now have been evaluated during both a cold and hot start</a:t>
            </a:r>
            <a:r>
              <a:rPr kumimoji="1" lang="en-US" altLang="ja-JP" sz="1250" dirty="0" smtClean="0"/>
              <a:t>s</a:t>
            </a:r>
            <a:r>
              <a:rPr kumimoji="1" lang="ja-JP" altLang="en-US" sz="1250" dirty="0" smtClean="0"/>
              <a:t>.</a:t>
            </a:r>
            <a:endParaRPr kumimoji="1" lang="en-US" altLang="ja-JP" sz="1250" dirty="0" smtClean="0"/>
          </a:p>
        </p:txBody>
      </p:sp>
      <p:sp>
        <p:nvSpPr>
          <p:cNvPr id="39" name="AutoShape 9"/>
          <p:cNvSpPr>
            <a:spLocks noChangeArrowheads="1"/>
          </p:cNvSpPr>
          <p:nvPr/>
        </p:nvSpPr>
        <p:spPr bwMode="auto">
          <a:xfrm flipH="1">
            <a:off x="6656778" y="5460637"/>
            <a:ext cx="178406" cy="302962"/>
          </a:xfrm>
          <a:prstGeom prst="leftArrow">
            <a:avLst>
              <a:gd name="adj1" fmla="val 50000"/>
              <a:gd name="adj2" fmla="val 49393"/>
            </a:avLst>
          </a:prstGeom>
          <a:solidFill>
            <a:srgbClr val="FF0000"/>
          </a:solidFill>
          <a:ln w="19050">
            <a:solidFill>
              <a:srgbClr val="FFFF00"/>
            </a:solidFill>
            <a:miter lim="800000"/>
            <a:headEnd/>
            <a:tailEnd/>
          </a:ln>
        </p:spPr>
        <p:txBody>
          <a:bodyPr vert="horz" wrap="square" lIns="74295" tIns="8890" rIns="74295" bIns="8890" numCol="1" anchor="t" anchorCtr="0" compatLnSpc="1">
            <a:prstTxWarp prst="textNoShape">
              <a:avLst/>
            </a:prstTxWarp>
          </a:bodyPr>
          <a:lstStyle/>
          <a:p>
            <a:endParaRPr lang="ja-JP" altLang="en-US" sz="1600" dirty="0"/>
          </a:p>
        </p:txBody>
      </p:sp>
      <p:sp>
        <p:nvSpPr>
          <p:cNvPr id="28" name="下矢印 27"/>
          <p:cNvSpPr/>
          <p:nvPr/>
        </p:nvSpPr>
        <p:spPr>
          <a:xfrm>
            <a:off x="3976548" y="2132386"/>
            <a:ext cx="921402" cy="28897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9" name="正方形/長方形 28"/>
          <p:cNvSpPr/>
          <p:nvPr/>
        </p:nvSpPr>
        <p:spPr>
          <a:xfrm>
            <a:off x="3510429" y="5949280"/>
            <a:ext cx="1853659" cy="553998"/>
          </a:xfrm>
          <a:prstGeom prst="rect">
            <a:avLst/>
          </a:prstGeom>
        </p:spPr>
        <p:txBody>
          <a:bodyPr wrap="square">
            <a:spAutoFit/>
          </a:bodyPr>
          <a:lstStyle/>
          <a:p>
            <a:pPr algn="ctr"/>
            <a:r>
              <a:rPr lang="en-US" altLang="ja-JP" sz="1000" kern="100" baseline="30000" dirty="0" smtClean="0">
                <a:latin typeface="Arial"/>
              </a:rPr>
              <a:t>*</a:t>
            </a:r>
            <a:r>
              <a:rPr lang="ja-JP" altLang="en-US" sz="1000" kern="100" dirty="0" smtClean="0">
                <a:latin typeface="Arial"/>
              </a:rPr>
              <a:t>Only </a:t>
            </a:r>
            <a:r>
              <a:rPr lang="en-US" altLang="ja-JP" sz="1000" kern="100" dirty="0" smtClean="0">
                <a:latin typeface="Arial"/>
              </a:rPr>
              <a:t>applied to</a:t>
            </a:r>
            <a:r>
              <a:rPr lang="ja-JP" altLang="en-US" sz="1000" kern="100" dirty="0" smtClean="0">
                <a:latin typeface="Arial"/>
              </a:rPr>
              <a:t> lean-burn direct-injection vehicles </a:t>
            </a:r>
            <a:r>
              <a:rPr lang="ja-JP" altLang="ja-JP" sz="1000" dirty="0"/>
              <a:t>with an NOx </a:t>
            </a:r>
            <a:r>
              <a:rPr lang="en-US" altLang="ja-JP" sz="1000" dirty="0"/>
              <a:t>absorber </a:t>
            </a:r>
            <a:r>
              <a:rPr lang="ja-JP" altLang="ja-JP" sz="1000" dirty="0"/>
              <a:t>catalyst</a:t>
            </a:r>
            <a:r>
              <a:rPr lang="ja-JP" altLang="en-US" sz="1000" kern="100" dirty="0" smtClean="0">
                <a:latin typeface="Arial"/>
              </a:rPr>
              <a:t> </a:t>
            </a:r>
            <a:endParaRPr lang="en-US" altLang="ja-JP" sz="1000" kern="100" dirty="0">
              <a:latin typeface="Century"/>
              <a:ea typeface="ＭＳ 明朝"/>
              <a:cs typeface="Times New Roman"/>
            </a:endParaRPr>
          </a:p>
        </p:txBody>
      </p:sp>
      <p:graphicFrame>
        <p:nvGraphicFramePr>
          <p:cNvPr id="32" name="グラフ 31"/>
          <p:cNvGraphicFramePr/>
          <p:nvPr>
            <p:extLst>
              <p:ext uri="{D42A27DB-BD31-4B8C-83A1-F6EECF244321}">
                <p14:modId xmlns:p14="http://schemas.microsoft.com/office/powerpoint/2010/main" val="4130633530"/>
              </p:ext>
            </p:extLst>
          </p:nvPr>
        </p:nvGraphicFramePr>
        <p:xfrm>
          <a:off x="6137228" y="2723504"/>
          <a:ext cx="2899268" cy="1652983"/>
        </p:xfrm>
        <a:graphic>
          <a:graphicData uri="http://schemas.openxmlformats.org/drawingml/2006/chart">
            <c:chart xmlns:c="http://schemas.openxmlformats.org/drawingml/2006/chart" xmlns:r="http://schemas.openxmlformats.org/officeDocument/2006/relationships" r:id="rId5"/>
          </a:graphicData>
        </a:graphic>
      </p:graphicFrame>
      <p:sp>
        <p:nvSpPr>
          <p:cNvPr id="4" name="円形吹き出し 3"/>
          <p:cNvSpPr/>
          <p:nvPr/>
        </p:nvSpPr>
        <p:spPr>
          <a:xfrm>
            <a:off x="3545990" y="5365130"/>
            <a:ext cx="1808519" cy="648237"/>
          </a:xfrm>
          <a:prstGeom prst="wedgeEllipseCallout">
            <a:avLst>
              <a:gd name="adj1" fmla="val -58753"/>
              <a:gd name="adj2" fmla="val 566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円形吹き出し 4"/>
          <p:cNvSpPr/>
          <p:nvPr/>
        </p:nvSpPr>
        <p:spPr>
          <a:xfrm>
            <a:off x="3545990" y="5365129"/>
            <a:ext cx="1843666" cy="648237"/>
          </a:xfrm>
          <a:prstGeom prst="wedgeEllipseCallout">
            <a:avLst>
              <a:gd name="adj1" fmla="val 57695"/>
              <a:gd name="adj2" fmla="val 590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729505" y="5443266"/>
            <a:ext cx="1441487" cy="461665"/>
          </a:xfrm>
          <a:prstGeom prst="rect">
            <a:avLst/>
          </a:prstGeom>
          <a:noFill/>
        </p:spPr>
        <p:txBody>
          <a:bodyPr wrap="square" rtlCol="0">
            <a:spAutoFit/>
          </a:bodyPr>
          <a:lstStyle/>
          <a:p>
            <a:pPr algn="ctr"/>
            <a:r>
              <a:rPr kumimoji="1" lang="ja-JP" altLang="en-US" sz="1200" dirty="0" smtClean="0"/>
              <a:t>Equivalent to the current regulation level</a:t>
            </a:r>
            <a:endParaRPr kumimoji="1" lang="en-US" altLang="en-US" sz="1200" dirty="0"/>
          </a:p>
        </p:txBody>
      </p:sp>
      <p:sp>
        <p:nvSpPr>
          <p:cNvPr id="30" name="正方形/長方形 29"/>
          <p:cNvSpPr/>
          <p:nvPr/>
        </p:nvSpPr>
        <p:spPr>
          <a:xfrm>
            <a:off x="169806" y="188640"/>
            <a:ext cx="4057521" cy="400110"/>
          </a:xfrm>
          <a:prstGeom prst="rect">
            <a:avLst/>
          </a:prstGeom>
          <a:ln w="25400">
            <a:noFill/>
          </a:ln>
        </p:spPr>
        <p:txBody>
          <a:bodyPr wrap="none">
            <a:spAutoFit/>
          </a:bodyPr>
          <a:lstStyle/>
          <a:p>
            <a:r>
              <a:rPr lang="ja-JP" altLang="en-US" sz="2000" b="1" u="sng" dirty="0">
                <a:latin typeface="Arial" pitchFamily="34" charset="0"/>
                <a:cs typeface="Arial" pitchFamily="34" charset="0"/>
              </a:rPr>
              <a:t>2. Key Points of the 12th Report</a:t>
            </a:r>
            <a:endParaRPr lang="en-US" altLang="ja-JP" sz="2000" b="1" u="sng" dirty="0">
              <a:latin typeface="Arial" pitchFamily="34" charset="0"/>
              <a:cs typeface="Arial" pitchFamily="34" charset="0"/>
            </a:endParaRPr>
          </a:p>
        </p:txBody>
      </p:sp>
    </p:spTree>
    <p:extLst>
      <p:ext uri="{BB962C8B-B14F-4D97-AF65-F5344CB8AC3E}">
        <p14:creationId xmlns:p14="http://schemas.microsoft.com/office/powerpoint/2010/main" val="356110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5" descr="moe_logo_small">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32" name="正方形/長方形 31"/>
          <p:cNvSpPr/>
          <p:nvPr/>
        </p:nvSpPr>
        <p:spPr>
          <a:xfrm>
            <a:off x="539552" y="5786100"/>
            <a:ext cx="8496944" cy="523220"/>
          </a:xfrm>
          <a:prstGeom prst="rect">
            <a:avLst/>
          </a:prstGeom>
        </p:spPr>
        <p:txBody>
          <a:bodyPr wrap="square">
            <a:spAutoFit/>
          </a:bodyPr>
          <a:lstStyle/>
          <a:p>
            <a:pPr marL="1095375" indent="-1095375"/>
            <a:r>
              <a:rPr lang="ja-JP" altLang="ja-JP" sz="1400" dirty="0"/>
              <a:t>Test Cycle (1): </a:t>
            </a:r>
            <a:r>
              <a:rPr lang="ja-JP" altLang="ja-JP" sz="1400" dirty="0" smtClean="0"/>
              <a:t>test </a:t>
            </a:r>
            <a:r>
              <a:rPr lang="ja-JP" altLang="ja-JP" sz="1400" dirty="0"/>
              <a:t>cycle applied to Class 3a vehicles in the </a:t>
            </a:r>
            <a:r>
              <a:rPr lang="ja-JP" altLang="ja-JP" sz="1400" dirty="0" smtClean="0"/>
              <a:t>WL</a:t>
            </a:r>
            <a:r>
              <a:rPr lang="en-US" altLang="ja-JP" sz="1400" dirty="0" smtClean="0"/>
              <a:t>T</a:t>
            </a:r>
            <a:r>
              <a:rPr lang="ja-JP" altLang="ja-JP" sz="1400" dirty="0" smtClean="0"/>
              <a:t>P</a:t>
            </a:r>
            <a:r>
              <a:rPr lang="ja-JP" altLang="ja-JP" sz="1400" dirty="0"/>
              <a:t>-gtr. (The extra-high-speed phase is excluded.)</a:t>
            </a:r>
          </a:p>
          <a:p>
            <a:pPr marL="1095375" indent="-1095375"/>
            <a:r>
              <a:rPr lang="ja-JP" altLang="ja-JP" sz="1400" dirty="0"/>
              <a:t>Test Cycle (2): </a:t>
            </a:r>
            <a:r>
              <a:rPr lang="ja-JP" altLang="ja-JP" sz="1400" dirty="0" smtClean="0"/>
              <a:t>test </a:t>
            </a:r>
            <a:r>
              <a:rPr lang="ja-JP" altLang="ja-JP" sz="1400" dirty="0"/>
              <a:t>cycle applied to Class 3b vehicles in the </a:t>
            </a:r>
            <a:r>
              <a:rPr lang="ja-JP" altLang="ja-JP" sz="1400" dirty="0" smtClean="0"/>
              <a:t>WL</a:t>
            </a:r>
            <a:r>
              <a:rPr lang="en-US" altLang="ja-JP" sz="1400" dirty="0" smtClean="0"/>
              <a:t>T</a:t>
            </a:r>
            <a:r>
              <a:rPr lang="ja-JP" altLang="ja-JP" sz="1400" dirty="0" smtClean="0"/>
              <a:t>P</a:t>
            </a:r>
            <a:r>
              <a:rPr lang="ja-JP" altLang="ja-JP" sz="1400" dirty="0"/>
              <a:t>-gtr. (The extra-high-speed phase is excluded.)</a:t>
            </a:r>
          </a:p>
        </p:txBody>
      </p:sp>
      <p:sp>
        <p:nvSpPr>
          <p:cNvPr id="4" name="スライド番号プレースホルダー 3"/>
          <p:cNvSpPr>
            <a:spLocks noGrp="1"/>
          </p:cNvSpPr>
          <p:nvPr>
            <p:ph type="sldNum" sz="quarter" idx="12"/>
          </p:nvPr>
        </p:nvSpPr>
        <p:spPr>
          <a:xfrm>
            <a:off x="7076643" y="6372249"/>
            <a:ext cx="2133600" cy="365125"/>
          </a:xfrm>
        </p:spPr>
        <p:txBody>
          <a:bodyPr/>
          <a:lstStyle/>
          <a:p>
            <a:fld id="{EB96248F-5599-49A3-AD5F-64D8E534B484}" type="slidenum">
              <a:rPr kumimoji="1" lang="ja-JP" altLang="en-US" sz="1600" smtClean="0">
                <a:solidFill>
                  <a:schemeClr val="tx1"/>
                </a:solidFill>
              </a:rPr>
              <a:pPr/>
              <a:t>7</a:t>
            </a:fld>
            <a:endParaRPr kumimoji="1" lang="en-US" altLang="en-US" sz="1600" dirty="0">
              <a:solidFill>
                <a:schemeClr val="tx1"/>
              </a:solidFill>
            </a:endParaRPr>
          </a:p>
        </p:txBody>
      </p:sp>
      <p:sp>
        <p:nvSpPr>
          <p:cNvPr id="24" name="正方形/長方形 23"/>
          <p:cNvSpPr/>
          <p:nvPr/>
        </p:nvSpPr>
        <p:spPr>
          <a:xfrm>
            <a:off x="169806" y="188640"/>
            <a:ext cx="3113545" cy="400110"/>
          </a:xfrm>
          <a:prstGeom prst="rect">
            <a:avLst/>
          </a:prstGeom>
          <a:ln w="25400">
            <a:noFill/>
          </a:ln>
        </p:spPr>
        <p:txBody>
          <a:bodyPr wrap="none">
            <a:spAutoFit/>
          </a:bodyPr>
          <a:lstStyle/>
          <a:p>
            <a:pPr lvl="0"/>
            <a:r>
              <a:rPr lang="ja-JP" altLang="en-US" sz="2000" b="1" u="sng" dirty="0" smtClean="0">
                <a:latin typeface="Arial" pitchFamily="34" charset="0"/>
                <a:cs typeface="Arial" pitchFamily="34" charset="0"/>
              </a:rPr>
              <a:t>3. </a:t>
            </a:r>
            <a:r>
              <a:rPr lang="en-US" altLang="ja-JP" sz="2000" b="1" u="sng" dirty="0" smtClean="0">
                <a:latin typeface="Arial" pitchFamily="34" charset="0"/>
                <a:cs typeface="Arial" pitchFamily="34" charset="0"/>
              </a:rPr>
              <a:t>Introducing the WLTP</a:t>
            </a:r>
            <a:endParaRPr lang="en-US" altLang="en-US" sz="2000" b="1" u="sng" dirty="0">
              <a:latin typeface="Arial" pitchFamily="34" charset="0"/>
              <a:cs typeface="Arial" pitchFamily="34" charset="0"/>
            </a:endParaRPr>
          </a:p>
        </p:txBody>
      </p:sp>
      <p:sp>
        <p:nvSpPr>
          <p:cNvPr id="23" name="正方形/長方形 22"/>
          <p:cNvSpPr/>
          <p:nvPr/>
        </p:nvSpPr>
        <p:spPr>
          <a:xfrm>
            <a:off x="389161" y="1129232"/>
            <a:ext cx="1715534" cy="369332"/>
          </a:xfrm>
          <a:prstGeom prst="rect">
            <a:avLst/>
          </a:prstGeom>
        </p:spPr>
        <p:txBody>
          <a:bodyPr wrap="none">
            <a:spAutoFit/>
          </a:bodyPr>
          <a:lstStyle/>
          <a:p>
            <a:r>
              <a:rPr lang="ja-JP" altLang="ja-JP" dirty="0"/>
              <a:t>Test Cycle (1)</a:t>
            </a:r>
            <a:endParaRPr lang="en-US" altLang="en-US" dirty="0"/>
          </a:p>
        </p:txBody>
      </p:sp>
      <p:sp>
        <p:nvSpPr>
          <p:cNvPr id="2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26" name="オブジェクト 25"/>
          <p:cNvGraphicFramePr>
            <a:graphicFrameLocks/>
          </p:cNvGraphicFramePr>
          <p:nvPr>
            <p:extLst>
              <p:ext uri="{D42A27DB-BD31-4B8C-83A1-F6EECF244321}">
                <p14:modId xmlns:p14="http://schemas.microsoft.com/office/powerpoint/2010/main" val="1961118328"/>
              </p:ext>
            </p:extLst>
          </p:nvPr>
        </p:nvGraphicFramePr>
        <p:xfrm>
          <a:off x="-149225" y="1279078"/>
          <a:ext cx="5824538" cy="2293938"/>
        </p:xfrm>
        <a:graphic>
          <a:graphicData uri="http://schemas.openxmlformats.org/presentationml/2006/ole">
            <mc:AlternateContent xmlns:mc="http://schemas.openxmlformats.org/markup-compatibility/2006">
              <mc:Choice xmlns:v="urn:schemas-microsoft-com:vml" Requires="v">
                <p:oleObj spid="_x0000_s2183" name="ワークシート" r:id="rId6" imgW="6362877" imgH="2330299" progId="Excel.Sheet.8">
                  <p:embed/>
                </p:oleObj>
              </mc:Choice>
              <mc:Fallback>
                <p:oleObj name="ワークシート" r:id="rId6" imgW="6362877" imgH="2330299" progId="Excel.Sheet.8">
                  <p:embed/>
                  <p:pic>
                    <p:nvPicPr>
                      <p:cNvPr id="0" name="Picture 109"/>
                      <p:cNvPicPr>
                        <a:picLocks noChangeArrowheads="1"/>
                      </p:cNvPicPr>
                      <p:nvPr/>
                    </p:nvPicPr>
                    <p:blipFill>
                      <a:blip r:embed="rId7">
                        <a:extLst>
                          <a:ext uri="{28A0092B-C50C-407E-A947-70E740481C1C}">
                            <a14:useLocalDpi xmlns:a14="http://schemas.microsoft.com/office/drawing/2010/main" val="0"/>
                          </a:ext>
                        </a:extLst>
                      </a:blip>
                      <a:srcRect l="-1398" t="-2428" r="-10428" b="-874"/>
                      <a:stretch>
                        <a:fillRect/>
                      </a:stretch>
                    </p:blipFill>
                    <p:spPr bwMode="auto">
                      <a:xfrm>
                        <a:off x="-149225" y="1279078"/>
                        <a:ext cx="5824538" cy="2293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18"/>
          <p:cNvSpPr>
            <a:spLocks noChangeArrowheads="1"/>
          </p:cNvSpPr>
          <p:nvPr/>
        </p:nvSpPr>
        <p:spPr bwMode="auto">
          <a:xfrm>
            <a:off x="0" y="23590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29" name="オブジェクト 28"/>
          <p:cNvGraphicFramePr>
            <a:graphicFrameLocks/>
          </p:cNvGraphicFramePr>
          <p:nvPr>
            <p:extLst>
              <p:ext uri="{D42A27DB-BD31-4B8C-83A1-F6EECF244321}">
                <p14:modId xmlns:p14="http://schemas.microsoft.com/office/powerpoint/2010/main" val="2587516285"/>
              </p:ext>
            </p:extLst>
          </p:nvPr>
        </p:nvGraphicFramePr>
        <p:xfrm>
          <a:off x="4375150" y="1394966"/>
          <a:ext cx="5340350" cy="2105025"/>
        </p:xfrm>
        <a:graphic>
          <a:graphicData uri="http://schemas.openxmlformats.org/presentationml/2006/ole">
            <mc:AlternateContent xmlns:mc="http://schemas.openxmlformats.org/markup-compatibility/2006">
              <mc:Choice xmlns:v="urn:schemas-microsoft-com:vml" Requires="v">
                <p:oleObj spid="_x0000_s2184" name="ワークシート" r:id="rId8" imgW="6089620" imgH="2362279" progId="Excel.Sheet.8">
                  <p:embed/>
                </p:oleObj>
              </mc:Choice>
              <mc:Fallback>
                <p:oleObj name="ワークシート" r:id="rId8" imgW="6089620" imgH="2362279" progId="Excel.Sheet.8">
                  <p:embed/>
                  <p:pic>
                    <p:nvPicPr>
                      <p:cNvPr id="0" name="Picture 110"/>
                      <p:cNvPicPr>
                        <a:picLocks noChangeArrowheads="1"/>
                      </p:cNvPicPr>
                      <p:nvPr/>
                    </p:nvPicPr>
                    <p:blipFill>
                      <a:blip r:embed="rId9">
                        <a:extLst>
                          <a:ext uri="{28A0092B-C50C-407E-A947-70E740481C1C}">
                            <a14:useLocalDpi xmlns:a14="http://schemas.microsoft.com/office/drawing/2010/main" val="0"/>
                          </a:ext>
                        </a:extLst>
                      </a:blip>
                      <a:srcRect l="-1280" t="-793" r="-5386" b="-929"/>
                      <a:stretch>
                        <a:fillRect/>
                      </a:stretch>
                    </p:blipFill>
                    <p:spPr bwMode="auto">
                      <a:xfrm>
                        <a:off x="4375150" y="1394966"/>
                        <a:ext cx="5340350" cy="210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正方形/長方形 29"/>
          <p:cNvSpPr/>
          <p:nvPr/>
        </p:nvSpPr>
        <p:spPr>
          <a:xfrm>
            <a:off x="251520" y="3684092"/>
            <a:ext cx="7740352" cy="307777"/>
          </a:xfrm>
          <a:prstGeom prst="rect">
            <a:avLst/>
          </a:prstGeom>
        </p:spPr>
        <p:txBody>
          <a:bodyPr wrap="square">
            <a:spAutoFit/>
          </a:bodyPr>
          <a:lstStyle/>
          <a:p>
            <a:r>
              <a:rPr lang="ja-JP" altLang="ja-JP" sz="1400" dirty="0"/>
              <a:t>Note: Different test cycles </a:t>
            </a:r>
            <a:r>
              <a:rPr lang="en-US" altLang="ja-JP" sz="1400" dirty="0" smtClean="0"/>
              <a:t>for </a:t>
            </a:r>
            <a:r>
              <a:rPr lang="ja-JP" altLang="ja-JP" sz="1400" dirty="0" smtClean="0"/>
              <a:t>vehicle</a:t>
            </a:r>
            <a:r>
              <a:rPr lang="en-US" altLang="ja-JP" sz="1400" dirty="0" smtClean="0"/>
              <a:t> type</a:t>
            </a:r>
            <a:r>
              <a:rPr lang="ja-JP" altLang="ja-JP" sz="1400" dirty="0" smtClean="0"/>
              <a:t>s </a:t>
            </a:r>
            <a:r>
              <a:rPr lang="en-US" altLang="ja-JP" sz="1400" dirty="0" smtClean="0"/>
              <a:t>are</a:t>
            </a:r>
            <a:r>
              <a:rPr lang="ja-JP" altLang="ja-JP" sz="1400" dirty="0" smtClean="0"/>
              <a:t> </a:t>
            </a:r>
            <a:r>
              <a:rPr lang="ja-JP" altLang="ja-JP" sz="1400" dirty="0"/>
              <a:t>assigned </a:t>
            </a:r>
            <a:r>
              <a:rPr lang="ja-JP" altLang="ja-JP" sz="1400" dirty="0" smtClean="0"/>
              <a:t>as </a:t>
            </a:r>
            <a:r>
              <a:rPr lang="ja-JP" altLang="ja-JP" sz="1400" dirty="0"/>
              <a:t>shown in the table below.</a:t>
            </a:r>
          </a:p>
        </p:txBody>
      </p:sp>
      <p:graphicFrame>
        <p:nvGraphicFramePr>
          <p:cNvPr id="31" name="表 30"/>
          <p:cNvGraphicFramePr>
            <a:graphicFrameLocks noGrp="1"/>
          </p:cNvGraphicFramePr>
          <p:nvPr>
            <p:extLst>
              <p:ext uri="{D42A27DB-BD31-4B8C-83A1-F6EECF244321}">
                <p14:modId xmlns:p14="http://schemas.microsoft.com/office/powerpoint/2010/main" val="1835772712"/>
              </p:ext>
            </p:extLst>
          </p:nvPr>
        </p:nvGraphicFramePr>
        <p:xfrm>
          <a:off x="539551" y="3991870"/>
          <a:ext cx="8208912" cy="1794230"/>
        </p:xfrm>
        <a:graphic>
          <a:graphicData uri="http://schemas.openxmlformats.org/drawingml/2006/table">
            <a:tbl>
              <a:tblPr firstRow="1" firstCol="1" bandRow="1">
                <a:tableStyleId>{5940675A-B579-460E-94D1-54222C63F5DA}</a:tableStyleId>
              </a:tblPr>
              <a:tblGrid>
                <a:gridCol w="3096345"/>
                <a:gridCol w="3404673"/>
                <a:gridCol w="1707894"/>
              </a:tblGrid>
              <a:tr h="281268">
                <a:tc gridSpan="2">
                  <a:txBody>
                    <a:bodyPr/>
                    <a:lstStyle/>
                    <a:p>
                      <a:pPr algn="ctr">
                        <a:spcAft>
                          <a:spcPts val="0"/>
                        </a:spcAft>
                      </a:pPr>
                      <a:r>
                        <a:rPr lang="ja-JP" sz="1400" kern="100" dirty="0">
                          <a:solidFill>
                            <a:schemeClr val="tx1"/>
                          </a:solidFill>
                          <a:effectLst/>
                        </a:rPr>
                        <a:t>Vehicle Type</a:t>
                      </a:r>
                      <a:endParaRPr lang="en-US" sz="1400" kern="100" dirty="0">
                        <a:solidFill>
                          <a:schemeClr val="tx1"/>
                        </a:solidFill>
                        <a:effectLst/>
                        <a:latin typeface="Times New Roman"/>
                        <a:ea typeface="HG丸ｺﾞｼｯｸM-PRO"/>
                      </a:endParaRPr>
                    </a:p>
                  </a:txBody>
                  <a:tcPr marL="68580" marR="68580" marT="0" marB="0" anchor="ctr"/>
                </a:tc>
                <a:tc hMerge="1">
                  <a:txBody>
                    <a:bodyPr/>
                    <a:lstStyle/>
                    <a:p>
                      <a:endParaRPr kumimoji="1" lang="ja-JP" altLang="en-US"/>
                    </a:p>
                  </a:txBody>
                  <a:tcPr/>
                </a:tc>
                <a:tc>
                  <a:txBody>
                    <a:bodyPr/>
                    <a:lstStyle/>
                    <a:p>
                      <a:pPr algn="ctr">
                        <a:spcAft>
                          <a:spcPts val="0"/>
                        </a:spcAft>
                      </a:pPr>
                      <a:r>
                        <a:rPr lang="ja-JP" sz="1400" kern="100" dirty="0">
                          <a:solidFill>
                            <a:schemeClr val="tx1"/>
                          </a:solidFill>
                          <a:effectLst/>
                        </a:rPr>
                        <a:t>Test Cycle</a:t>
                      </a:r>
                      <a:endParaRPr lang="en-US" sz="1400" kern="100" dirty="0">
                        <a:solidFill>
                          <a:schemeClr val="tx1"/>
                        </a:solidFill>
                        <a:effectLst/>
                        <a:latin typeface="Times New Roman"/>
                        <a:ea typeface="HG丸ｺﾞｼｯｸM-PRO"/>
                      </a:endParaRPr>
                    </a:p>
                  </a:txBody>
                  <a:tcPr marL="68580" marR="68580" marT="0" marB="0" anchor="ctr"/>
                </a:tc>
              </a:tr>
              <a:tr h="502562">
                <a:tc rowSpan="2">
                  <a:txBody>
                    <a:bodyPr/>
                    <a:lstStyle/>
                    <a:p>
                      <a:pPr algn="ctr">
                        <a:spcAft>
                          <a:spcPts val="0"/>
                        </a:spcAft>
                      </a:pPr>
                      <a:r>
                        <a:rPr lang="ja-JP" sz="1400" kern="0" dirty="0">
                          <a:solidFill>
                            <a:schemeClr val="tx1"/>
                          </a:solidFill>
                          <a:effectLst/>
                        </a:rPr>
                        <a:t>Gasoline/LPG </a:t>
                      </a:r>
                      <a:r>
                        <a:rPr lang="en-US" altLang="ja-JP" sz="1400" kern="0" dirty="0" smtClean="0">
                          <a:solidFill>
                            <a:schemeClr val="tx1"/>
                          </a:solidFill>
                          <a:effectLst/>
                        </a:rPr>
                        <a:t>mini-sized</a:t>
                      </a:r>
                      <a:r>
                        <a:rPr lang="ja-JP" sz="1400" kern="0" dirty="0" smtClean="0">
                          <a:solidFill>
                            <a:schemeClr val="tx1"/>
                          </a:solidFill>
                          <a:effectLst/>
                        </a:rPr>
                        <a:t> </a:t>
                      </a:r>
                      <a:r>
                        <a:rPr lang="ja-JP" sz="1400" kern="0" dirty="0">
                          <a:solidFill>
                            <a:schemeClr val="tx1"/>
                          </a:solidFill>
                          <a:effectLst/>
                        </a:rPr>
                        <a:t>trucks</a:t>
                      </a:r>
                      <a:endParaRPr lang="en-US" sz="1400" kern="100" dirty="0">
                        <a:solidFill>
                          <a:schemeClr val="tx1"/>
                        </a:solidFill>
                        <a:effectLst/>
                        <a:latin typeface="Times New Roman"/>
                        <a:ea typeface="HG丸ｺﾞｼｯｸM-PRO"/>
                      </a:endParaRPr>
                    </a:p>
                  </a:txBody>
                  <a:tcPr marL="68580" marR="68580" marT="0" marB="0" anchor="ctr"/>
                </a:tc>
                <a:tc>
                  <a:txBody>
                    <a:bodyPr/>
                    <a:lstStyle/>
                    <a:p>
                      <a:pPr algn="ctr">
                        <a:spcAft>
                          <a:spcPts val="0"/>
                        </a:spcAft>
                      </a:pPr>
                      <a:r>
                        <a:rPr lang="en-US" altLang="ja-JP" sz="1400" kern="100" dirty="0" smtClean="0">
                          <a:solidFill>
                            <a:schemeClr val="tx1"/>
                          </a:solidFill>
                          <a:effectLst/>
                        </a:rPr>
                        <a:t>W</a:t>
                      </a:r>
                      <a:r>
                        <a:rPr lang="ja-JP" sz="1400" kern="100" dirty="0" smtClean="0">
                          <a:solidFill>
                            <a:schemeClr val="tx1"/>
                          </a:solidFill>
                          <a:effectLst/>
                        </a:rPr>
                        <a:t>ith </a:t>
                      </a:r>
                      <a:r>
                        <a:rPr lang="ja-JP" sz="1400" kern="100" dirty="0">
                          <a:solidFill>
                            <a:schemeClr val="tx1"/>
                          </a:solidFill>
                          <a:effectLst/>
                        </a:rPr>
                        <a:t>maximum speeds below 120 km/h</a:t>
                      </a:r>
                      <a:endParaRPr lang="en-US" sz="1400" kern="100" dirty="0">
                        <a:solidFill>
                          <a:schemeClr val="tx1"/>
                        </a:solidFill>
                        <a:effectLst/>
                        <a:latin typeface="Times New Roman"/>
                        <a:ea typeface="HG丸ｺﾞｼｯｸM-PRO"/>
                      </a:endParaRPr>
                    </a:p>
                  </a:txBody>
                  <a:tcPr marL="68580" marR="68580" marT="0" marB="0" anchor="ctr"/>
                </a:tc>
                <a:tc>
                  <a:txBody>
                    <a:bodyPr/>
                    <a:lstStyle/>
                    <a:p>
                      <a:pPr algn="ctr">
                        <a:spcAft>
                          <a:spcPts val="0"/>
                        </a:spcAft>
                      </a:pPr>
                      <a:r>
                        <a:rPr lang="ja-JP" sz="1400" kern="0" dirty="0">
                          <a:solidFill>
                            <a:schemeClr val="tx1"/>
                          </a:solidFill>
                          <a:effectLst/>
                        </a:rPr>
                        <a:t>Test Cycle (1)</a:t>
                      </a:r>
                      <a:endParaRPr lang="en-US" sz="1400" kern="100" dirty="0">
                        <a:solidFill>
                          <a:schemeClr val="tx1"/>
                        </a:solidFill>
                        <a:effectLst/>
                        <a:latin typeface="Times New Roman"/>
                        <a:ea typeface="HG丸ｺﾞｼｯｸM-PRO"/>
                      </a:endParaRPr>
                    </a:p>
                  </a:txBody>
                  <a:tcPr marL="68580" marR="68580" marT="0" marB="0" anchor="ctr"/>
                </a:tc>
              </a:tr>
              <a:tr h="447862">
                <a:tc vMerge="1">
                  <a:txBody>
                    <a:bodyPr/>
                    <a:lstStyle/>
                    <a:p>
                      <a:endParaRPr kumimoji="1" lang="ja-JP" altLang="en-US"/>
                    </a:p>
                  </a:txBody>
                  <a:tcPr/>
                </a:tc>
                <a:tc>
                  <a:txBody>
                    <a:bodyPr/>
                    <a:lstStyle/>
                    <a:p>
                      <a:pPr algn="ctr">
                        <a:spcAft>
                          <a:spcPts val="0"/>
                        </a:spcAft>
                      </a:pPr>
                      <a:r>
                        <a:rPr lang="en-US" altLang="ja-JP" sz="1400" kern="100" dirty="0" smtClean="0">
                          <a:solidFill>
                            <a:schemeClr val="tx1"/>
                          </a:solidFill>
                          <a:effectLst/>
                        </a:rPr>
                        <a:t>W</a:t>
                      </a:r>
                      <a:r>
                        <a:rPr lang="ja-JP" sz="1400" kern="100" dirty="0" smtClean="0">
                          <a:solidFill>
                            <a:schemeClr val="tx1"/>
                          </a:solidFill>
                          <a:effectLst/>
                        </a:rPr>
                        <a:t>ith </a:t>
                      </a:r>
                      <a:r>
                        <a:rPr lang="ja-JP" sz="1400" kern="100" dirty="0">
                          <a:solidFill>
                            <a:schemeClr val="tx1"/>
                          </a:solidFill>
                          <a:effectLst/>
                        </a:rPr>
                        <a:t>maximum speeds of 120 km/h or higher</a:t>
                      </a:r>
                      <a:endParaRPr lang="en-US" sz="1400" kern="100" dirty="0">
                        <a:solidFill>
                          <a:schemeClr val="tx1"/>
                        </a:solidFill>
                        <a:effectLst/>
                        <a:latin typeface="Times New Roman"/>
                        <a:ea typeface="HG丸ｺﾞｼｯｸM-PRO"/>
                      </a:endParaRPr>
                    </a:p>
                  </a:txBody>
                  <a:tcPr marL="68580" marR="68580" marT="0" marB="0" anchor="ctr"/>
                </a:tc>
                <a:tc>
                  <a:txBody>
                    <a:bodyPr/>
                    <a:lstStyle/>
                    <a:p>
                      <a:pPr algn="ctr">
                        <a:spcAft>
                          <a:spcPts val="0"/>
                        </a:spcAft>
                      </a:pPr>
                      <a:r>
                        <a:rPr lang="ja-JP" sz="1400" kern="100" dirty="0">
                          <a:solidFill>
                            <a:schemeClr val="tx1"/>
                          </a:solidFill>
                          <a:effectLst/>
                        </a:rPr>
                        <a:t>Test Cycle (2)</a:t>
                      </a:r>
                      <a:endParaRPr lang="en-US" sz="1400" kern="100" dirty="0">
                        <a:solidFill>
                          <a:schemeClr val="tx1"/>
                        </a:solidFill>
                        <a:effectLst/>
                        <a:latin typeface="Times New Roman"/>
                        <a:ea typeface="HG丸ｺﾞｼｯｸM-PRO"/>
                      </a:endParaRPr>
                    </a:p>
                  </a:txBody>
                  <a:tcPr marL="68580" marR="68580" marT="0" marB="0" anchor="ctr"/>
                </a:tc>
              </a:tr>
              <a:tr h="562538">
                <a:tc gridSpan="2">
                  <a:txBody>
                    <a:bodyPr/>
                    <a:lstStyle/>
                    <a:p>
                      <a:pPr algn="l">
                        <a:spcAft>
                          <a:spcPts val="0"/>
                        </a:spcAft>
                      </a:pPr>
                      <a:r>
                        <a:rPr lang="ja-JP" sz="1400" kern="0" dirty="0">
                          <a:solidFill>
                            <a:schemeClr val="tx1"/>
                          </a:solidFill>
                          <a:effectLst/>
                        </a:rPr>
                        <a:t>Gasoline/LPG </a:t>
                      </a:r>
                      <a:r>
                        <a:rPr lang="en-US" altLang="ja-JP" sz="1400" kern="0" dirty="0" smtClean="0">
                          <a:solidFill>
                            <a:schemeClr val="tx1"/>
                          </a:solidFill>
                          <a:effectLst/>
                        </a:rPr>
                        <a:t>passenger</a:t>
                      </a:r>
                      <a:r>
                        <a:rPr lang="en-US" altLang="ja-JP" sz="1400" kern="0" baseline="0" dirty="0" smtClean="0">
                          <a:solidFill>
                            <a:schemeClr val="tx1"/>
                          </a:solidFill>
                          <a:effectLst/>
                        </a:rPr>
                        <a:t> </a:t>
                      </a:r>
                      <a:r>
                        <a:rPr lang="ja-JP" sz="1400" kern="0" dirty="0" smtClean="0">
                          <a:solidFill>
                            <a:schemeClr val="tx1"/>
                          </a:solidFill>
                          <a:effectLst/>
                        </a:rPr>
                        <a:t>cars</a:t>
                      </a:r>
                      <a:r>
                        <a:rPr lang="ja-JP" sz="1400" kern="0" dirty="0">
                          <a:solidFill>
                            <a:schemeClr val="tx1"/>
                          </a:solidFill>
                          <a:effectLst/>
                        </a:rPr>
                        <a:t>, light-duty gasoline/LPG trucks, medium-duty gasoline/LPG trucks, diesel cars, light-duty diesel trucks, and medium-duty diesel trucks</a:t>
                      </a:r>
                      <a:endParaRPr lang="en-US" sz="1400" kern="100" dirty="0">
                        <a:solidFill>
                          <a:schemeClr val="tx1"/>
                        </a:solidFill>
                        <a:effectLst/>
                        <a:latin typeface="Times New Roman"/>
                        <a:ea typeface="HG丸ｺﾞｼｯｸM-PRO"/>
                      </a:endParaRPr>
                    </a:p>
                  </a:txBody>
                  <a:tcPr marL="68580" marR="68580" marT="0" marB="0" anchor="ctr"/>
                </a:tc>
                <a:tc hMerge="1">
                  <a:txBody>
                    <a:bodyPr/>
                    <a:lstStyle/>
                    <a:p>
                      <a:endParaRPr kumimoji="1" lang="ja-JP" altLang="en-US"/>
                    </a:p>
                  </a:txBody>
                  <a:tcPr/>
                </a:tc>
                <a:tc>
                  <a:txBody>
                    <a:bodyPr/>
                    <a:lstStyle/>
                    <a:p>
                      <a:pPr algn="ctr">
                        <a:spcAft>
                          <a:spcPts val="0"/>
                        </a:spcAft>
                      </a:pPr>
                      <a:r>
                        <a:rPr lang="ja-JP" sz="1400" kern="100" dirty="0">
                          <a:solidFill>
                            <a:schemeClr val="tx1"/>
                          </a:solidFill>
                          <a:effectLst/>
                        </a:rPr>
                        <a:t>Test Cycle (2)</a:t>
                      </a:r>
                      <a:endParaRPr lang="en-US" sz="1400" kern="100" dirty="0">
                        <a:solidFill>
                          <a:schemeClr val="tx1"/>
                        </a:solidFill>
                        <a:effectLst/>
                        <a:latin typeface="Times New Roman"/>
                        <a:ea typeface="HG丸ｺﾞｼｯｸM-PRO"/>
                      </a:endParaRPr>
                    </a:p>
                  </a:txBody>
                  <a:tcPr marL="68580" marR="68580" marT="0" marB="0" anchor="ctr"/>
                </a:tc>
              </a:tr>
            </a:tbl>
          </a:graphicData>
        </a:graphic>
      </p:graphicFrame>
      <p:sp>
        <p:nvSpPr>
          <p:cNvPr id="37" name="正方形/長方形 36"/>
          <p:cNvSpPr/>
          <p:nvPr/>
        </p:nvSpPr>
        <p:spPr>
          <a:xfrm>
            <a:off x="4920678" y="1129232"/>
            <a:ext cx="1715534" cy="369332"/>
          </a:xfrm>
          <a:prstGeom prst="rect">
            <a:avLst/>
          </a:prstGeom>
        </p:spPr>
        <p:txBody>
          <a:bodyPr wrap="none">
            <a:spAutoFit/>
          </a:bodyPr>
          <a:lstStyle/>
          <a:p>
            <a:r>
              <a:rPr lang="ja-JP" altLang="ja-JP" dirty="0"/>
              <a:t>Test Cycle</a:t>
            </a:r>
            <a:r>
              <a:rPr dirty="0" smtClean="0"/>
              <a:t> </a:t>
            </a:r>
            <a:r>
              <a:rPr lang="ja-JP" altLang="en-US" dirty="0" smtClean="0"/>
              <a:t>(2)</a:t>
            </a:r>
            <a:endParaRPr lang="en-US" altLang="en-US" dirty="0"/>
          </a:p>
        </p:txBody>
      </p:sp>
      <p:sp>
        <p:nvSpPr>
          <p:cNvPr id="2" name="正方形/長方形 1"/>
          <p:cNvSpPr/>
          <p:nvPr/>
        </p:nvSpPr>
        <p:spPr>
          <a:xfrm>
            <a:off x="389160" y="550421"/>
            <a:ext cx="8575327" cy="646331"/>
          </a:xfrm>
          <a:prstGeom prst="rect">
            <a:avLst/>
          </a:prstGeom>
        </p:spPr>
        <p:txBody>
          <a:bodyPr wrap="square">
            <a:spAutoFit/>
          </a:bodyPr>
          <a:lstStyle/>
          <a:p>
            <a:r>
              <a:rPr lang="en-US" altLang="ja-JP" dirty="0" smtClean="0"/>
              <a:t>It is recommended that the JC08 mode be changed </a:t>
            </a:r>
            <a:r>
              <a:rPr lang="ja-JP" altLang="en-US" dirty="0" smtClean="0"/>
              <a:t>to the </a:t>
            </a:r>
            <a:r>
              <a:rPr lang="en-US" altLang="ja-JP" dirty="0" smtClean="0"/>
              <a:t>WLTC applied to Class3a or Class 3b vehicles without </a:t>
            </a:r>
            <a:r>
              <a:rPr lang="en-US" altLang="ja-JP" dirty="0" err="1" smtClean="0"/>
              <a:t>ExH</a:t>
            </a:r>
            <a:r>
              <a:rPr lang="ja-JP" altLang="en-US" dirty="0" err="1" smtClean="0"/>
              <a:t>.</a:t>
            </a:r>
            <a:endParaRPr lang="ja-JP" altLang="en-US" dirty="0"/>
          </a:p>
        </p:txBody>
      </p:sp>
    </p:spTree>
    <p:extLst>
      <p:ext uri="{BB962C8B-B14F-4D97-AF65-F5344CB8AC3E}">
        <p14:creationId xmlns:p14="http://schemas.microsoft.com/office/powerpoint/2010/main" val="2041208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6643" y="6372249"/>
            <a:ext cx="2133600" cy="365125"/>
          </a:xfrm>
        </p:spPr>
        <p:txBody>
          <a:bodyPr/>
          <a:lstStyle/>
          <a:p>
            <a:fld id="{EB96248F-5599-49A3-AD5F-64D8E534B484}" type="slidenum">
              <a:rPr kumimoji="1" lang="ja-JP" altLang="en-US" sz="1600" smtClean="0">
                <a:solidFill>
                  <a:schemeClr val="tx1"/>
                </a:solidFill>
              </a:rPr>
              <a:pPr/>
              <a:t>8</a:t>
            </a:fld>
            <a:endParaRPr kumimoji="1" lang="en-US" altLang="en-US" sz="1600" dirty="0">
              <a:solidFill>
                <a:schemeClr val="tx1"/>
              </a:solidFill>
            </a:endParaRPr>
          </a:p>
        </p:txBody>
      </p:sp>
      <p:sp>
        <p:nvSpPr>
          <p:cNvPr id="24" name="正方形/長方形 23"/>
          <p:cNvSpPr/>
          <p:nvPr/>
        </p:nvSpPr>
        <p:spPr>
          <a:xfrm>
            <a:off x="169806" y="188640"/>
            <a:ext cx="8974194" cy="707886"/>
          </a:xfrm>
          <a:prstGeom prst="rect">
            <a:avLst/>
          </a:prstGeom>
          <a:ln w="25400">
            <a:noFill/>
          </a:ln>
        </p:spPr>
        <p:txBody>
          <a:bodyPr wrap="square">
            <a:spAutoFit/>
          </a:bodyPr>
          <a:lstStyle/>
          <a:p>
            <a:pPr marL="233363" lvl="0" indent="-233363"/>
            <a:r>
              <a:rPr lang="ja-JP" altLang="en-US" sz="2000" b="1" u="sng" dirty="0" smtClean="0">
                <a:latin typeface="Arial" pitchFamily="34" charset="0"/>
                <a:cs typeface="Arial" pitchFamily="34" charset="0"/>
              </a:rPr>
              <a:t>4. </a:t>
            </a:r>
            <a:r>
              <a:rPr lang="ja-JP" altLang="en-US" sz="2000" b="1" u="sng" dirty="0">
                <a:latin typeface="Arial" pitchFamily="34" charset="0"/>
                <a:cs typeface="Arial" pitchFamily="34" charset="0"/>
              </a:rPr>
              <a:t>Setting </a:t>
            </a:r>
            <a:r>
              <a:rPr lang="en-US" altLang="ja-JP" sz="2000" b="1" u="sng" dirty="0">
                <a:latin typeface="Arial" pitchFamily="34" charset="0"/>
                <a:cs typeface="Arial" pitchFamily="34" charset="0"/>
              </a:rPr>
              <a:t>Permissible </a:t>
            </a:r>
            <a:r>
              <a:rPr lang="ja-JP" altLang="en-US" sz="2000" b="1" u="sng" dirty="0">
                <a:latin typeface="Arial" pitchFamily="34" charset="0"/>
                <a:cs typeface="Arial" pitchFamily="34" charset="0"/>
              </a:rPr>
              <a:t>Exhaust Emission </a:t>
            </a:r>
            <a:r>
              <a:rPr lang="ja-JP" altLang="en-US" sz="2000" b="1" u="sng" dirty="0" smtClean="0">
                <a:latin typeface="Arial" pitchFamily="34" charset="0"/>
                <a:cs typeface="Arial" pitchFamily="34" charset="0"/>
              </a:rPr>
              <a:t>Limit </a:t>
            </a:r>
            <a:r>
              <a:rPr lang="en-US" altLang="ja-JP" sz="2000" b="1" u="sng" dirty="0" smtClean="0">
                <a:latin typeface="Arial" pitchFamily="34" charset="0"/>
                <a:cs typeface="Arial" pitchFamily="34" charset="0"/>
              </a:rPr>
              <a:t>Target Levels</a:t>
            </a:r>
            <a:r>
              <a:rPr lang="ja-JP" altLang="en-US" sz="2000" b="1" u="sng" dirty="0" smtClean="0">
                <a:latin typeface="Arial" pitchFamily="34" charset="0"/>
                <a:cs typeface="Arial" pitchFamily="34" charset="0"/>
              </a:rPr>
              <a:t> </a:t>
            </a:r>
            <a:r>
              <a:rPr lang="ja-JP" altLang="en-US" sz="2000" b="1" u="sng" dirty="0">
                <a:latin typeface="Arial" pitchFamily="34" charset="0"/>
                <a:cs typeface="Arial" pitchFamily="34" charset="0"/>
              </a:rPr>
              <a:t>for the Next </a:t>
            </a:r>
            <a:r>
              <a:rPr lang="ja-JP" altLang="en-US" sz="2000" b="1" u="sng" dirty="0" smtClean="0">
                <a:latin typeface="Arial" pitchFamily="34" charset="0"/>
                <a:cs typeface="Arial" pitchFamily="34" charset="0"/>
              </a:rPr>
              <a:t>Term</a:t>
            </a:r>
            <a:r>
              <a:rPr lang="en-US" altLang="ja-JP" sz="2000" b="1" u="sng" dirty="0" smtClean="0">
                <a:latin typeface="Arial" pitchFamily="34" charset="0"/>
                <a:cs typeface="Arial" pitchFamily="34" charset="0"/>
              </a:rPr>
              <a:t>(1)</a:t>
            </a:r>
            <a:endParaRPr lang="en-US" altLang="ja-JP" sz="2000" b="1" u="sng" dirty="0">
              <a:latin typeface="Arial" pitchFamily="34" charset="0"/>
              <a:cs typeface="Arial" pitchFamily="34" charset="0"/>
            </a:endParaRPr>
          </a:p>
        </p:txBody>
      </p:sp>
      <p:sp>
        <p:nvSpPr>
          <p:cNvPr id="2" name="正方形/長方形 1"/>
          <p:cNvSpPr/>
          <p:nvPr/>
        </p:nvSpPr>
        <p:spPr>
          <a:xfrm>
            <a:off x="611560" y="1203717"/>
            <a:ext cx="8136904" cy="3139321"/>
          </a:xfrm>
          <a:prstGeom prst="rect">
            <a:avLst/>
          </a:prstGeom>
        </p:spPr>
        <p:txBody>
          <a:bodyPr wrap="square">
            <a:spAutoFit/>
          </a:bodyPr>
          <a:lstStyle/>
          <a:p>
            <a:pPr indent="179388"/>
            <a:r>
              <a:rPr lang="en-US" altLang="ja-JP" dirty="0" smtClean="0"/>
              <a:t>It is recommended that </a:t>
            </a:r>
            <a:r>
              <a:rPr lang="ja-JP" altLang="en-US" dirty="0" smtClean="0"/>
              <a:t>the </a:t>
            </a:r>
            <a:r>
              <a:rPr lang="en-US" altLang="ja-JP" dirty="0" smtClean="0"/>
              <a:t>permissible </a:t>
            </a:r>
            <a:r>
              <a:rPr lang="ja-JP" altLang="en-US" dirty="0" smtClean="0"/>
              <a:t>exhaust </a:t>
            </a:r>
            <a:r>
              <a:rPr lang="ja-JP" altLang="en-US" dirty="0"/>
              <a:t>emission </a:t>
            </a:r>
            <a:r>
              <a:rPr lang="ja-JP" altLang="en-US" dirty="0" smtClean="0"/>
              <a:t>limit </a:t>
            </a:r>
            <a:r>
              <a:rPr lang="en-US" altLang="ja-JP" dirty="0" smtClean="0"/>
              <a:t>target levels </a:t>
            </a:r>
            <a:r>
              <a:rPr lang="ja-JP" altLang="en-US" dirty="0" smtClean="0"/>
              <a:t>for </a:t>
            </a:r>
            <a:r>
              <a:rPr lang="ja-JP" altLang="en-US" dirty="0"/>
              <a:t>the next term </a:t>
            </a:r>
            <a:r>
              <a:rPr lang="en-US" altLang="ja-JP" dirty="0" smtClean="0"/>
              <a:t>are as </a:t>
            </a:r>
            <a:r>
              <a:rPr lang="ja-JP" altLang="en-US" dirty="0" smtClean="0"/>
              <a:t>shown </a:t>
            </a:r>
            <a:r>
              <a:rPr lang="ja-JP" altLang="en-US" dirty="0"/>
              <a:t>on the next page, ensuring that the emission regulation levels are equivalent to the current Post-New Long-Term Regulations (established in 2009).</a:t>
            </a:r>
            <a:r>
              <a:rPr dirty="0" smtClean="0"/>
              <a:t> These values also </a:t>
            </a:r>
            <a:r>
              <a:rPr lang="en-US" dirty="0" smtClean="0"/>
              <a:t>reflect</a:t>
            </a:r>
            <a:r>
              <a:rPr lang="ja-JP" altLang="en-US" dirty="0" smtClean="0"/>
              <a:t> </a:t>
            </a:r>
            <a:r>
              <a:rPr lang="ja-JP" altLang="en-US" dirty="0"/>
              <a:t>the characteristics of the WLTP-gtr, such as a </a:t>
            </a:r>
            <a:r>
              <a:rPr lang="ja-JP" altLang="en-US" dirty="0" smtClean="0"/>
              <a:t>high-</a:t>
            </a:r>
            <a:r>
              <a:rPr lang="en-US" altLang="ja-JP" dirty="0" smtClean="0"/>
              <a:t>acceleration</a:t>
            </a:r>
            <a:r>
              <a:rPr lang="ja-JP" altLang="en-US" dirty="0" err="1" smtClean="0"/>
              <a:t>,</a:t>
            </a:r>
            <a:r>
              <a:rPr lang="ja-JP" altLang="en-US" dirty="0" smtClean="0"/>
              <a:t> </a:t>
            </a:r>
            <a:r>
              <a:rPr lang="ja-JP" altLang="en-US" dirty="0"/>
              <a:t>high</a:t>
            </a:r>
            <a:r>
              <a:rPr lang="ja-JP" altLang="en-US" dirty="0" smtClean="0"/>
              <a:t>-speed </a:t>
            </a:r>
            <a:r>
              <a:rPr lang="ja-JP" altLang="en-US" dirty="0"/>
              <a:t>range, </a:t>
            </a:r>
            <a:r>
              <a:rPr lang="ja-JP" altLang="en-US" dirty="0" smtClean="0"/>
              <a:t>test </a:t>
            </a:r>
            <a:r>
              <a:rPr lang="en-US" altLang="ja-JP" dirty="0" smtClean="0"/>
              <a:t>mass</a:t>
            </a:r>
            <a:r>
              <a:rPr lang="ja-JP" altLang="en-US" dirty="0" smtClean="0"/>
              <a:t> </a:t>
            </a:r>
            <a:r>
              <a:rPr lang="ja-JP" altLang="en-US" dirty="0"/>
              <a:t>and </a:t>
            </a:r>
            <a:r>
              <a:rPr lang="ja-JP" altLang="en-US" dirty="0" smtClean="0"/>
              <a:t>cold</a:t>
            </a:r>
            <a:r>
              <a:rPr lang="ja-JP" altLang="en-US" dirty="0"/>
              <a:t>-start emissions than in the current exhaust emissions test method based on the JC08 mode.</a:t>
            </a:r>
            <a:r>
              <a:rPr lang="en-US" altLang="ja-JP" dirty="0"/>
              <a:t> </a:t>
            </a:r>
            <a:endParaRPr lang="en-US" altLang="ja-JP" dirty="0" smtClean="0"/>
          </a:p>
          <a:p>
            <a:pPr indent="179388"/>
            <a:endParaRPr lang="en-US" altLang="ja-JP" dirty="0"/>
          </a:p>
          <a:p>
            <a:pPr indent="179388"/>
            <a:r>
              <a:rPr lang="ja-JP" altLang="en-US" dirty="0" smtClean="0"/>
              <a:t>In the future, the values </a:t>
            </a:r>
            <a:r>
              <a:rPr lang="en-US" altLang="ja-JP" dirty="0" smtClean="0"/>
              <a:t>should be reviewed, if necessary</a:t>
            </a:r>
            <a:r>
              <a:rPr lang="ja-JP" altLang="en-US" dirty="0" err="1" smtClean="0"/>
              <a:t>,</a:t>
            </a:r>
            <a:r>
              <a:rPr lang="ja-JP" altLang="en-US" dirty="0" smtClean="0"/>
              <a:t> based mainly on the future effects of the regulations, the progress of technological developments, and the contribution of exhaust emissions. In </a:t>
            </a:r>
            <a:r>
              <a:rPr lang="en-US" altLang="ja-JP" dirty="0" smtClean="0"/>
              <a:t>its </a:t>
            </a:r>
            <a:r>
              <a:rPr lang="ja-JP" altLang="en-US" dirty="0" smtClean="0"/>
              <a:t>review, </a:t>
            </a:r>
            <a:r>
              <a:rPr lang="en-US" altLang="ja-JP" dirty="0" smtClean="0"/>
              <a:t>it is needed to take </a:t>
            </a:r>
            <a:r>
              <a:rPr lang="ja-JP" altLang="en-US" dirty="0" smtClean="0"/>
              <a:t>care to ensure that low-emission and fuel-efficient technologies can be achieved concurrently.</a:t>
            </a:r>
          </a:p>
        </p:txBody>
      </p:sp>
      <p:pic>
        <p:nvPicPr>
          <p:cNvPr id="7"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extLst>
      <p:ext uri="{BB962C8B-B14F-4D97-AF65-F5344CB8AC3E}">
        <p14:creationId xmlns:p14="http://schemas.microsoft.com/office/powerpoint/2010/main" val="2494985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6643" y="6372249"/>
            <a:ext cx="2133600" cy="365125"/>
          </a:xfrm>
        </p:spPr>
        <p:txBody>
          <a:bodyPr/>
          <a:lstStyle/>
          <a:p>
            <a:fld id="{EB96248F-5599-49A3-AD5F-64D8E534B484}" type="slidenum">
              <a:rPr kumimoji="1" lang="ja-JP" altLang="en-US" sz="1600" smtClean="0">
                <a:solidFill>
                  <a:schemeClr val="tx1"/>
                </a:solidFill>
              </a:rPr>
              <a:pPr/>
              <a:t>9</a:t>
            </a:fld>
            <a:endParaRPr kumimoji="1" lang="en-US" altLang="en-US" sz="1600" dirty="0">
              <a:solidFill>
                <a:schemeClr val="tx1"/>
              </a:solidFill>
            </a:endParaRPr>
          </a:p>
        </p:txBody>
      </p:sp>
      <p:sp>
        <p:nvSpPr>
          <p:cNvPr id="17" name="正方形/長方形 16"/>
          <p:cNvSpPr/>
          <p:nvPr/>
        </p:nvSpPr>
        <p:spPr>
          <a:xfrm>
            <a:off x="539553" y="3787138"/>
            <a:ext cx="1539204"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ja-JP" altLang="en-US" sz="1600" b="1" dirty="0" smtClean="0"/>
              <a:t>○ Diesels</a:t>
            </a:r>
            <a:endParaRPr lang="en-US" altLang="en-US" sz="1600" dirty="0"/>
          </a:p>
        </p:txBody>
      </p:sp>
      <p:sp>
        <p:nvSpPr>
          <p:cNvPr id="24" name="正方形/長方形 23"/>
          <p:cNvSpPr/>
          <p:nvPr/>
        </p:nvSpPr>
        <p:spPr>
          <a:xfrm>
            <a:off x="169806" y="188640"/>
            <a:ext cx="8974194" cy="707886"/>
          </a:xfrm>
          <a:prstGeom prst="rect">
            <a:avLst/>
          </a:prstGeom>
          <a:ln w="25400">
            <a:noFill/>
          </a:ln>
        </p:spPr>
        <p:txBody>
          <a:bodyPr wrap="square">
            <a:spAutoFit/>
          </a:bodyPr>
          <a:lstStyle/>
          <a:p>
            <a:pPr marL="233363" lvl="0" indent="-233363"/>
            <a:r>
              <a:rPr lang="ja-JP" altLang="en-US" sz="2000" b="1" u="sng" dirty="0" smtClean="0">
                <a:latin typeface="Arial" pitchFamily="34" charset="0"/>
                <a:cs typeface="Arial" pitchFamily="34" charset="0"/>
              </a:rPr>
              <a:t>4. Setting </a:t>
            </a:r>
            <a:r>
              <a:rPr lang="en-US" altLang="ja-JP" sz="2000" b="1" u="sng" dirty="0" smtClean="0">
                <a:latin typeface="Arial" pitchFamily="34" charset="0"/>
                <a:cs typeface="Arial" pitchFamily="34" charset="0"/>
              </a:rPr>
              <a:t>Permissible </a:t>
            </a:r>
            <a:r>
              <a:rPr lang="ja-JP" altLang="en-US" sz="2000" b="1" u="sng" dirty="0" smtClean="0">
                <a:latin typeface="Arial" pitchFamily="34" charset="0"/>
                <a:cs typeface="Arial" pitchFamily="34" charset="0"/>
              </a:rPr>
              <a:t>Exhaust Emission Limit </a:t>
            </a:r>
            <a:r>
              <a:rPr lang="en-US" altLang="ja-JP" sz="2000" b="1" u="sng" dirty="0" smtClean="0">
                <a:latin typeface="Arial" pitchFamily="34" charset="0"/>
                <a:cs typeface="Arial" pitchFamily="34" charset="0"/>
              </a:rPr>
              <a:t>Target Levels </a:t>
            </a:r>
            <a:r>
              <a:rPr lang="ja-JP" altLang="en-US" sz="2000" b="1" u="sng" dirty="0" smtClean="0">
                <a:latin typeface="Arial" pitchFamily="34" charset="0"/>
                <a:cs typeface="Arial" pitchFamily="34" charset="0"/>
              </a:rPr>
              <a:t>for the Next Term (</a:t>
            </a:r>
            <a:r>
              <a:rPr lang="en-US" altLang="ja-JP" sz="2000" b="1" u="sng" dirty="0" smtClean="0">
                <a:latin typeface="Arial" pitchFamily="34" charset="0"/>
                <a:cs typeface="Arial" pitchFamily="34" charset="0"/>
              </a:rPr>
              <a:t>2</a:t>
            </a:r>
            <a:r>
              <a:rPr lang="ja-JP" altLang="en-US" sz="2000" b="1" u="sng" dirty="0" smtClean="0">
                <a:latin typeface="Arial" pitchFamily="34" charset="0"/>
                <a:cs typeface="Arial" pitchFamily="34" charset="0"/>
              </a:rPr>
              <a:t>)</a:t>
            </a:r>
            <a:endParaRPr lang="en-US" altLang="ja-JP" sz="2000" b="1" u="sng" dirty="0">
              <a:latin typeface="Arial" pitchFamily="34" charset="0"/>
              <a:cs typeface="Arial" pitchFamily="34" charset="0"/>
            </a:endParaRPr>
          </a:p>
        </p:txBody>
      </p:sp>
      <p:sp>
        <p:nvSpPr>
          <p:cNvPr id="35" name="テキスト ボックス 34"/>
          <p:cNvSpPr txBox="1"/>
          <p:nvPr/>
        </p:nvSpPr>
        <p:spPr>
          <a:xfrm flipH="1">
            <a:off x="1048639" y="5805265"/>
            <a:ext cx="7987855" cy="738664"/>
          </a:xfrm>
          <a:prstGeom prst="rect">
            <a:avLst/>
          </a:prstGeom>
          <a:noFill/>
        </p:spPr>
        <p:txBody>
          <a:bodyPr wrap="square" rtlCol="0">
            <a:spAutoFit/>
          </a:bodyPr>
          <a:lstStyle/>
          <a:p>
            <a:pPr marL="1679575" indent="-1679575"/>
            <a:r>
              <a:rPr lang="ja-JP" altLang="en-US" sz="1400" b="1" dirty="0" smtClean="0"/>
              <a:t>Time of enforcement: These</a:t>
            </a:r>
            <a:r>
              <a:rPr lang="en-US" altLang="ja-JP" sz="1400" b="1" dirty="0"/>
              <a:t> target values</a:t>
            </a:r>
            <a:r>
              <a:rPr lang="en-US" altLang="ja-JP" sz="1400" b="1" dirty="0" smtClean="0">
                <a:solidFill>
                  <a:srgbClr val="FF0000"/>
                </a:solidFill>
              </a:rPr>
              <a:t> </a:t>
            </a:r>
            <a:r>
              <a:rPr lang="ja-JP" altLang="en-US" sz="1400" b="1" dirty="0" smtClean="0"/>
              <a:t>will come into </a:t>
            </a:r>
            <a:r>
              <a:rPr lang="en-US" altLang="ja-JP" sz="1400" b="1" dirty="0" smtClean="0"/>
              <a:t>effect </a:t>
            </a:r>
            <a:r>
              <a:rPr lang="ja-JP" altLang="en-US" sz="1400" b="1" dirty="0" smtClean="0"/>
              <a:t>in 2018 for </a:t>
            </a:r>
            <a:r>
              <a:rPr lang="en-US" altLang="ja-JP" sz="1400" b="1" dirty="0"/>
              <a:t>passenger vehicles </a:t>
            </a:r>
            <a:r>
              <a:rPr lang="ja-JP" altLang="en-US" sz="1400" b="1" dirty="0" smtClean="0"/>
              <a:t>and light-duty trucks and </a:t>
            </a:r>
            <a:r>
              <a:rPr lang="ja-JP" altLang="en-US" sz="1400" b="1" dirty="0"/>
              <a:t>in 2019 for medium-duty trucks.</a:t>
            </a:r>
            <a:endParaRPr lang="en-US" altLang="ja-JP" sz="1400" b="1" dirty="0"/>
          </a:p>
          <a:p>
            <a:pPr marL="984250" indent="-984250"/>
            <a:endParaRPr lang="en-US" altLang="ja-JP" sz="1400" kern="100" dirty="0">
              <a:latin typeface="Century"/>
              <a:ea typeface="ＭＳ 明朝"/>
              <a:cs typeface="Times New Roman"/>
            </a:endParaRPr>
          </a:p>
        </p:txBody>
      </p:sp>
      <p:graphicFrame>
        <p:nvGraphicFramePr>
          <p:cNvPr id="5" name="表 4"/>
          <p:cNvGraphicFramePr>
            <a:graphicFrameLocks noGrp="1"/>
          </p:cNvGraphicFramePr>
          <p:nvPr>
            <p:extLst>
              <p:ext uri="{D42A27DB-BD31-4B8C-83A1-F6EECF244321}">
                <p14:modId xmlns:p14="http://schemas.microsoft.com/office/powerpoint/2010/main" val="3715739451"/>
              </p:ext>
            </p:extLst>
          </p:nvPr>
        </p:nvGraphicFramePr>
        <p:xfrm>
          <a:off x="1249289" y="4168663"/>
          <a:ext cx="6707087" cy="1512168"/>
        </p:xfrm>
        <a:graphic>
          <a:graphicData uri="http://schemas.openxmlformats.org/drawingml/2006/table">
            <a:tbl>
              <a:tblPr firstRow="1" firstCol="1" bandRow="1"/>
              <a:tblGrid>
                <a:gridCol w="3058969"/>
                <a:gridCol w="884943"/>
                <a:gridCol w="901343"/>
                <a:gridCol w="942991"/>
                <a:gridCol w="918841"/>
              </a:tblGrid>
              <a:tr h="229959">
                <a:tc rowSpan="2">
                  <a:txBody>
                    <a:bodyPr/>
                    <a:lstStyle/>
                    <a:p>
                      <a:pPr algn="ctr">
                        <a:spcAft>
                          <a:spcPts val="0"/>
                        </a:spcAft>
                      </a:pPr>
                      <a:r>
                        <a:rPr lang="ja-JP" sz="1100" kern="0" dirty="0">
                          <a:solidFill>
                            <a:schemeClr val="tx1"/>
                          </a:solidFill>
                          <a:effectLst/>
                          <a:latin typeface="Times New Roman"/>
                        </a:rPr>
                        <a:t>Vehicle Type</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altLang="ja-JP" sz="1100" kern="100" dirty="0" smtClean="0">
                          <a:solidFill>
                            <a:schemeClr val="tx1"/>
                          </a:solidFill>
                          <a:effectLst/>
                          <a:latin typeface="+mn-lt"/>
                        </a:rPr>
                        <a:t>Permissible</a:t>
                      </a:r>
                      <a:r>
                        <a:rPr lang="ja-JP" altLang="en-US" sz="1100" kern="100" dirty="0" smtClean="0">
                          <a:solidFill>
                            <a:schemeClr val="tx1"/>
                          </a:solidFill>
                          <a:effectLst/>
                          <a:latin typeface="+mn-lt"/>
                        </a:rPr>
                        <a:t> Exhaust Emission Limit </a:t>
                      </a:r>
                      <a:r>
                        <a:rPr lang="en-US" altLang="ja-JP" sz="1100" kern="100" dirty="0" smtClean="0">
                          <a:solidFill>
                            <a:schemeClr val="tx1"/>
                          </a:solidFill>
                          <a:effectLst/>
                          <a:latin typeface="+mn-lt"/>
                        </a:rPr>
                        <a:t>Target Levels</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33280">
                <a:tc vMerge="1">
                  <a:txBody>
                    <a:bodyPr/>
                    <a:lstStyle/>
                    <a:p>
                      <a:endParaRPr kumimoji="1" lang="ja-JP" altLang="en-US"/>
                    </a:p>
                  </a:txBody>
                  <a:tcPr/>
                </a:tc>
                <a:tc>
                  <a:txBody>
                    <a:bodyPr/>
                    <a:lstStyle/>
                    <a:p>
                      <a:pPr algn="ctr">
                        <a:spcAft>
                          <a:spcPts val="0"/>
                        </a:spcAft>
                      </a:pPr>
                      <a:r>
                        <a:rPr lang="en-US" sz="1100" kern="0" dirty="0">
                          <a:solidFill>
                            <a:schemeClr val="tx1"/>
                          </a:solidFill>
                          <a:effectLst/>
                          <a:latin typeface="Times New Roman"/>
                        </a:rPr>
                        <a:t>CO</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NMHC</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NOx</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PM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7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100" b="1" kern="0" dirty="0" smtClean="0">
                          <a:solidFill>
                            <a:schemeClr val="tx1"/>
                          </a:solidFill>
                          <a:effectLst/>
                          <a:latin typeface="+mn-lt"/>
                        </a:rPr>
                        <a:t>Passenger</a:t>
                      </a:r>
                      <a:r>
                        <a:rPr lang="en-US" altLang="ja-JP" sz="1100" b="1" kern="0" baseline="0" dirty="0" smtClean="0">
                          <a:solidFill>
                            <a:schemeClr val="tx1"/>
                          </a:solidFill>
                          <a:effectLst/>
                          <a:latin typeface="+mn-lt"/>
                        </a:rPr>
                        <a:t> vehicles</a:t>
                      </a:r>
                      <a:endParaRPr lang="en-US" altLang="ja-JP" sz="1100" kern="100" dirty="0" smtClean="0">
                        <a:solidFill>
                          <a:schemeClr val="tx1"/>
                        </a:solidFill>
                        <a:effectLst/>
                        <a:latin typeface="+mn-lt"/>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0.63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0.024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0.15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0.005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844">
                <a:tc>
                  <a:txBody>
                    <a:bodyPr/>
                    <a:lstStyle/>
                    <a:p>
                      <a:pPr algn="just">
                        <a:spcAft>
                          <a:spcPts val="0"/>
                        </a:spcAft>
                      </a:pPr>
                      <a:r>
                        <a:rPr lang="ja-JP" sz="1100" b="1" kern="0" dirty="0" smtClean="0">
                          <a:solidFill>
                            <a:schemeClr val="tx1"/>
                          </a:solidFill>
                          <a:effectLst/>
                          <a:latin typeface="Times New Roman"/>
                        </a:rPr>
                        <a:t>Light-duty trucks</a:t>
                      </a:r>
                      <a:endParaRPr lang="en-US" altLang="ja-JP" sz="1100" b="1" kern="0" dirty="0" smtClean="0">
                        <a:solidFill>
                          <a:schemeClr val="tx1"/>
                        </a:solidFill>
                        <a:effectLst/>
                        <a:latin typeface="Times New Roman"/>
                        <a:ea typeface="ＭＳ ゴシック"/>
                      </a:endParaRPr>
                    </a:p>
                    <a:p>
                      <a:pPr algn="just">
                        <a:spcAft>
                          <a:spcPts val="0"/>
                        </a:spcAft>
                      </a:pPr>
                      <a:r>
                        <a:rPr lang="ja-JP" altLang="en-US" sz="1100" b="1" kern="0" dirty="0" smtClean="0">
                          <a:solidFill>
                            <a:schemeClr val="tx1"/>
                          </a:solidFill>
                          <a:effectLst/>
                          <a:latin typeface="Times New Roman"/>
                        </a:rPr>
                        <a:t>(gross vehicle weight </a:t>
                      </a:r>
                      <a:r>
                        <a:rPr lang="en-US" altLang="ja-JP" sz="1100" b="1" kern="0" dirty="0" smtClean="0">
                          <a:solidFill>
                            <a:schemeClr val="tx1"/>
                          </a:solidFill>
                          <a:effectLst/>
                          <a:latin typeface="Times New Roman"/>
                        </a:rPr>
                        <a:t>≤ 1.7 t</a:t>
                      </a:r>
                      <a:r>
                        <a:rPr lang="ja-JP" altLang="en-US" sz="1100" b="1" kern="0" dirty="0" smtClean="0">
                          <a:solidFill>
                            <a:schemeClr val="tx1"/>
                          </a:solidFill>
                          <a:effectLst/>
                          <a:latin typeface="Times New Roman"/>
                        </a:rPr>
                        <a:t>)</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0.63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0.024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0.15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0.005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10">
                <a:tc>
                  <a:txBody>
                    <a:bodyPr/>
                    <a:lstStyle/>
                    <a:p>
                      <a:pPr algn="just">
                        <a:spcAft>
                          <a:spcPts val="0"/>
                        </a:spcAft>
                      </a:pPr>
                      <a:r>
                        <a:rPr lang="ja-JP" sz="1100" b="1" kern="0" dirty="0" smtClean="0">
                          <a:solidFill>
                            <a:schemeClr val="tx1"/>
                          </a:solidFill>
                          <a:effectLst/>
                          <a:latin typeface="Times New Roman"/>
                        </a:rPr>
                        <a:t>Medium-duty trucks</a:t>
                      </a:r>
                      <a:endParaRPr lang="en-US" altLang="ja-JP" sz="1100" b="1" kern="0" dirty="0" smtClean="0">
                        <a:solidFill>
                          <a:schemeClr val="tx1"/>
                        </a:solidFill>
                        <a:effectLst/>
                        <a:latin typeface="Times New Roman"/>
                        <a:ea typeface="ＭＳ ゴシック"/>
                      </a:endParaRPr>
                    </a:p>
                    <a:p>
                      <a:pPr algn="just">
                        <a:spcAft>
                          <a:spcPts val="0"/>
                        </a:spcAft>
                      </a:pPr>
                      <a:r>
                        <a:rPr lang="ja-JP" altLang="en-US" sz="1100" b="1" kern="0" dirty="0" smtClean="0">
                          <a:solidFill>
                            <a:schemeClr val="tx1"/>
                          </a:solidFill>
                          <a:effectLst/>
                          <a:latin typeface="Times New Roman"/>
                        </a:rPr>
                        <a:t>(1.7 t &lt; gross vehicle weight </a:t>
                      </a:r>
                      <a:r>
                        <a:rPr lang="en-US" altLang="ja-JP" sz="1100" b="1" kern="0" dirty="0" smtClean="0">
                          <a:solidFill>
                            <a:schemeClr val="tx1"/>
                          </a:solidFill>
                          <a:effectLst/>
                          <a:latin typeface="Times New Roman"/>
                        </a:rPr>
                        <a:t>≤ 3.5 t</a:t>
                      </a:r>
                      <a:r>
                        <a:rPr lang="ja-JP" altLang="en-US" sz="1100" b="1" kern="0" dirty="0" smtClean="0">
                          <a:solidFill>
                            <a:schemeClr val="tx1"/>
                          </a:solidFill>
                          <a:effectLst/>
                          <a:latin typeface="Times New Roman"/>
                        </a:rPr>
                        <a:t>)</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0.63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0.024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0" algn="ctr">
                        <a:spcAft>
                          <a:spcPts val="0"/>
                        </a:spcAft>
                      </a:pPr>
                      <a:r>
                        <a:rPr lang="en-US" sz="1100" kern="0" dirty="0">
                          <a:solidFill>
                            <a:schemeClr val="tx1"/>
                          </a:solidFill>
                          <a:effectLst/>
                          <a:latin typeface="Times New Roman"/>
                        </a:rPr>
                        <a:t>0.24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0.007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正方形/長方形 15"/>
          <p:cNvSpPr/>
          <p:nvPr/>
        </p:nvSpPr>
        <p:spPr>
          <a:xfrm>
            <a:off x="400348" y="852190"/>
            <a:ext cx="182934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ja-JP" altLang="en-US" sz="1600" b="1" dirty="0" smtClean="0"/>
              <a:t>○ Gasoline/LPG Vehicles</a:t>
            </a:r>
            <a:endParaRPr lang="en-US" altLang="en-US" sz="1600" dirty="0"/>
          </a:p>
        </p:txBody>
      </p:sp>
      <p:sp>
        <p:nvSpPr>
          <p:cNvPr id="18" name="テキスト ボックス 17"/>
          <p:cNvSpPr txBox="1"/>
          <p:nvPr/>
        </p:nvSpPr>
        <p:spPr>
          <a:xfrm flipH="1">
            <a:off x="1111070" y="3208890"/>
            <a:ext cx="7925425" cy="523220"/>
          </a:xfrm>
          <a:prstGeom prst="rect">
            <a:avLst/>
          </a:prstGeom>
          <a:noFill/>
        </p:spPr>
        <p:txBody>
          <a:bodyPr wrap="square" rtlCol="0">
            <a:spAutoFit/>
          </a:bodyPr>
          <a:lstStyle/>
          <a:p>
            <a:pPr marL="1679575" indent="-1679575"/>
            <a:r>
              <a:rPr lang="ja-JP" altLang="en-US" sz="1400" b="1" dirty="0" smtClean="0"/>
              <a:t>Time of enforcement: These </a:t>
            </a:r>
            <a:r>
              <a:rPr lang="en-US" altLang="ja-JP" sz="1400" b="1" dirty="0" smtClean="0"/>
              <a:t>target values </a:t>
            </a:r>
            <a:r>
              <a:rPr lang="ja-JP" altLang="en-US" sz="1400" b="1" dirty="0" smtClean="0"/>
              <a:t>will come into</a:t>
            </a:r>
            <a:r>
              <a:rPr lang="en-US" altLang="ja-JP" sz="1400" b="1" dirty="0" smtClean="0"/>
              <a:t> effect </a:t>
            </a:r>
            <a:r>
              <a:rPr lang="ja-JP" altLang="en-US" sz="1400" b="1" dirty="0" smtClean="0"/>
              <a:t>in 2018 for </a:t>
            </a:r>
            <a:r>
              <a:rPr lang="en-US" altLang="ja-JP" sz="1400" b="1" dirty="0" smtClean="0"/>
              <a:t>passenger vehicles</a:t>
            </a:r>
            <a:r>
              <a:rPr lang="ja-JP" altLang="en-US" sz="1400" b="1" dirty="0" smtClean="0"/>
              <a:t> and light-duty trucks and in 2019 for </a:t>
            </a:r>
            <a:r>
              <a:rPr lang="en-US" altLang="ja-JP" sz="1400" b="1" dirty="0" smtClean="0"/>
              <a:t>mini-sized </a:t>
            </a:r>
            <a:r>
              <a:rPr lang="ja-JP" altLang="en-US" sz="1400" b="1" dirty="0" smtClean="0"/>
              <a:t>trucks and medium-duty trucks.</a:t>
            </a:r>
            <a:endParaRPr lang="en-US" altLang="ja-JP" sz="1400" kern="100" dirty="0">
              <a:latin typeface="Century"/>
              <a:ea typeface="ＭＳ 明朝"/>
              <a:cs typeface="Times New Roman"/>
            </a:endParaRPr>
          </a:p>
        </p:txBody>
      </p:sp>
      <p:graphicFrame>
        <p:nvGraphicFramePr>
          <p:cNvPr id="19" name="表 18"/>
          <p:cNvGraphicFramePr>
            <a:graphicFrameLocks noGrp="1"/>
          </p:cNvGraphicFramePr>
          <p:nvPr>
            <p:extLst>
              <p:ext uri="{D42A27DB-BD31-4B8C-83A1-F6EECF244321}">
                <p14:modId xmlns:p14="http://schemas.microsoft.com/office/powerpoint/2010/main" val="4068776421"/>
              </p:ext>
            </p:extLst>
          </p:nvPr>
        </p:nvGraphicFramePr>
        <p:xfrm>
          <a:off x="1203491" y="1190744"/>
          <a:ext cx="6663424" cy="1709425"/>
        </p:xfrm>
        <a:graphic>
          <a:graphicData uri="http://schemas.openxmlformats.org/drawingml/2006/table">
            <a:tbl>
              <a:tblPr firstRow="1" firstCol="1" bandRow="1"/>
              <a:tblGrid>
                <a:gridCol w="3071458"/>
                <a:gridCol w="879122"/>
                <a:gridCol w="902349"/>
                <a:gridCol w="874391"/>
                <a:gridCol w="936104"/>
              </a:tblGrid>
              <a:tr h="192943">
                <a:tc rowSpan="2">
                  <a:txBody>
                    <a:bodyPr/>
                    <a:lstStyle/>
                    <a:p>
                      <a:pPr algn="ctr">
                        <a:spcAft>
                          <a:spcPts val="0"/>
                        </a:spcAft>
                      </a:pPr>
                      <a:r>
                        <a:rPr lang="ja-JP" sz="1100" kern="0" dirty="0">
                          <a:solidFill>
                            <a:schemeClr val="tx1"/>
                          </a:solidFill>
                          <a:effectLst/>
                          <a:latin typeface="Times New Roman"/>
                        </a:rPr>
                        <a:t>Vehicle Type</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altLang="ja-JP" sz="1100" kern="100" dirty="0" smtClean="0">
                          <a:solidFill>
                            <a:schemeClr val="tx1"/>
                          </a:solidFill>
                          <a:effectLst/>
                          <a:latin typeface="Times New Roman"/>
                        </a:rPr>
                        <a:t>Permissible</a:t>
                      </a:r>
                      <a:r>
                        <a:rPr lang="ja-JP" altLang="en-US" sz="1100" kern="100" dirty="0" smtClean="0">
                          <a:solidFill>
                            <a:schemeClr val="tx1"/>
                          </a:solidFill>
                          <a:effectLst/>
                          <a:latin typeface="Times New Roman"/>
                        </a:rPr>
                        <a:t> Exhaust Emission Limit</a:t>
                      </a:r>
                      <a:r>
                        <a:rPr lang="ja-JP" altLang="en-US" sz="1100" kern="100" baseline="0" dirty="0" smtClean="0">
                          <a:solidFill>
                            <a:schemeClr val="tx1"/>
                          </a:solidFill>
                          <a:effectLst/>
                          <a:latin typeface="Times New Roman"/>
                        </a:rPr>
                        <a:t> </a:t>
                      </a:r>
                      <a:r>
                        <a:rPr lang="en-US" altLang="ja-JP" sz="1100" kern="100" baseline="0" dirty="0" smtClean="0">
                          <a:solidFill>
                            <a:schemeClr val="tx1"/>
                          </a:solidFill>
                          <a:effectLst/>
                          <a:latin typeface="+mn-lt"/>
                        </a:rPr>
                        <a:t>Target Levels</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2943">
                <a:tc vMerge="1">
                  <a:txBody>
                    <a:bodyPr/>
                    <a:lstStyle/>
                    <a:p>
                      <a:endParaRPr kumimoji="1" lang="ja-JP" altLang="en-US"/>
                    </a:p>
                  </a:txBody>
                  <a:tcPr/>
                </a:tc>
                <a:tc>
                  <a:txBody>
                    <a:bodyPr/>
                    <a:lstStyle/>
                    <a:p>
                      <a:pPr algn="ctr">
                        <a:spcAft>
                          <a:spcPts val="0"/>
                        </a:spcAft>
                      </a:pPr>
                      <a:r>
                        <a:rPr lang="en-US" sz="1100" kern="0" dirty="0">
                          <a:solidFill>
                            <a:schemeClr val="tx1"/>
                          </a:solidFill>
                          <a:effectLst/>
                          <a:latin typeface="Times New Roman"/>
                        </a:rPr>
                        <a:t>CO</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NMHC</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NOx</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PM</a:t>
                      </a:r>
                      <a:r>
                        <a:rPr lang="en-US" sz="1100" kern="0" baseline="30000" dirty="0">
                          <a:solidFill>
                            <a:schemeClr val="tx1"/>
                          </a:solidFill>
                          <a:effectLst/>
                          <a:latin typeface="ＭＳ ゴシック"/>
                        </a:rPr>
                        <a:t>(</a:t>
                      </a:r>
                      <a:r>
                        <a:rPr lang="ja-JP" sz="1100" kern="0" baseline="30000" dirty="0" smtClean="0">
                          <a:solidFill>
                            <a:schemeClr val="tx1"/>
                          </a:solidFill>
                          <a:effectLst/>
                          <a:latin typeface="Times New Roman"/>
                        </a:rPr>
                        <a:t>Note)</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228">
                <a:tc>
                  <a:txBody>
                    <a:bodyPr/>
                    <a:lstStyle/>
                    <a:p>
                      <a:pPr algn="just">
                        <a:spcAft>
                          <a:spcPts val="0"/>
                        </a:spcAft>
                      </a:pPr>
                      <a:r>
                        <a:rPr lang="en-US" altLang="ja-JP" sz="1100" b="1" kern="0" dirty="0" smtClean="0">
                          <a:solidFill>
                            <a:schemeClr val="tx1"/>
                          </a:solidFill>
                          <a:effectLst/>
                          <a:latin typeface="Times New Roman"/>
                        </a:rPr>
                        <a:t>Passenger</a:t>
                      </a:r>
                      <a:r>
                        <a:rPr lang="en-US" altLang="ja-JP" sz="1100" b="1" kern="0" baseline="0" dirty="0" smtClean="0">
                          <a:solidFill>
                            <a:schemeClr val="tx1"/>
                          </a:solidFill>
                          <a:effectLst/>
                          <a:latin typeface="Times New Roman"/>
                        </a:rPr>
                        <a:t> vehicles</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1.15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0.10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0.005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39">
                <a:tc>
                  <a:txBody>
                    <a:bodyPr/>
                    <a:lstStyle/>
                    <a:p>
                      <a:pPr algn="just">
                        <a:spcAft>
                          <a:spcPts val="0"/>
                        </a:spcAft>
                      </a:pPr>
                      <a:r>
                        <a:rPr lang="en-US" altLang="ja-JP" sz="1100" b="1" kern="0" dirty="0" smtClean="0">
                          <a:solidFill>
                            <a:schemeClr val="tx1"/>
                          </a:solidFill>
                          <a:effectLst/>
                          <a:latin typeface="Times New Roman"/>
                        </a:rPr>
                        <a:t>Mini-sized </a:t>
                      </a:r>
                      <a:r>
                        <a:rPr lang="ja-JP" sz="1100" b="1" kern="0" dirty="0" smtClean="0">
                          <a:solidFill>
                            <a:schemeClr val="tx1"/>
                          </a:solidFill>
                          <a:effectLst/>
                          <a:latin typeface="Times New Roman"/>
                        </a:rPr>
                        <a:t>trucks</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4.02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0.10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0.005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886">
                <a:tc>
                  <a:txBody>
                    <a:bodyPr/>
                    <a:lstStyle/>
                    <a:p>
                      <a:pPr algn="just">
                        <a:spcAft>
                          <a:spcPts val="0"/>
                        </a:spcAft>
                      </a:pPr>
                      <a:r>
                        <a:rPr lang="ja-JP" sz="1100" b="1" kern="0" dirty="0" smtClean="0">
                          <a:solidFill>
                            <a:schemeClr val="tx1"/>
                          </a:solidFill>
                          <a:effectLst/>
                          <a:latin typeface="Times New Roman"/>
                        </a:rPr>
                        <a:t>Light-duty trucks</a:t>
                      </a:r>
                      <a:endParaRPr lang="en-US" altLang="ja-JP" sz="1100" b="1" kern="0" dirty="0" smtClean="0">
                        <a:solidFill>
                          <a:schemeClr val="tx1"/>
                        </a:solidFill>
                        <a:effectLst/>
                        <a:latin typeface="Times New Roman"/>
                        <a:ea typeface="ＭＳ ゴシック"/>
                      </a:endParaRPr>
                    </a:p>
                    <a:p>
                      <a:pPr algn="just">
                        <a:spcAft>
                          <a:spcPts val="0"/>
                        </a:spcAft>
                      </a:pPr>
                      <a:r>
                        <a:rPr lang="ja-JP" altLang="en-US" sz="1100" b="1" kern="0" dirty="0" smtClean="0">
                          <a:solidFill>
                            <a:schemeClr val="tx1"/>
                          </a:solidFill>
                          <a:effectLst/>
                          <a:latin typeface="Times New Roman"/>
                        </a:rPr>
                        <a:t>(gross vehicle weight </a:t>
                      </a:r>
                      <a:r>
                        <a:rPr lang="en-US" altLang="ja-JP" sz="1100" b="1" kern="0" dirty="0" smtClean="0">
                          <a:solidFill>
                            <a:schemeClr val="tx1"/>
                          </a:solidFill>
                          <a:effectLst/>
                          <a:latin typeface="Times New Roman"/>
                        </a:rPr>
                        <a:t>≤ 1.7 t</a:t>
                      </a:r>
                      <a:r>
                        <a:rPr lang="ja-JP" altLang="en-US" sz="1100" b="1" kern="0" dirty="0" smtClean="0">
                          <a:solidFill>
                            <a:schemeClr val="tx1"/>
                          </a:solidFill>
                          <a:effectLst/>
                          <a:latin typeface="Times New Roman"/>
                        </a:rPr>
                        <a:t>)</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1.15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0.10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0.005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886">
                <a:tc>
                  <a:txBody>
                    <a:bodyPr/>
                    <a:lstStyle/>
                    <a:p>
                      <a:pPr algn="just">
                        <a:spcAft>
                          <a:spcPts val="0"/>
                        </a:spcAft>
                      </a:pPr>
                      <a:r>
                        <a:rPr lang="ja-JP" sz="1100" b="1" kern="0" dirty="0" smtClean="0">
                          <a:solidFill>
                            <a:schemeClr val="tx1"/>
                          </a:solidFill>
                          <a:effectLst/>
                          <a:latin typeface="Times New Roman"/>
                        </a:rPr>
                        <a:t>Medium-duty trucks</a:t>
                      </a:r>
                      <a:endParaRPr lang="en-US" altLang="ja-JP" sz="1100" b="1" kern="0" dirty="0" smtClean="0">
                        <a:solidFill>
                          <a:schemeClr val="tx1"/>
                        </a:solidFill>
                        <a:effectLst/>
                        <a:latin typeface="Times New Roman"/>
                        <a:ea typeface="ＭＳ ゴシック"/>
                      </a:endParaRPr>
                    </a:p>
                    <a:p>
                      <a:pPr algn="just">
                        <a:spcAft>
                          <a:spcPts val="0"/>
                        </a:spcAft>
                      </a:pPr>
                      <a:r>
                        <a:rPr lang="ja-JP" altLang="en-US" sz="1100" b="1" kern="0" dirty="0" smtClean="0">
                          <a:solidFill>
                            <a:schemeClr val="tx1"/>
                          </a:solidFill>
                          <a:effectLst/>
                          <a:latin typeface="Times New Roman"/>
                        </a:rPr>
                        <a:t>(1.7 t &lt; gross vehicle weight </a:t>
                      </a:r>
                      <a:r>
                        <a:rPr lang="en-US" altLang="ja-JP" sz="1100" b="1" kern="0" dirty="0" smtClean="0">
                          <a:solidFill>
                            <a:schemeClr val="tx1"/>
                          </a:solidFill>
                          <a:effectLst/>
                          <a:latin typeface="Times New Roman"/>
                        </a:rPr>
                        <a:t>≤ 3.5 t</a:t>
                      </a:r>
                      <a:r>
                        <a:rPr lang="ja-JP" altLang="en-US" sz="1100" b="1" kern="0" dirty="0" smtClean="0">
                          <a:solidFill>
                            <a:schemeClr val="tx1"/>
                          </a:solidFill>
                          <a:effectLst/>
                          <a:latin typeface="Times New Roman"/>
                        </a:rPr>
                        <a:t>)</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2.55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0.15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0.07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chemeClr val="tx1"/>
                          </a:solidFill>
                          <a:effectLst/>
                          <a:latin typeface="Times New Roman"/>
                        </a:rPr>
                        <a:t>0.007 g/km</a:t>
                      </a:r>
                      <a:endParaRPr lang="en-US" sz="1100" kern="100" dirty="0">
                        <a:solidFill>
                          <a:schemeClr val="tx1"/>
                        </a:solidFill>
                        <a:effectLst/>
                        <a:latin typeface="Times New Roman"/>
                        <a:ea typeface="ＭＳ 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正方形/長方形 19"/>
          <p:cNvSpPr/>
          <p:nvPr/>
        </p:nvSpPr>
        <p:spPr>
          <a:xfrm>
            <a:off x="1153302" y="2868415"/>
            <a:ext cx="7128792" cy="276999"/>
          </a:xfrm>
          <a:prstGeom prst="rect">
            <a:avLst/>
          </a:prstGeom>
        </p:spPr>
        <p:txBody>
          <a:bodyPr wrap="square">
            <a:spAutoFit/>
          </a:bodyPr>
          <a:lstStyle/>
          <a:p>
            <a:r>
              <a:rPr lang="ja-JP" altLang="ja-JP" sz="1200" dirty="0"/>
              <a:t>Note: Only </a:t>
            </a:r>
            <a:r>
              <a:rPr lang="en-US" altLang="ja-JP" sz="1200" dirty="0" smtClean="0"/>
              <a:t>applied to </a:t>
            </a:r>
            <a:r>
              <a:rPr lang="ja-JP" altLang="ja-JP" sz="1200" dirty="0" smtClean="0"/>
              <a:t>gasoline</a:t>
            </a:r>
            <a:r>
              <a:rPr lang="ja-JP" altLang="ja-JP" sz="1200" dirty="0"/>
              <a:t>-fueled lean-burn direct-injection vehicles with an </a:t>
            </a:r>
            <a:r>
              <a:rPr lang="ja-JP" altLang="ja-JP" sz="1200" dirty="0" smtClean="0"/>
              <a:t>NOx </a:t>
            </a:r>
            <a:r>
              <a:rPr lang="en-US" altLang="ja-JP" sz="1200" dirty="0" smtClean="0"/>
              <a:t>absorber </a:t>
            </a:r>
            <a:r>
              <a:rPr lang="ja-JP" altLang="ja-JP" sz="1200" dirty="0" smtClean="0"/>
              <a:t>catalyst</a:t>
            </a:r>
            <a:r>
              <a:rPr lang="ja-JP" altLang="ja-JP" sz="1200" dirty="0"/>
              <a:t>.</a:t>
            </a:r>
          </a:p>
        </p:txBody>
      </p:sp>
      <p:pic>
        <p:nvPicPr>
          <p:cNvPr id="13"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extLst>
      <p:ext uri="{BB962C8B-B14F-4D97-AF65-F5344CB8AC3E}">
        <p14:creationId xmlns:p14="http://schemas.microsoft.com/office/powerpoint/2010/main" val="92368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4770</TotalTime>
  <Words>1712</Words>
  <Application>Microsoft Office PowerPoint</Application>
  <PresentationFormat>On-screen Show (4:3)</PresentationFormat>
  <Paragraphs>225</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​​テーマ</vt:lpstr>
      <vt:lpstr>ワークシート</vt:lpstr>
      <vt:lpstr>Environmental Control Technology Office, Policy Planning Division Environmental Management Bureau, Ministry of the Environment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環境省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大輔</dc:creator>
  <cp:lastModifiedBy>Miquel Gangonells</cp:lastModifiedBy>
  <cp:revision>471</cp:revision>
  <cp:lastPrinted>2015-06-10T13:22:40Z</cp:lastPrinted>
  <dcterms:created xsi:type="dcterms:W3CDTF">2012-06-27T12:56:31Z</dcterms:created>
  <dcterms:modified xsi:type="dcterms:W3CDTF">2015-06-10T13:28:40Z</dcterms:modified>
</cp:coreProperties>
</file>