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1"/>
  </p:notesMasterIdLst>
  <p:handoutMasterIdLst>
    <p:handoutMasterId r:id="rId12"/>
  </p:handoutMasterIdLst>
  <p:sldIdLst>
    <p:sldId id="273" r:id="rId4"/>
    <p:sldId id="282" r:id="rId5"/>
    <p:sldId id="291" r:id="rId6"/>
    <p:sldId id="300" r:id="rId7"/>
    <p:sldId id="304" r:id="rId8"/>
    <p:sldId id="305" r:id="rId9"/>
    <p:sldId id="306" r:id="rId10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13.01.2016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C67DA6-082D-407E-8BF3-0211806DC93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44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262AA-D037-4B08-8CF2-00BB27974D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682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/>
          </a:solidFill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12700"/>
            <a:ext cx="2133600" cy="476250"/>
          </a:xfrm>
        </p:spPr>
        <p:txBody>
          <a:bodyPr/>
          <a:lstStyle>
            <a:lvl1pPr>
              <a:defRPr sz="1800" b="1"/>
            </a:lvl1pPr>
          </a:lstStyle>
          <a:p>
            <a:fld id="{CF8BEEED-67CB-42A0-AF6E-6209CE1CE0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101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6DD25-CFA7-4546-B411-7C8BF563E7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1249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2016/1/13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11934D5-F45F-40E7-AED4-C10E6030B8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900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34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FB6692-F467-4912-80FE-C95156BF48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398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800">
          <a:solidFill>
            <a:schemeClr val="bg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feld 2"/>
          <p:cNvSpPr txBox="1">
            <a:spLocks noChangeArrowheads="1"/>
          </p:cNvSpPr>
          <p:nvPr/>
        </p:nvSpPr>
        <p:spPr bwMode="auto">
          <a:xfrm>
            <a:off x="971550" y="40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altLang="ja-JP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98164"/>
              </p:ext>
            </p:extLst>
          </p:nvPr>
        </p:nvGraphicFramePr>
        <p:xfrm>
          <a:off x="467544" y="332656"/>
          <a:ext cx="8280920" cy="975360"/>
        </p:xfrm>
        <a:graphic>
          <a:graphicData uri="http://schemas.openxmlformats.org/drawingml/2006/table">
            <a:tbl>
              <a:tblPr/>
              <a:tblGrid>
                <a:gridCol w="4140487"/>
                <a:gridCol w="4140433"/>
              </a:tblGrid>
              <a:tr h="86654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Submitted by the Vice Chair of the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WLTP IWG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Informal document </a:t>
                      </a:r>
                      <a:r>
                        <a:rPr kumimoji="0" lang="pt-BR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GRPE-72-19</a:t>
                      </a:r>
                      <a:endParaRPr kumimoji="0" lang="pt-BR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72nd GRPE,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1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1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-1</a:t>
                      </a: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5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January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2016,</a:t>
                      </a:r>
                      <a:b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</a:b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agenda item 3(b)</a:t>
                      </a: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 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7544" y="1992125"/>
            <a:ext cx="812914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Informal Working Group</a:t>
            </a:r>
          </a:p>
          <a:p>
            <a:endParaRPr lang="de-DE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 to the 72nd GRPE session</a:t>
            </a:r>
          </a:p>
          <a:p>
            <a:r>
              <a:rPr lang="de-DE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 Kazuki Kobayashi (Vice chair of WLTP IWG)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54063" y="825500"/>
            <a:ext cx="676499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WLTP </a:t>
            </a:r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Meetings since last GRPE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1730" y="1988840"/>
            <a:ext cx="7355090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29 Sep-1 Nov 2015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12th WLTP IWG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Tokyo, Japan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Minutes </a:t>
            </a: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WLTP-12-33e</a:t>
            </a: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10-11 </a:t>
            </a:r>
            <a:r>
              <a:rPr lang="en-US" altLang="ja-JP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Jan</a:t>
            </a:r>
            <a:r>
              <a:rPr lang="ja-JP" alt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altLang="ja-JP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2016             </a:t>
            </a:r>
            <a:r>
              <a:rPr lang="en-US" altLang="ja-JP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13th  WLTP IWG, Geneva</a:t>
            </a:r>
            <a:r>
              <a:rPr lang="en-US" altLang="ja-JP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                                 Adoption amendment document</a:t>
            </a:r>
            <a:endParaRPr lang="de-DE" sz="1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Continously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IWG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Subgroup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&amp; Task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force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meetings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	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audio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/web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conferences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	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27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504825" y="476672"/>
            <a:ext cx="738054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of WLTP phase 1B working items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16533" y="1447901"/>
            <a:ext cx="4793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/>
              <a:buChar char="à"/>
            </a:pPr>
            <a:r>
              <a:rPr lang="de-DE" altLang="ja-JP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</a:t>
            </a:r>
            <a:r>
              <a:rPr lang="de-DE" altLang="ja-JP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 </a:t>
            </a:r>
            <a:r>
              <a:rPr lang="de-DE" altLang="ja-JP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</a:t>
            </a:r>
            <a:r>
              <a:rPr lang="de-DE" altLang="ja-JP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	</a:t>
            </a:r>
            <a:r>
              <a:rPr lang="de-DE" altLang="ja-JP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WLTP-13-03e</a:t>
            </a:r>
            <a:r>
              <a:rPr lang="de-DE" altLang="ja-JP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altLang="ja-JP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827584" y="2276872"/>
            <a:ext cx="828996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 items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Downscaling, determination of engine speed, calculation of </a:t>
            </a:r>
          </a:p>
          <a:p>
            <a:r>
              <a:rPr 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available power, number of test,and so on.</a:t>
            </a:r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No. 12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ja-JP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　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items closed</a:t>
            </a:r>
          </a:p>
          <a:p>
            <a:pPr marL="285750" indent="-285750">
              <a:buFont typeface="Wingdings"/>
              <a:buChar char="à"/>
            </a:pPr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US" altLang="ja-JP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Temporary</a:t>
            </a:r>
            <a:r>
              <a:rPr lang="ja-JP" altLang="en-US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 items or </a:t>
            </a:r>
            <a:r>
              <a:rPr lang="en-US" altLang="ja-JP" sz="2000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postpned</a:t>
            </a:r>
            <a:r>
              <a:rPr lang="en-US" altLang="ja-JP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Phase 2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N min drive,Tyre selection,</a:t>
            </a:r>
            <a:r>
              <a:rPr lang="en-US" altLang="ja-JP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wind</a:t>
            </a:r>
            <a:r>
              <a:rPr lang="ja-JP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ja-JP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tunnel method, post processing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and so on</a:t>
            </a:r>
            <a:endParaRPr lang="de-DE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8 items    To be handled in phase 2 of WLTP</a:t>
            </a:r>
            <a:endParaRPr 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hteck 2"/>
          <p:cNvSpPr/>
          <p:nvPr/>
        </p:nvSpPr>
        <p:spPr>
          <a:xfrm>
            <a:off x="683568" y="5819328"/>
            <a:ext cx="577074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de-DE" altLang="ja-JP" sz="36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Developed GTR document </a:t>
            </a:r>
            <a:r>
              <a:rPr lang="de-DE" altLang="ja-JP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de-DE" altLang="ja-JP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636939"/>
            <a:ext cx="7895845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 Proposal</a:t>
            </a:r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Subgroup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GTR was sent to the UN ECE on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19</a:t>
            </a:r>
            <a:r>
              <a:rPr lang="en-US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of October 2015.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ECE/TRANS/WP.29/GRPE/2016/3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Amendments </a:t>
            </a:r>
            <a:r>
              <a:rPr lang="de-DE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by informal document</a:t>
            </a:r>
            <a: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br>
              <a:rPr lang="de-DE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Provided as informal document of GRPE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by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OICA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          GRPE-  72-09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GRPE-72-10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ja-JP" sz="20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Technical Report: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ja-JP" alt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　　　　　　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Technical GTR Sponsors: Japan / European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Commission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          GRPE-72-02</a:t>
            </a:r>
            <a:endParaRPr lang="en-US" altLang="ja-JP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699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1735232"/>
            <a:ext cx="78958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4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 Phase2:</a:t>
            </a:r>
          </a:p>
          <a:p>
            <a:pPr>
              <a:spcAft>
                <a:spcPts val="1200"/>
              </a:spcAft>
            </a:pPr>
            <a:endParaRPr lang="de-DE" b="1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de-D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-mandate document of WLTP Phase2(WP.29-167-29)</a:t>
            </a:r>
          </a:p>
          <a:p>
            <a:pPr>
              <a:spcAft>
                <a:spcPts val="1200"/>
              </a:spcAft>
            </a:pPr>
            <a:r>
              <a:rPr lang="de-DE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by Technical GTR sponcer:Japan </a:t>
            </a:r>
            <a:r>
              <a:rPr lang="de-DE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European </a:t>
            </a:r>
            <a:r>
              <a:rPr lang="de-D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Commission</a:t>
            </a:r>
          </a:p>
          <a:p>
            <a:pPr>
              <a:spcAft>
                <a:spcPts val="1200"/>
              </a:spcAft>
            </a:pPr>
            <a:r>
              <a:rPr lang="de-DE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-Phase2 activity started #</a:t>
            </a:r>
            <a:r>
              <a:rPr lang="de-DE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WLTP</a:t>
            </a:r>
            <a:endParaRPr lang="de-DE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200"/>
              </a:spcAft>
            </a:pPr>
            <a:endParaRPr lang="de-DE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1200"/>
              </a:spcAft>
            </a:pPr>
            <a:endParaRPr lang="de-DE" b="1" u="sng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A1BEFD00-5519-41AB-B562-E1D73D753F69}" type="slidenum">
              <a:rPr lang="en-US" altLang="ja-JP" sz="140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ja-JP" sz="1400">
              <a:solidFill>
                <a:srgbClr val="000000"/>
              </a:solidFill>
            </a:endParaRPr>
          </a:p>
        </p:txBody>
      </p:sp>
      <p:sp>
        <p:nvSpPr>
          <p:cNvPr id="3076" name="Text Box 75"/>
          <p:cNvSpPr txBox="1">
            <a:spLocks noChangeArrowheads="1"/>
          </p:cNvSpPr>
          <p:nvPr/>
        </p:nvSpPr>
        <p:spPr bwMode="auto">
          <a:xfrm>
            <a:off x="4618608" y="1683182"/>
            <a:ext cx="458330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Chair : 		S. REDMANN(GER)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Vice Chair : 	D.KAWANO(JPN)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co-TSs : 	M. BERGMANN(OICA)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>
                <a:solidFill>
                  <a:srgbClr val="000000"/>
                </a:solidFill>
              </a:rPr>
              <a:t>	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	N. ICHIKAWA(JPN)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Drafting		OPEN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Coordinator : </a:t>
            </a:r>
          </a:p>
        </p:txBody>
      </p:sp>
      <p:sp>
        <p:nvSpPr>
          <p:cNvPr id="19" name="Rechteck 29"/>
          <p:cNvSpPr/>
          <p:nvPr/>
        </p:nvSpPr>
        <p:spPr>
          <a:xfrm>
            <a:off x="4932040" y="4653955"/>
            <a:ext cx="2332038" cy="50323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 dirty="0">
                <a:solidFill>
                  <a:srgbClr val="000000"/>
                </a:solidFill>
                <a:cs typeface="Arial" panose="020B0604020202020204" pitchFamily="34" charset="0"/>
              </a:rPr>
              <a:t>E-Lab</a:t>
            </a:r>
            <a:r>
              <a:rPr lang="de-DE" b="1" dirty="0">
                <a:solidFill>
                  <a:srgbClr val="000000"/>
                </a:solidFill>
                <a:cs typeface="Arial" panose="020B0604020202020204" pitchFamily="34" charset="0"/>
              </a:rPr>
              <a:t>. Sub-group</a:t>
            </a:r>
          </a:p>
        </p:txBody>
      </p:sp>
      <p:sp>
        <p:nvSpPr>
          <p:cNvPr id="3079" name="Text Box 75"/>
          <p:cNvSpPr txBox="1">
            <a:spLocks noChangeArrowheads="1"/>
          </p:cNvSpPr>
          <p:nvPr/>
        </p:nvSpPr>
        <p:spPr bwMode="auto">
          <a:xfrm>
            <a:off x="4889624" y="5233957"/>
            <a:ext cx="42188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co-Chairs : 	P. OHLUND(SWE)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>
                <a:solidFill>
                  <a:srgbClr val="000000"/>
                </a:solidFill>
              </a:rPr>
              <a:t>	 </a:t>
            </a:r>
            <a:r>
              <a:rPr lang="en-US" altLang="ja-JP" sz="1800" b="1" dirty="0" smtClean="0">
                <a:solidFill>
                  <a:srgbClr val="000000"/>
                </a:solidFill>
              </a:rPr>
              <a:t>	N.MIZUSHIMA(JPN)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co-TSs :    	N. MATTIAS(OICA)		N. ICHIKAWA(JPN)</a:t>
            </a:r>
          </a:p>
        </p:txBody>
      </p:sp>
      <p:sp>
        <p:nvSpPr>
          <p:cNvPr id="21" name="Rechteck 29"/>
          <p:cNvSpPr/>
          <p:nvPr/>
        </p:nvSpPr>
        <p:spPr>
          <a:xfrm>
            <a:off x="741809" y="4627532"/>
            <a:ext cx="2317750" cy="504825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b="1" dirty="0">
                <a:solidFill>
                  <a:srgbClr val="000000"/>
                </a:solidFill>
                <a:cs typeface="Arial" panose="020B0604020202020204" pitchFamily="34" charset="0"/>
              </a:rPr>
              <a:t>Task Forces</a:t>
            </a:r>
          </a:p>
        </p:txBody>
      </p:sp>
      <p:sp>
        <p:nvSpPr>
          <p:cNvPr id="3081" name="Text Box 75"/>
          <p:cNvSpPr txBox="1">
            <a:spLocks noChangeArrowheads="1"/>
          </p:cNvSpPr>
          <p:nvPr/>
        </p:nvSpPr>
        <p:spPr bwMode="auto">
          <a:xfrm>
            <a:off x="1187897" y="5233957"/>
            <a:ext cx="2172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800" b="1" dirty="0" smtClean="0">
                <a:solidFill>
                  <a:srgbClr val="000000"/>
                </a:solidFill>
              </a:rPr>
              <a:t>refer to next slide </a:t>
            </a:r>
          </a:p>
        </p:txBody>
      </p:sp>
      <p:cxnSp>
        <p:nvCxnSpPr>
          <p:cNvPr id="3" name="カギ線コネクタ 2"/>
          <p:cNvCxnSpPr>
            <a:stCxn id="19" idx="0"/>
            <a:endCxn id="3084" idx="2"/>
          </p:cNvCxnSpPr>
          <p:nvPr/>
        </p:nvCxnSpPr>
        <p:spPr>
          <a:xfrm rot="16200000" flipV="1">
            <a:off x="3785531" y="2341426"/>
            <a:ext cx="3063280" cy="1561777"/>
          </a:xfrm>
          <a:prstGeom prst="bentConnector3">
            <a:avLst>
              <a:gd name="adj1" fmla="val 3466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カギ線コネクタ 6"/>
          <p:cNvCxnSpPr>
            <a:stCxn id="21" idx="0"/>
            <a:endCxn id="3084" idx="2"/>
          </p:cNvCxnSpPr>
          <p:nvPr/>
        </p:nvCxnSpPr>
        <p:spPr>
          <a:xfrm rot="5400000" flipH="1" flipV="1">
            <a:off x="1700055" y="1791305"/>
            <a:ext cx="3036857" cy="2635598"/>
          </a:xfrm>
          <a:prstGeom prst="bentConnector3">
            <a:avLst>
              <a:gd name="adj1" fmla="val 34109"/>
            </a:avLst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4" name="テキスト ボックス 4"/>
          <p:cNvSpPr txBox="1">
            <a:spLocks noChangeArrowheads="1"/>
          </p:cNvSpPr>
          <p:nvPr/>
        </p:nvSpPr>
        <p:spPr bwMode="auto">
          <a:xfrm>
            <a:off x="2771775" y="1012825"/>
            <a:ext cx="3529013" cy="5778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ja-JP" sz="2400" b="1" dirty="0" smtClean="0">
                <a:solidFill>
                  <a:srgbClr val="000000"/>
                </a:solidFill>
                <a:ea typeface="メイリオ" pitchFamily="50" charset="-128"/>
                <a:cs typeface="Arial" charset="0"/>
              </a:rPr>
              <a:t>WLTP Informal Group</a:t>
            </a:r>
          </a:p>
        </p:txBody>
      </p:sp>
      <p:sp>
        <p:nvSpPr>
          <p:cNvPr id="15" name="タイトル 1"/>
          <p:cNvSpPr txBox="1">
            <a:spLocks/>
          </p:cNvSpPr>
          <p:nvPr/>
        </p:nvSpPr>
        <p:spPr bwMode="auto">
          <a:xfrm>
            <a:off x="0" y="0"/>
            <a:ext cx="9144000" cy="633413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/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kern="0" dirty="0" smtClean="0">
                <a:solidFill>
                  <a:sysClr val="window" lastClr="FFFFFF"/>
                </a:solidFill>
              </a:rPr>
              <a:t>WLTP Phase2 Leading Team</a:t>
            </a:r>
            <a:endParaRPr lang="en-US" kern="0" dirty="0">
              <a:solidFill>
                <a:sysClr val="window" lastClr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Task Forces Structure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487711"/>
              </p:ext>
            </p:extLst>
          </p:nvPr>
        </p:nvGraphicFramePr>
        <p:xfrm>
          <a:off x="408236" y="718096"/>
          <a:ext cx="8357121" cy="581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403"/>
                <a:gridCol w="1380865"/>
                <a:gridCol w="2359372"/>
                <a:gridCol w="2596481"/>
              </a:tblGrid>
              <a:tr h="731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Working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Categories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Lead by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Collaboration with EVE-IWG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remark</a:t>
                      </a:r>
                      <a:endParaRPr kumimoji="1" lang="ja-JP" altLang="en-US" dirty="0" smtClean="0"/>
                    </a:p>
                  </a:txBody>
                  <a:tcPr anchor="ctr"/>
                </a:tc>
              </a:tr>
              <a:tr h="63701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Cycles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✔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(HEV system power)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HEV cycle classification, </a:t>
                      </a:r>
                      <a:r>
                        <a:rPr kumimoji="1" lang="en-US" altLang="ja-JP" dirty="0" err="1" smtClean="0"/>
                        <a:t>etc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483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Supplemental Tests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Low temperature</a:t>
                      </a:r>
                    </a:p>
                    <a:p>
                      <a:r>
                        <a:rPr kumimoji="1" lang="en-US" altLang="ja-JP" dirty="0" smtClean="0"/>
                        <a:t>High altitude</a:t>
                      </a:r>
                    </a:p>
                    <a:p>
                      <a:r>
                        <a:rPr kumimoji="1" lang="en-US" altLang="ja-JP" dirty="0" smtClean="0"/>
                        <a:t>Auxiliary devices,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etc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7003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Evaporative Tests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Strong desire from CPs to develop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gtr</a:t>
                      </a:r>
                      <a:r>
                        <a:rPr kumimoji="1" lang="en-US" altLang="ja-JP" baseline="0" dirty="0" smtClean="0"/>
                        <a:t> by 74</a:t>
                      </a:r>
                      <a:r>
                        <a:rPr kumimoji="1" lang="en-US" altLang="ja-JP" baseline="30000" dirty="0" smtClean="0"/>
                        <a:t>th</a:t>
                      </a:r>
                      <a:r>
                        <a:rPr kumimoji="1" lang="en-US" altLang="ja-JP" baseline="0" dirty="0" smtClean="0"/>
                        <a:t> GRPE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81973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Durability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✔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(study on </a:t>
                      </a:r>
                      <a:r>
                        <a:rPr kumimoji="1" lang="en-US" altLang="ja-JP" baseline="0" dirty="0" smtClean="0"/>
                        <a:t>battery durability)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Pollutants</a:t>
                      </a:r>
                    </a:p>
                    <a:p>
                      <a:r>
                        <a:rPr kumimoji="1" lang="en-US" altLang="ja-JP" dirty="0" smtClean="0"/>
                        <a:t>Road-load</a:t>
                      </a:r>
                    </a:p>
                    <a:p>
                      <a:r>
                        <a:rPr kumimoji="1" lang="en-US" altLang="ja-JP" dirty="0" smtClean="0"/>
                        <a:t>CO2/EC/Range, </a:t>
                      </a:r>
                      <a:r>
                        <a:rPr kumimoji="1" lang="en-US" altLang="ja-JP" dirty="0" err="1" smtClean="0"/>
                        <a:t>etc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40938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OBD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 service</a:t>
                      </a:r>
                      <a:r>
                        <a:rPr kumimoji="1" lang="en-US" altLang="ja-JP" baseline="0" dirty="0" smtClean="0"/>
                        <a:t>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EU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COP</a:t>
                      </a:r>
                    </a:p>
                    <a:p>
                      <a:r>
                        <a:rPr kumimoji="1" lang="en-US" altLang="ja-JP" dirty="0" smtClean="0"/>
                        <a:t>ISC, </a:t>
                      </a:r>
                      <a:r>
                        <a:rPr kumimoji="1" lang="en-US" altLang="ja-JP" dirty="0" err="1" smtClean="0"/>
                        <a:t>etc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656064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Carryover</a:t>
                      </a:r>
                      <a:r>
                        <a:rPr kumimoji="1" lang="en-US" altLang="ja-JP" baseline="0" dirty="0" smtClean="0"/>
                        <a:t> items from Phase1b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(same</a:t>
                      </a:r>
                      <a:r>
                        <a:rPr kumimoji="1" lang="en-US" altLang="ja-JP" baseline="0" dirty="0" smtClean="0"/>
                        <a:t> as phase1b) 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615108" y="6512768"/>
            <a:ext cx="5661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Other CPs is also considering to lead “Working items”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6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標準デザイン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1486800" rIns="360000" bIns="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360000" tIns="1486800" rIns="360000" bIns="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日本語フォーマットMEIRY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7_日本語フォーマットMEIRYO">
      <a:majorFont>
        <a:latin typeface="Meiryo UI"/>
        <a:ea typeface="Meiryo UI"/>
        <a:cs typeface="Meiryo UI"/>
      </a:majorFont>
      <a:minorFont>
        <a:latin typeface="Meiryo UI"/>
        <a:ea typeface="Meiryo UI"/>
        <a:cs typeface="Meiryo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221</Words>
  <Application>Microsoft Office PowerPoint</Application>
  <PresentationFormat>On-screen Show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テーマ</vt:lpstr>
      <vt:lpstr>8_標準デザイン</vt:lpstr>
      <vt:lpstr>7_日本語フォーマットMEIRYO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Task Forces Structure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United Nations</cp:lastModifiedBy>
  <cp:revision>386</cp:revision>
  <cp:lastPrinted>2016-01-13T17:07:07Z</cp:lastPrinted>
  <dcterms:created xsi:type="dcterms:W3CDTF">2014-06-05T19:26:02Z</dcterms:created>
  <dcterms:modified xsi:type="dcterms:W3CDTF">2016-01-13T17:07:27Z</dcterms:modified>
</cp:coreProperties>
</file>