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6959" autoAdjust="0"/>
  </p:normalViewPr>
  <p:slideViewPr>
    <p:cSldViewPr>
      <p:cViewPr>
        <p:scale>
          <a:sx n="125" d="100"/>
          <a:sy n="125" d="100"/>
        </p:scale>
        <p:origin x="-12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4345"/>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defTabSz="920750">
              <a:defRPr sz="1200"/>
            </a:lvl1pPr>
          </a:lstStyle>
          <a:p>
            <a:pPr>
              <a:defRPr/>
            </a:pPr>
            <a:endParaRPr lang="en-GB"/>
          </a:p>
        </p:txBody>
      </p:sp>
      <p:sp>
        <p:nvSpPr>
          <p:cNvPr id="3" name="Date Placeholder 2"/>
          <p:cNvSpPr>
            <a:spLocks noGrp="1"/>
          </p:cNvSpPr>
          <p:nvPr>
            <p:ph type="dt" sz="quarter" idx="1"/>
          </p:nvPr>
        </p:nvSpPr>
        <p:spPr bwMode="auto">
          <a:xfrm>
            <a:off x="3849688" y="0"/>
            <a:ext cx="2946400" cy="494345"/>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algn="r" defTabSz="920750">
              <a:defRPr sz="1200"/>
            </a:lvl1pPr>
          </a:lstStyle>
          <a:p>
            <a:pPr>
              <a:defRPr/>
            </a:pPr>
            <a:fld id="{B8493EA4-BF96-46BF-8EFD-BDF0E1A55218}" type="datetimeFigureOut">
              <a:rPr lang="en-US"/>
              <a:pPr>
                <a:defRPr/>
              </a:pPr>
              <a:t>9/14/2015</a:t>
            </a:fld>
            <a:endParaRPr lang="en-GB"/>
          </a:p>
        </p:txBody>
      </p:sp>
      <p:sp>
        <p:nvSpPr>
          <p:cNvPr id="4" name="Footer Placeholder 3"/>
          <p:cNvSpPr>
            <a:spLocks noGrp="1"/>
          </p:cNvSpPr>
          <p:nvPr>
            <p:ph type="ftr" sz="quarter" idx="2"/>
          </p:nvPr>
        </p:nvSpPr>
        <p:spPr bwMode="auto">
          <a:xfrm>
            <a:off x="0" y="9378326"/>
            <a:ext cx="2946400" cy="494345"/>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defTabSz="920750">
              <a:defRPr sz="1200"/>
            </a:lvl1pPr>
          </a:lstStyle>
          <a:p>
            <a:pPr>
              <a:defRPr/>
            </a:pPr>
            <a:endParaRPr lang="en-GB"/>
          </a:p>
        </p:txBody>
      </p:sp>
      <p:sp>
        <p:nvSpPr>
          <p:cNvPr id="5" name="Slide Number Placeholder 4"/>
          <p:cNvSpPr>
            <a:spLocks noGrp="1"/>
          </p:cNvSpPr>
          <p:nvPr>
            <p:ph type="sldNum" sz="quarter" idx="3"/>
          </p:nvPr>
        </p:nvSpPr>
        <p:spPr bwMode="auto">
          <a:xfrm>
            <a:off x="3849688" y="9378326"/>
            <a:ext cx="2946400" cy="494345"/>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algn="r" defTabSz="920750">
              <a:defRPr sz="1200"/>
            </a:lvl1pPr>
          </a:lstStyle>
          <a:p>
            <a:pPr>
              <a:defRPr/>
            </a:pPr>
            <a:fld id="{8A55A706-6EB7-4017-86FF-6ADEFFFD5838}" type="slidenum">
              <a:rPr lang="en-GB"/>
              <a:pPr>
                <a:defRPr/>
              </a:pPr>
              <a:t>‹#›</a:t>
            </a:fld>
            <a:endParaRPr lang="en-GB"/>
          </a:p>
        </p:txBody>
      </p:sp>
    </p:spTree>
    <p:extLst>
      <p:ext uri="{BB962C8B-B14F-4D97-AF65-F5344CB8AC3E}">
        <p14:creationId xmlns:p14="http://schemas.microsoft.com/office/powerpoint/2010/main" val="1840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6400" cy="494345"/>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defTabSz="920750">
              <a:defRPr sz="1200"/>
            </a:lvl1pPr>
          </a:lstStyle>
          <a:p>
            <a:pPr>
              <a:defRPr/>
            </a:pPr>
            <a:endParaRPr lang="nl-NL"/>
          </a:p>
        </p:txBody>
      </p:sp>
      <p:sp>
        <p:nvSpPr>
          <p:cNvPr id="90115" name="Rectangle 3"/>
          <p:cNvSpPr>
            <a:spLocks noGrp="1" noChangeArrowheads="1"/>
          </p:cNvSpPr>
          <p:nvPr>
            <p:ph type="dt" idx="1"/>
          </p:nvPr>
        </p:nvSpPr>
        <p:spPr bwMode="auto">
          <a:xfrm>
            <a:off x="3851276" y="0"/>
            <a:ext cx="2944813" cy="494345"/>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lvl1pPr algn="r" defTabSz="920750">
              <a:defRPr sz="1200"/>
            </a:lvl1pPr>
          </a:lstStyle>
          <a:p>
            <a:pPr>
              <a:defRPr/>
            </a:pPr>
            <a:endParaRPr lang="nl-NL"/>
          </a:p>
        </p:txBody>
      </p:sp>
      <p:sp>
        <p:nvSpPr>
          <p:cNvPr id="17412"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79450" y="4690743"/>
            <a:ext cx="5438775" cy="4442781"/>
          </a:xfrm>
          <a:prstGeom prst="rect">
            <a:avLst/>
          </a:prstGeom>
          <a:noFill/>
          <a:ln w="9525">
            <a:noFill/>
            <a:miter lim="800000"/>
            <a:headEnd/>
            <a:tailEnd/>
          </a:ln>
        </p:spPr>
        <p:txBody>
          <a:bodyPr vert="horz" wrap="square" lIns="92098" tIns="46049" rIns="92098" bIns="46049"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90118" name="Rectangle 6"/>
          <p:cNvSpPr>
            <a:spLocks noGrp="1" noChangeArrowheads="1"/>
          </p:cNvSpPr>
          <p:nvPr>
            <p:ph type="ftr" sz="quarter" idx="4"/>
          </p:nvPr>
        </p:nvSpPr>
        <p:spPr bwMode="auto">
          <a:xfrm>
            <a:off x="0" y="9378326"/>
            <a:ext cx="2946400" cy="494345"/>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defTabSz="920750">
              <a:defRPr sz="1200"/>
            </a:lvl1pPr>
          </a:lstStyle>
          <a:p>
            <a:pPr>
              <a:defRPr/>
            </a:pPr>
            <a:endParaRPr lang="nl-NL"/>
          </a:p>
        </p:txBody>
      </p:sp>
      <p:sp>
        <p:nvSpPr>
          <p:cNvPr id="90119" name="Rectangle 7"/>
          <p:cNvSpPr>
            <a:spLocks noGrp="1" noChangeArrowheads="1"/>
          </p:cNvSpPr>
          <p:nvPr>
            <p:ph type="sldNum" sz="quarter" idx="5"/>
          </p:nvPr>
        </p:nvSpPr>
        <p:spPr bwMode="auto">
          <a:xfrm>
            <a:off x="3851276" y="9378326"/>
            <a:ext cx="2944813" cy="494345"/>
          </a:xfrm>
          <a:prstGeom prst="rect">
            <a:avLst/>
          </a:prstGeom>
          <a:noFill/>
          <a:ln w="9525">
            <a:noFill/>
            <a:miter lim="800000"/>
            <a:headEnd/>
            <a:tailEnd/>
          </a:ln>
        </p:spPr>
        <p:txBody>
          <a:bodyPr vert="horz" wrap="square" lIns="92098" tIns="46049" rIns="92098" bIns="46049" numCol="1" anchor="b" anchorCtr="0" compatLnSpc="1">
            <a:prstTxWarp prst="textNoShape">
              <a:avLst/>
            </a:prstTxWarp>
          </a:bodyPr>
          <a:lstStyle>
            <a:lvl1pPr algn="r" defTabSz="920750">
              <a:defRPr sz="1200"/>
            </a:lvl1pPr>
          </a:lstStyle>
          <a:p>
            <a:pPr>
              <a:defRPr/>
            </a:pPr>
            <a:fld id="{35BED29C-1788-452C-8126-D7B1D5E89915}" type="slidenum">
              <a:rPr lang="nl-NL"/>
              <a:pPr>
                <a:defRPr/>
              </a:pPr>
              <a:t>‹#›</a:t>
            </a:fld>
            <a:endParaRPr lang="nl-NL"/>
          </a:p>
        </p:txBody>
      </p:sp>
    </p:spTree>
    <p:extLst>
      <p:ext uri="{BB962C8B-B14F-4D97-AF65-F5344CB8AC3E}">
        <p14:creationId xmlns:p14="http://schemas.microsoft.com/office/powerpoint/2010/main" val="3856871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35BED29C-1788-452C-8126-D7B1D5E89915}" type="slidenum">
              <a:rPr lang="nl-NL" smtClean="0"/>
              <a:pPr>
                <a:defRPr/>
              </a:pPr>
              <a:t>8</a:t>
            </a:fld>
            <a:endParaRPr lang="nl-NL"/>
          </a:p>
        </p:txBody>
      </p:sp>
    </p:spTree>
    <p:extLst>
      <p:ext uri="{BB962C8B-B14F-4D97-AF65-F5344CB8AC3E}">
        <p14:creationId xmlns:p14="http://schemas.microsoft.com/office/powerpoint/2010/main" val="349842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4DF8444-0242-462A-AC2E-E165C809B03C}" type="datetimeFigureOut">
              <a:rPr lang="en-US"/>
              <a:pPr>
                <a:defRPr/>
              </a:pPr>
              <a:t>9/14/2015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B0E981-2116-44AC-BE3C-263CFBAD97F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827764BE-45E3-459F-9BBC-61F5397A0577}" type="datetimeFigureOut">
              <a:rPr lang="en-US"/>
              <a:pPr>
                <a:defRPr/>
              </a:pPr>
              <a:t>9/14/2015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B69C47F-E486-4248-A265-9EEED7B46A2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BEDA6D6-C816-4E53-945D-A5EAE4B6C0A7}" type="datetimeFigureOut">
              <a:rPr lang="en-US"/>
              <a:pPr>
                <a:defRPr/>
              </a:pPr>
              <a:t>9/14/2015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5B1ECA-D0B1-4E89-B469-27135DEF476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E32933F4-1C26-469E-AE75-BBA6152ED4D9}" type="datetimeFigureOut">
              <a:rPr lang="en-US"/>
              <a:pPr>
                <a:defRPr/>
              </a:pPr>
              <a:t>9/14/2015</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3F5637C-7036-4EDC-8647-C99F4E678EB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9E9A98ED-FBD9-4520-974E-F643C632B04F}" type="datetimeFigureOut">
              <a:rPr lang="en-US"/>
              <a:pPr>
                <a:defRPr/>
              </a:pPr>
              <a:t>9/14/2015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47989C7-6B59-4520-8AC8-0EA679BAA74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D74A90A-441E-4CDA-957B-DF490E2C1AE0}" type="datetimeFigureOut">
              <a:rPr lang="en-US"/>
              <a:pPr>
                <a:defRPr/>
              </a:pPr>
              <a:t>9/14/2015</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9D3D795-8FF5-402E-91F7-F4FFBB47480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EB20ABCE-0756-4BC9-BF57-1257599C249D}" type="datetimeFigureOut">
              <a:rPr lang="en-US"/>
              <a:pPr>
                <a:defRPr/>
              </a:pPr>
              <a:t>9/14/2015</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5944C72-5FFE-40BC-BBE0-1F4E1715333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80557E6-F278-4077-8FF5-A44CF0FA4E0C}" type="datetimeFigureOut">
              <a:rPr lang="en-US"/>
              <a:pPr>
                <a:defRPr/>
              </a:pPr>
              <a:t>9/14/2015</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8C17E3E-F5FE-459C-A541-332A4AAE229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5EAF7DE4-EBCE-43C2-8CD0-2FF2BBFEFDDF}" type="datetimeFigureOut">
              <a:rPr lang="en-US"/>
              <a:pPr>
                <a:defRPr/>
              </a:pPr>
              <a:t>9/14/2015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5BF7E2-1DE0-401B-8F3C-3E450B0F407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9F946E9D-2FF8-4381-9E86-776AA33DBD25}" type="datetimeFigureOut">
              <a:rPr lang="en-US"/>
              <a:pPr>
                <a:defRPr/>
              </a:pPr>
              <a:t>9/14/2015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72274A4-3A09-46F6-BBE3-FA6AE549D32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pPr>
              <a:defRPr/>
            </a:pPr>
            <a:fld id="{CF6A1403-8C2D-4595-A462-E3BFC763A663}" type="datetimeFigureOut">
              <a:rPr lang="en-US"/>
              <a:pPr>
                <a:defRPr/>
              </a:pPr>
              <a:t>9/14/2015</a:t>
            </a:fld>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34" charset="-128"/>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pPr>
              <a:defRPr/>
            </a:pPr>
            <a:fld id="{E47D82B7-3E3F-4500-B0C2-239BE766FDB3}" type="slidenum">
              <a:rPr lang="en-GB"/>
              <a:pPr>
                <a:defRPr/>
              </a:pPr>
              <a:t>‹#›</a:t>
            </a:fld>
            <a:endParaRPr lang="en-GB"/>
          </a:p>
        </p:txBody>
      </p:sp>
      <p:pic>
        <p:nvPicPr>
          <p:cNvPr id="6151" name="Picture 8" descr="nouveau logo OICA"/>
          <p:cNvPicPr>
            <a:picLocks noChangeAspect="1" noChangeArrowheads="1"/>
          </p:cNvPicPr>
          <p:nvPr/>
        </p:nvPicPr>
        <p:blipFill>
          <a:blip r:embed="rId12" cstate="print"/>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533400" indent="-533400" algn="l" rtl="0" eaLnBrk="0" fontAlgn="base" hangingPunct="0">
        <a:spcBef>
          <a:spcPct val="20000"/>
        </a:spcBef>
        <a:spcAft>
          <a:spcPct val="0"/>
        </a:spcAft>
        <a:buFont typeface="Wingdings" pitchFamily="2" charset="2"/>
        <a:buChar char="Ø"/>
        <a:tabLst>
          <a:tab pos="533400" algn="l"/>
        </a:tabLst>
        <a:defRPr sz="3200">
          <a:solidFill>
            <a:schemeClr val="tx1"/>
          </a:solidFill>
          <a:latin typeface="+mn-lt"/>
          <a:ea typeface="+mn-ea"/>
          <a:cs typeface="+mn-cs"/>
        </a:defRPr>
      </a:lvl1pPr>
      <a:lvl2pPr marL="901700" indent="-368300" algn="l" rtl="0" eaLnBrk="0" fontAlgn="base" hangingPunct="0">
        <a:spcBef>
          <a:spcPct val="20000"/>
        </a:spcBef>
        <a:spcAft>
          <a:spcPct val="0"/>
        </a:spcAft>
        <a:buFont typeface="Wingdings" pitchFamily="2" charset="2"/>
        <a:buChar char="ü"/>
        <a:tabLst>
          <a:tab pos="901700" algn="l"/>
        </a:tabLst>
        <a:defRPr sz="2800">
          <a:solidFill>
            <a:schemeClr val="tx1"/>
          </a:solidFill>
          <a:latin typeface="+mn-lt"/>
        </a:defRPr>
      </a:lvl2pPr>
      <a:lvl3pPr marL="1346200" indent="-355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323528" y="1714500"/>
            <a:ext cx="8712968" cy="1111250"/>
          </a:xfrm>
        </p:spPr>
        <p:txBody>
          <a:bodyPr/>
          <a:lstStyle/>
          <a:p>
            <a:pPr algn="l" eaLnBrk="1" hangingPunct="1"/>
            <a:r>
              <a:rPr lang="en-US" b="1" dirty="0" smtClean="0">
                <a:solidFill>
                  <a:schemeClr val="tx1">
                    <a:lumMod val="75000"/>
                    <a:lumOff val="25000"/>
                  </a:schemeClr>
                </a:solidFill>
              </a:rPr>
              <a:t>Remote Control Parking (RCP)</a:t>
            </a:r>
          </a:p>
        </p:txBody>
      </p:sp>
      <p:sp>
        <p:nvSpPr>
          <p:cNvPr id="3075" name="Rectangle 3"/>
          <p:cNvSpPr>
            <a:spLocks noGrp="1" noChangeArrowheads="1"/>
          </p:cNvSpPr>
          <p:nvPr>
            <p:ph type="subTitle" idx="1"/>
          </p:nvPr>
        </p:nvSpPr>
        <p:spPr>
          <a:xfrm>
            <a:off x="395536" y="2924944"/>
            <a:ext cx="8208912" cy="642938"/>
          </a:xfrm>
        </p:spPr>
        <p:txBody>
          <a:bodyPr rtlCol="0">
            <a:noAutofit/>
          </a:bodyPr>
          <a:lstStyle/>
          <a:p>
            <a:pPr algn="l" eaLnBrk="1" fontAlgn="auto" hangingPunct="1">
              <a:lnSpc>
                <a:spcPct val="80000"/>
              </a:lnSpc>
              <a:spcBef>
                <a:spcPts val="1200"/>
              </a:spcBef>
              <a:spcAft>
                <a:spcPts val="0"/>
              </a:spcAft>
              <a:buFont typeface="Arial" pitchFamily="34" charset="0"/>
              <a:buNone/>
              <a:defRPr/>
            </a:pPr>
            <a:r>
              <a:rPr lang="en-GB" altLang="ja-JP" b="1" dirty="0" smtClean="0">
                <a:solidFill>
                  <a:schemeClr val="tx1">
                    <a:lumMod val="75000"/>
                    <a:lumOff val="25000"/>
                  </a:schemeClr>
                </a:solidFill>
              </a:rPr>
              <a:t>A safe and comfortable parking solution</a:t>
            </a:r>
          </a:p>
        </p:txBody>
      </p:sp>
      <p:sp>
        <p:nvSpPr>
          <p:cNvPr id="5" name="Fußzeilenplatzhalter 4"/>
          <p:cNvSpPr>
            <a:spLocks noGrp="1"/>
          </p:cNvSpPr>
          <p:nvPr>
            <p:ph type="ftr" sz="quarter" idx="10"/>
          </p:nvPr>
        </p:nvSpPr>
        <p:spPr>
          <a:xfrm>
            <a:off x="395536" y="4005064"/>
            <a:ext cx="4042792" cy="432048"/>
          </a:xfrm>
        </p:spPr>
        <p:txBody>
          <a:bodyPr/>
          <a:lstStyle/>
          <a:p>
            <a:pPr>
              <a:defRPr/>
            </a:pPr>
            <a:r>
              <a:rPr lang="en-GB" dirty="0" smtClean="0"/>
              <a:t>Submitted by the Experts of OICA</a:t>
            </a:r>
          </a:p>
          <a:p>
            <a:pPr>
              <a:defRPr/>
            </a:pPr>
            <a:r>
              <a:rPr lang="en-GB" dirty="0" smtClean="0"/>
              <a:t>80th GRRF, Geneva, 2015</a:t>
            </a:r>
            <a:endParaRPr lang="en-GB" dirty="0"/>
          </a:p>
        </p:txBody>
      </p:sp>
      <p:sp>
        <p:nvSpPr>
          <p:cNvPr id="6" name="ZoneTexte 1"/>
          <p:cNvSpPr txBox="1">
            <a:spLocks noChangeArrowheads="1"/>
          </p:cNvSpPr>
          <p:nvPr/>
        </p:nvSpPr>
        <p:spPr bwMode="auto">
          <a:xfrm>
            <a:off x="7092280" y="188640"/>
            <a:ext cx="188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algn="l" rtl="0" fontAlgn="base">
              <a:spcBef>
                <a:spcPct val="0"/>
              </a:spcBef>
              <a:spcAft>
                <a:spcPct val="0"/>
              </a:spcAft>
              <a:defRPr sz="600" kern="1200">
                <a:solidFill>
                  <a:schemeClr val="tx1"/>
                </a:solidFill>
                <a:latin typeface="Arial" charset="0"/>
                <a:ea typeface="+mn-ea"/>
                <a:cs typeface="Arial" charset="0"/>
              </a:defRPr>
            </a:lvl1pPr>
            <a:lvl2pPr marL="400050" indent="57150" algn="l" rtl="0" fontAlgn="base">
              <a:spcBef>
                <a:spcPct val="0"/>
              </a:spcBef>
              <a:spcAft>
                <a:spcPct val="0"/>
              </a:spcAft>
              <a:defRPr sz="600" kern="1200">
                <a:solidFill>
                  <a:schemeClr val="tx1"/>
                </a:solidFill>
                <a:latin typeface="Arial" charset="0"/>
                <a:ea typeface="+mn-ea"/>
                <a:cs typeface="Arial" charset="0"/>
              </a:defRPr>
            </a:lvl2pPr>
            <a:lvl3pPr marL="800100" indent="114300" algn="l" rtl="0" fontAlgn="base">
              <a:spcBef>
                <a:spcPct val="0"/>
              </a:spcBef>
              <a:spcAft>
                <a:spcPct val="0"/>
              </a:spcAft>
              <a:defRPr sz="600" kern="1200">
                <a:solidFill>
                  <a:schemeClr val="tx1"/>
                </a:solidFill>
                <a:latin typeface="Arial" charset="0"/>
                <a:ea typeface="+mn-ea"/>
                <a:cs typeface="Arial" charset="0"/>
              </a:defRPr>
            </a:lvl3pPr>
            <a:lvl4pPr marL="1201738" indent="169863" algn="l" rtl="0" fontAlgn="base">
              <a:spcBef>
                <a:spcPct val="0"/>
              </a:spcBef>
              <a:spcAft>
                <a:spcPct val="0"/>
              </a:spcAft>
              <a:defRPr sz="600" kern="1200">
                <a:solidFill>
                  <a:schemeClr val="tx1"/>
                </a:solidFill>
                <a:latin typeface="Arial" charset="0"/>
                <a:ea typeface="+mn-ea"/>
                <a:cs typeface="Arial" charset="0"/>
              </a:defRPr>
            </a:lvl4pPr>
            <a:lvl5pPr marL="1601788" indent="227013" algn="l" rtl="0" fontAlgn="base">
              <a:spcBef>
                <a:spcPct val="0"/>
              </a:spcBef>
              <a:spcAft>
                <a:spcPct val="0"/>
              </a:spcAft>
              <a:defRPr sz="600" kern="1200">
                <a:solidFill>
                  <a:schemeClr val="tx1"/>
                </a:solidFill>
                <a:latin typeface="Arial" charset="0"/>
                <a:ea typeface="+mn-ea"/>
                <a:cs typeface="Arial" charset="0"/>
              </a:defRPr>
            </a:lvl5pPr>
            <a:lvl6pPr marL="2286000" algn="l" defTabSz="914400" rtl="0" eaLnBrk="1" latinLnBrk="0" hangingPunct="1">
              <a:defRPr sz="600" kern="1200">
                <a:solidFill>
                  <a:schemeClr val="tx1"/>
                </a:solidFill>
                <a:latin typeface="Arial" charset="0"/>
                <a:ea typeface="+mn-ea"/>
                <a:cs typeface="Arial" charset="0"/>
              </a:defRPr>
            </a:lvl6pPr>
            <a:lvl7pPr marL="2743200" algn="l" defTabSz="914400" rtl="0" eaLnBrk="1" latinLnBrk="0" hangingPunct="1">
              <a:defRPr sz="600" kern="1200">
                <a:solidFill>
                  <a:schemeClr val="tx1"/>
                </a:solidFill>
                <a:latin typeface="Arial" charset="0"/>
                <a:ea typeface="+mn-ea"/>
                <a:cs typeface="Arial" charset="0"/>
              </a:defRPr>
            </a:lvl7pPr>
            <a:lvl8pPr marL="3200400" algn="l" defTabSz="914400" rtl="0" eaLnBrk="1" latinLnBrk="0" hangingPunct="1">
              <a:defRPr sz="600" kern="1200">
                <a:solidFill>
                  <a:schemeClr val="tx1"/>
                </a:solidFill>
                <a:latin typeface="Arial" charset="0"/>
                <a:ea typeface="+mn-ea"/>
                <a:cs typeface="Arial" charset="0"/>
              </a:defRPr>
            </a:lvl8pPr>
            <a:lvl9pPr marL="3657600" algn="l" defTabSz="914400" rtl="0" eaLnBrk="1" latinLnBrk="0" hangingPunct="1">
              <a:defRPr sz="600" kern="1200">
                <a:solidFill>
                  <a:schemeClr val="tx1"/>
                </a:solidFill>
                <a:latin typeface="Arial" charset="0"/>
                <a:ea typeface="+mn-ea"/>
                <a:cs typeface="Arial" charset="0"/>
              </a:defRPr>
            </a:lvl9pPr>
          </a:lstStyle>
          <a:p>
            <a:pPr eaLnBrk="1" hangingPunct="1"/>
            <a:r>
              <a:rPr lang="it-IT" altLang="fr-FR" sz="800" u="sng" dirty="0"/>
              <a:t>Informal document</a:t>
            </a:r>
            <a:r>
              <a:rPr lang="it-IT" altLang="fr-FR" sz="800" dirty="0"/>
              <a:t> </a:t>
            </a:r>
            <a:r>
              <a:rPr lang="it-IT" altLang="fr-FR" sz="800" b="1" dirty="0" smtClean="0"/>
              <a:t>GRRF-80-18</a:t>
            </a:r>
            <a:endParaRPr lang="fr-BE" altLang="fr-FR" sz="800" dirty="0"/>
          </a:p>
          <a:p>
            <a:pPr eaLnBrk="1" hangingPunct="1"/>
            <a:r>
              <a:rPr lang="en-TT" altLang="fr-FR" sz="800" dirty="0"/>
              <a:t>80</a:t>
            </a:r>
            <a:r>
              <a:rPr lang="en-TT" altLang="fr-FR" sz="800" baseline="30000" dirty="0"/>
              <a:t>th</a:t>
            </a:r>
            <a:r>
              <a:rPr lang="en-TT" altLang="fr-FR" sz="800" dirty="0"/>
              <a:t> GRRF, 15-18 September 2015,</a:t>
            </a:r>
            <a:br>
              <a:rPr lang="en-TT" altLang="fr-FR" sz="800" dirty="0"/>
            </a:br>
            <a:r>
              <a:rPr lang="en-TT" altLang="fr-FR" sz="800" dirty="0"/>
              <a:t>A</a:t>
            </a:r>
            <a:r>
              <a:rPr lang="en-TT" altLang="fr-FR" sz="800" dirty="0" smtClean="0"/>
              <a:t>genda </a:t>
            </a:r>
            <a:r>
              <a:rPr lang="en-TT" altLang="fr-FR" sz="800" dirty="0"/>
              <a:t>item </a:t>
            </a:r>
            <a:r>
              <a:rPr lang="en-TT" altLang="fr-FR" sz="800" smtClean="0"/>
              <a:t>8(b)</a:t>
            </a:r>
            <a:endParaRPr lang="fr-BE" altLang="fr-FR"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lumMod val="75000"/>
                    <a:lumOff val="25000"/>
                  </a:schemeClr>
                </a:solidFill>
              </a:rPr>
              <a:t>Outline</a:t>
            </a:r>
            <a:endParaRPr lang="en-US" dirty="0">
              <a:solidFill>
                <a:schemeClr val="tx1">
                  <a:lumMod val="75000"/>
                  <a:lumOff val="25000"/>
                </a:schemeClr>
              </a:solidFill>
            </a:endParaRPr>
          </a:p>
        </p:txBody>
      </p:sp>
      <p:sp>
        <p:nvSpPr>
          <p:cNvPr id="3" name="Inhaltsplatzhalter 2"/>
          <p:cNvSpPr>
            <a:spLocks noGrp="1"/>
          </p:cNvSpPr>
          <p:nvPr>
            <p:ph sz="half" idx="1"/>
          </p:nvPr>
        </p:nvSpPr>
        <p:spPr>
          <a:xfrm>
            <a:off x="358775" y="1341438"/>
            <a:ext cx="4789289" cy="4895850"/>
          </a:xfrm>
        </p:spPr>
        <p:txBody>
          <a:bodyPr/>
          <a:lstStyle/>
          <a:p>
            <a:pPr>
              <a:lnSpc>
                <a:spcPct val="150000"/>
              </a:lnSpc>
              <a:buFontTx/>
              <a:buChar char="•"/>
            </a:pPr>
            <a:r>
              <a:rPr lang="en-US" altLang="de-DE" sz="1800" dirty="0">
                <a:solidFill>
                  <a:schemeClr val="tx1">
                    <a:lumMod val="75000"/>
                    <a:lumOff val="25000"/>
                  </a:schemeClr>
                </a:solidFill>
              </a:rPr>
              <a:t>Motivation</a:t>
            </a:r>
          </a:p>
          <a:p>
            <a:pPr>
              <a:lnSpc>
                <a:spcPct val="150000"/>
              </a:lnSpc>
              <a:buFontTx/>
              <a:buChar char="•"/>
            </a:pPr>
            <a:r>
              <a:rPr lang="en-US" altLang="de-DE" sz="1800" dirty="0" smtClean="0">
                <a:solidFill>
                  <a:schemeClr val="tx1">
                    <a:lumMod val="75000"/>
                    <a:lumOff val="25000"/>
                  </a:schemeClr>
                </a:solidFill>
              </a:rPr>
              <a:t>Functional/system </a:t>
            </a:r>
            <a:r>
              <a:rPr lang="en-US" altLang="de-DE" sz="1800" dirty="0">
                <a:solidFill>
                  <a:schemeClr val="tx1">
                    <a:lumMod val="75000"/>
                    <a:lumOff val="25000"/>
                  </a:schemeClr>
                </a:solidFill>
              </a:rPr>
              <a:t>description</a:t>
            </a:r>
          </a:p>
          <a:p>
            <a:pPr>
              <a:lnSpc>
                <a:spcPct val="150000"/>
              </a:lnSpc>
              <a:buFontTx/>
              <a:buChar char="•"/>
            </a:pPr>
            <a:r>
              <a:rPr lang="en-US" altLang="de-DE" sz="1800" dirty="0">
                <a:solidFill>
                  <a:schemeClr val="tx1">
                    <a:lumMod val="75000"/>
                    <a:lumOff val="25000"/>
                  </a:schemeClr>
                </a:solidFill>
              </a:rPr>
              <a:t>The technical concept</a:t>
            </a:r>
          </a:p>
          <a:p>
            <a:pPr>
              <a:lnSpc>
                <a:spcPct val="150000"/>
              </a:lnSpc>
              <a:buFontTx/>
              <a:buChar char="•"/>
            </a:pPr>
            <a:r>
              <a:rPr lang="en-US" altLang="de-DE" sz="1800" dirty="0">
                <a:solidFill>
                  <a:schemeClr val="tx1">
                    <a:lumMod val="75000"/>
                    <a:lumOff val="25000"/>
                  </a:schemeClr>
                </a:solidFill>
              </a:rPr>
              <a:t>Legal </a:t>
            </a:r>
            <a:r>
              <a:rPr lang="en-US" altLang="de-DE" sz="1800" dirty="0" smtClean="0">
                <a:solidFill>
                  <a:schemeClr val="tx1">
                    <a:lumMod val="75000"/>
                    <a:lumOff val="25000"/>
                  </a:schemeClr>
                </a:solidFill>
              </a:rPr>
              <a:t>Aspects</a:t>
            </a:r>
            <a:endParaRPr lang="en-US" altLang="de-DE" sz="1800" strike="sngStrike" dirty="0">
              <a:solidFill>
                <a:schemeClr val="tx1">
                  <a:lumMod val="75000"/>
                  <a:lumOff val="25000"/>
                </a:schemeClr>
              </a:solidFill>
            </a:endParaRPr>
          </a:p>
        </p:txBody>
      </p:sp>
      <p:sp>
        <p:nvSpPr>
          <p:cNvPr id="5" name="Fußzeilenplatzhalter 4"/>
          <p:cNvSpPr>
            <a:spLocks noGrp="1"/>
          </p:cNvSpPr>
          <p:nvPr>
            <p:ph type="ftr" sz="quarter" idx="10"/>
          </p:nvPr>
        </p:nvSpPr>
        <p:spPr>
          <a:xfrm>
            <a:off x="251520" y="6533257"/>
            <a:ext cx="4042792" cy="280119"/>
          </a:xfrm>
        </p:spPr>
        <p:txBody>
          <a:bodyPr/>
          <a:lstStyle/>
          <a:p>
            <a:pPr>
              <a:defRPr/>
            </a:pPr>
            <a:r>
              <a:rPr lang="en-GB" sz="1100" dirty="0" smtClean="0"/>
              <a:t>80th GRRF, Geneva, September 2015</a:t>
            </a:r>
            <a:endParaRPr lang="en-GB" sz="1100" dirty="0"/>
          </a:p>
        </p:txBody>
      </p:sp>
      <p:pic>
        <p:nvPicPr>
          <p:cNvPr id="6" name="Picture 11" descr="346412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9766"/>
            <a:ext cx="36766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4"/>
          <p:cNvSpPr>
            <a:spLocks noGrp="1"/>
          </p:cNvSpPr>
          <p:nvPr>
            <p:ph type="ftr" sz="quarter" idx="10"/>
          </p:nvPr>
        </p:nvSpPr>
        <p:spPr>
          <a:xfrm>
            <a:off x="8028384" y="6525344"/>
            <a:ext cx="1047167" cy="332656"/>
          </a:xfrm>
        </p:spPr>
        <p:txBody>
          <a:bodyPr/>
          <a:lstStyle/>
          <a:p>
            <a:pPr>
              <a:defRPr/>
            </a:pPr>
            <a:r>
              <a:rPr lang="de-DE" sz="1100" dirty="0" smtClean="0"/>
              <a:t>Slide </a:t>
            </a:r>
            <a:fld id="{BC52C56C-D75A-4E3C-B4F4-F6FAFF2865D0}" type="slidenum">
              <a:rPr lang="de-DE" sz="1100" smtClean="0"/>
              <a:t>2</a:t>
            </a:fld>
            <a:r>
              <a:rPr lang="de-DE" sz="1100" dirty="0" smtClean="0"/>
              <a:t> </a:t>
            </a:r>
            <a:r>
              <a:rPr lang="de-DE" sz="1100" dirty="0" err="1" smtClean="0"/>
              <a:t>of</a:t>
            </a:r>
            <a:r>
              <a:rPr lang="de-DE" sz="1100" dirty="0" smtClean="0"/>
              <a:t> 8</a:t>
            </a:r>
            <a:endParaRPr lang="de-DE" sz="1100" dirty="0"/>
          </a:p>
        </p:txBody>
      </p:sp>
    </p:spTree>
    <p:extLst>
      <p:ext uri="{BB962C8B-B14F-4D97-AF65-F5344CB8AC3E}">
        <p14:creationId xmlns:p14="http://schemas.microsoft.com/office/powerpoint/2010/main" val="49314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800" dirty="0" smtClean="0">
                <a:solidFill>
                  <a:schemeClr val="tx1">
                    <a:lumMod val="75000"/>
                    <a:lumOff val="25000"/>
                  </a:schemeClr>
                </a:solidFill>
              </a:rPr>
              <a:t>Motivation for RCP</a:t>
            </a:r>
            <a:endParaRPr lang="en-GB" sz="3800" dirty="0">
              <a:solidFill>
                <a:schemeClr val="tx1">
                  <a:lumMod val="75000"/>
                  <a:lumOff val="25000"/>
                </a:schemeClr>
              </a:solidFill>
            </a:endParaRPr>
          </a:p>
        </p:txBody>
      </p:sp>
      <p:sp>
        <p:nvSpPr>
          <p:cNvPr id="3" name="Inhaltsplatzhalter 2"/>
          <p:cNvSpPr>
            <a:spLocks noGrp="1"/>
          </p:cNvSpPr>
          <p:nvPr>
            <p:ph sz="half" idx="1"/>
          </p:nvPr>
        </p:nvSpPr>
        <p:spPr>
          <a:xfrm>
            <a:off x="358775" y="1268760"/>
            <a:ext cx="8389689" cy="5256584"/>
          </a:xfrm>
        </p:spPr>
        <p:txBody>
          <a:bodyPr/>
          <a:lstStyle/>
          <a:p>
            <a:pPr marL="0" indent="0">
              <a:lnSpc>
                <a:spcPct val="80000"/>
              </a:lnSpc>
              <a:buNone/>
              <a:defRPr/>
            </a:pPr>
            <a:r>
              <a:rPr lang="en-GB" altLang="de-DE" sz="1800" b="1" dirty="0" smtClean="0">
                <a:solidFill>
                  <a:schemeClr val="tx1">
                    <a:lumMod val="75000"/>
                    <a:lumOff val="25000"/>
                  </a:schemeClr>
                </a:solidFill>
                <a:latin typeface="Arial" panose="020B0604020202020204" pitchFamily="34" charset="0"/>
                <a:cs typeface="Arial" panose="020B0604020202020204" pitchFamily="34" charset="0"/>
              </a:rPr>
              <a:t>Benefits</a:t>
            </a:r>
            <a:br>
              <a:rPr lang="en-GB" altLang="de-DE" sz="1800" b="1" dirty="0" smtClean="0">
                <a:solidFill>
                  <a:schemeClr val="tx1">
                    <a:lumMod val="75000"/>
                    <a:lumOff val="25000"/>
                  </a:schemeClr>
                </a:solidFill>
                <a:latin typeface="Arial" panose="020B0604020202020204" pitchFamily="34" charset="0"/>
                <a:cs typeface="Arial" panose="020B0604020202020204" pitchFamily="34" charset="0"/>
              </a:rPr>
            </a:br>
            <a:endParaRPr lang="en-GB" altLang="de-DE" sz="1800" b="1" dirty="0" smtClean="0">
              <a:solidFill>
                <a:schemeClr val="tx1">
                  <a:lumMod val="75000"/>
                  <a:lumOff val="25000"/>
                </a:schemeClr>
              </a:solidFill>
              <a:latin typeface="Arial" panose="020B0604020202020204" pitchFamily="34" charset="0"/>
              <a:cs typeface="Arial" panose="020B0604020202020204" pitchFamily="34" charset="0"/>
            </a:endParaRPr>
          </a:p>
          <a:p>
            <a:pPr marL="550862" lvl="1" indent="-285750">
              <a:buFont typeface="Wingdings" panose="05000000000000000000" pitchFamily="2" charset="2"/>
              <a:buChar char="§"/>
              <a:defRPr/>
            </a:pPr>
            <a:r>
              <a:rPr lang="en-GB" sz="1700" dirty="0" smtClean="0">
                <a:solidFill>
                  <a:schemeClr val="tx1">
                    <a:lumMod val="75000"/>
                    <a:lumOff val="25000"/>
                  </a:schemeClr>
                </a:solidFill>
                <a:latin typeface="Arial" panose="020B0604020202020204" pitchFamily="34" charset="0"/>
                <a:cs typeface="Arial" panose="020B0604020202020204" pitchFamily="34" charset="0"/>
              </a:rPr>
              <a:t>Automated parking on public parking space or in private garages</a:t>
            </a:r>
          </a:p>
          <a:p>
            <a:pPr marL="550862" lvl="1" indent="-285750">
              <a:buFont typeface="Wingdings" panose="05000000000000000000" pitchFamily="2" charset="2"/>
              <a:buChar char="§"/>
              <a:defRPr/>
            </a:pPr>
            <a:r>
              <a:rPr lang="en-GB" sz="1700" dirty="0" smtClean="0">
                <a:solidFill>
                  <a:schemeClr val="tx1">
                    <a:lumMod val="75000"/>
                    <a:lumOff val="25000"/>
                  </a:schemeClr>
                </a:solidFill>
                <a:latin typeface="Arial" panose="020B0604020202020204" pitchFamily="34" charset="0"/>
                <a:cs typeface="Arial" panose="020B0604020202020204" pitchFamily="34" charset="0"/>
              </a:rPr>
              <a:t>Comfortable, because it is easy to get in and off the car</a:t>
            </a:r>
          </a:p>
          <a:p>
            <a:pPr marL="550862" lvl="1" indent="-285750">
              <a:buFont typeface="Wingdings" panose="05000000000000000000" pitchFamily="2" charset="2"/>
              <a:buChar char="§"/>
              <a:defRPr/>
            </a:pPr>
            <a:r>
              <a:rPr lang="en-GB" sz="1700" dirty="0" smtClean="0">
                <a:solidFill>
                  <a:schemeClr val="tx1">
                    <a:lumMod val="75000"/>
                    <a:lumOff val="25000"/>
                  </a:schemeClr>
                </a:solidFill>
                <a:latin typeface="Arial" panose="020B0604020202020204" pitchFamily="34" charset="0"/>
                <a:cs typeface="Arial" panose="020B0604020202020204" pitchFamily="34" charset="0"/>
              </a:rPr>
              <a:t>The driver controls the manoeuvre by actuating a dedicated control on the key/smartphone, while continuously monitoring the manoeuvre (direct view) from a close distance</a:t>
            </a:r>
          </a:p>
          <a:p>
            <a:pPr marL="550862" lvl="1" indent="-285750">
              <a:buFont typeface="Wingdings" panose="05000000000000000000" pitchFamily="2" charset="2"/>
              <a:buChar char="§"/>
              <a:defRPr/>
            </a:pPr>
            <a:r>
              <a:rPr lang="en-GB" sz="1700" dirty="0" smtClean="0">
                <a:solidFill>
                  <a:schemeClr val="tx1">
                    <a:lumMod val="75000"/>
                    <a:lumOff val="25000"/>
                  </a:schemeClr>
                </a:solidFill>
                <a:latin typeface="Arial" panose="020B0604020202020204" pitchFamily="34" charset="0"/>
                <a:cs typeface="Arial" panose="020B0604020202020204" pitchFamily="34" charset="0"/>
              </a:rPr>
              <a:t>The vehicle preforms the parking manoeuvre using its own sensors only if control signal is received from the key/smartphone</a:t>
            </a:r>
            <a:endParaRPr lang="en-GB" sz="1700" strike="sngStrike" dirty="0" smtClean="0">
              <a:solidFill>
                <a:schemeClr val="tx1">
                  <a:lumMod val="75000"/>
                  <a:lumOff val="25000"/>
                </a:schemeClr>
              </a:solidFill>
              <a:latin typeface="Arial" panose="020B0604020202020204" pitchFamily="34" charset="0"/>
              <a:cs typeface="Arial" panose="020B0604020202020204" pitchFamily="34" charset="0"/>
            </a:endParaRPr>
          </a:p>
          <a:p>
            <a:pPr marL="550862" lvl="1" indent="-285750">
              <a:buFont typeface="Wingdings" panose="05000000000000000000" pitchFamily="2" charset="2"/>
              <a:buChar char="§"/>
              <a:defRPr/>
            </a:pPr>
            <a:r>
              <a:rPr lang="en-GB" sz="1700" dirty="0" smtClean="0">
                <a:solidFill>
                  <a:schemeClr val="tx1">
                    <a:lumMod val="75000"/>
                    <a:lumOff val="25000"/>
                  </a:schemeClr>
                </a:solidFill>
                <a:latin typeface="Arial" panose="020B0604020202020204" pitchFamily="34" charset="0"/>
                <a:cs typeface="Arial" panose="020B0604020202020204" pitchFamily="34" charset="0"/>
              </a:rPr>
              <a:t>The vehicle will be brought to an immediate halt when the control signal is no longer being received (e.g. driver stops actuating the control, the remote controller is not in proximity of the vehicle)</a:t>
            </a: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latin typeface="Arial" panose="020B0604020202020204" pitchFamily="34" charset="0"/>
                <a:cs typeface="Arial" panose="020B0604020202020204" pitchFamily="34" charset="0"/>
              </a:rPr>
              <a:t>Relief, especially for persons with reduced mobility</a:t>
            </a: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latin typeface="Arial" panose="020B0604020202020204" pitchFamily="34" charset="0"/>
                <a:cs typeface="Arial" panose="020B0604020202020204" pitchFamily="34" charset="0"/>
              </a:rPr>
              <a:t>Driver has an extensive overview of the parking scenario and can better overlook the situation</a:t>
            </a: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latin typeface="Arial" panose="020B0604020202020204" pitchFamily="34" charset="0"/>
                <a:cs typeface="Arial" panose="020B0604020202020204" pitchFamily="34" charset="0"/>
              </a:rPr>
              <a:t>Avoidance of parking damages (e.g. when opening the door)</a:t>
            </a:r>
            <a:endParaRPr lang="en-GB" altLang="de-DE" sz="17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Fußzeilenplatzhalter 4"/>
          <p:cNvSpPr>
            <a:spLocks noGrp="1"/>
          </p:cNvSpPr>
          <p:nvPr>
            <p:ph type="ftr" sz="quarter" idx="10"/>
          </p:nvPr>
        </p:nvSpPr>
        <p:spPr>
          <a:xfrm>
            <a:off x="251520" y="6533257"/>
            <a:ext cx="4042792" cy="280119"/>
          </a:xfrm>
        </p:spPr>
        <p:txBody>
          <a:bodyPr/>
          <a:lstStyle/>
          <a:p>
            <a:pPr>
              <a:defRPr/>
            </a:pPr>
            <a:r>
              <a:rPr lang="de-DE" sz="1100" dirty="0" smtClean="0"/>
              <a:t>80th GRRF, </a:t>
            </a:r>
            <a:r>
              <a:rPr lang="en-GB" sz="1100" dirty="0" smtClean="0"/>
              <a:t>Geneva</a:t>
            </a:r>
            <a:r>
              <a:rPr lang="de-DE" sz="1100" dirty="0" smtClean="0"/>
              <a:t>, September 2015</a:t>
            </a:r>
            <a:endParaRPr lang="de-DE" sz="1100" dirty="0"/>
          </a:p>
        </p:txBody>
      </p:sp>
      <p:sp>
        <p:nvSpPr>
          <p:cNvPr id="7" name="Fußzeilenplatzhalter 4"/>
          <p:cNvSpPr>
            <a:spLocks noGrp="1"/>
          </p:cNvSpPr>
          <p:nvPr>
            <p:ph type="ftr" sz="quarter" idx="10"/>
          </p:nvPr>
        </p:nvSpPr>
        <p:spPr>
          <a:xfrm>
            <a:off x="8028384" y="6525344"/>
            <a:ext cx="1047167" cy="332656"/>
          </a:xfrm>
        </p:spPr>
        <p:txBody>
          <a:bodyPr/>
          <a:lstStyle/>
          <a:p>
            <a:pPr>
              <a:defRPr/>
            </a:pPr>
            <a:r>
              <a:rPr lang="de-DE" sz="1100" dirty="0" smtClean="0"/>
              <a:t>Slide </a:t>
            </a:r>
            <a:fld id="{BC52C56C-D75A-4E3C-B4F4-F6FAFF2865D0}" type="slidenum">
              <a:rPr lang="de-DE" sz="1100" smtClean="0"/>
              <a:t>3</a:t>
            </a:fld>
            <a:r>
              <a:rPr lang="de-DE" sz="1100" dirty="0" smtClean="0"/>
              <a:t> </a:t>
            </a:r>
            <a:r>
              <a:rPr lang="de-DE" sz="1100" dirty="0" err="1" smtClean="0"/>
              <a:t>of</a:t>
            </a:r>
            <a:r>
              <a:rPr lang="de-DE" sz="1100" dirty="0" smtClean="0"/>
              <a:t> 8</a:t>
            </a:r>
            <a:endParaRPr lang="de-DE" sz="1100" dirty="0"/>
          </a:p>
        </p:txBody>
      </p:sp>
    </p:spTree>
    <p:extLst>
      <p:ext uri="{BB962C8B-B14F-4D97-AF65-F5344CB8AC3E}">
        <p14:creationId xmlns:p14="http://schemas.microsoft.com/office/powerpoint/2010/main" val="372276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800" dirty="0" smtClean="0">
                <a:solidFill>
                  <a:schemeClr val="tx1">
                    <a:lumMod val="75000"/>
                    <a:lumOff val="25000"/>
                  </a:schemeClr>
                </a:solidFill>
              </a:rPr>
              <a:t>Functional Description</a:t>
            </a:r>
            <a:endParaRPr lang="en-GB" sz="3800" dirty="0">
              <a:solidFill>
                <a:schemeClr val="tx1">
                  <a:lumMod val="75000"/>
                  <a:lumOff val="25000"/>
                </a:schemeClr>
              </a:solidFill>
            </a:endParaRPr>
          </a:p>
        </p:txBody>
      </p:sp>
      <p:sp>
        <p:nvSpPr>
          <p:cNvPr id="3" name="Inhaltsplatzhalter 2"/>
          <p:cNvSpPr>
            <a:spLocks noGrp="1"/>
          </p:cNvSpPr>
          <p:nvPr>
            <p:ph sz="half" idx="1"/>
          </p:nvPr>
        </p:nvSpPr>
        <p:spPr>
          <a:xfrm>
            <a:off x="358775" y="1341438"/>
            <a:ext cx="8389689" cy="4751858"/>
          </a:xfrm>
        </p:spPr>
        <p:txBody>
          <a:bodyPr/>
          <a:lstStyle/>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Automated parking by actuation of a control on a remote control</a:t>
            </a:r>
            <a:br>
              <a:rPr lang="en-GB" altLang="de-DE" sz="1700" dirty="0" smtClean="0">
                <a:solidFill>
                  <a:schemeClr val="tx1">
                    <a:lumMod val="75000"/>
                    <a:lumOff val="25000"/>
                  </a:schemeClr>
                </a:solidFill>
              </a:rPr>
            </a:br>
            <a:endParaRPr lang="en-GB" altLang="de-DE" sz="1700" dirty="0" smtClean="0">
              <a:solidFill>
                <a:schemeClr val="tx1">
                  <a:lumMod val="75000"/>
                  <a:lumOff val="25000"/>
                </a:schemeClr>
              </a:solidFill>
            </a:endParaRP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Driver does not exercise steering control (e.g. joystick). Vehicle only follows automatically the on-board generated trajectory by using its own sensors. </a:t>
            </a:r>
            <a:br>
              <a:rPr lang="en-GB" altLang="de-DE" sz="1700" dirty="0" smtClean="0">
                <a:solidFill>
                  <a:schemeClr val="tx1">
                    <a:lumMod val="75000"/>
                    <a:lumOff val="25000"/>
                  </a:schemeClr>
                </a:solidFill>
              </a:rPr>
            </a:br>
            <a:endParaRPr lang="en-GB" altLang="de-DE" sz="1700" dirty="0" smtClean="0">
              <a:solidFill>
                <a:schemeClr val="tx1">
                  <a:lumMod val="75000"/>
                  <a:lumOff val="25000"/>
                </a:schemeClr>
              </a:solidFill>
            </a:endParaRP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Driver is in control at all times</a:t>
            </a:r>
          </a:p>
          <a:p>
            <a:pPr marL="742950" lvl="1" indent="-285750">
              <a:buFont typeface="Arial" panose="020B0604020202020204" pitchFamily="34" charset="0"/>
              <a:buChar char="•"/>
            </a:pPr>
            <a:r>
              <a:rPr lang="en-GB" altLang="de-DE" sz="1700" dirty="0" smtClean="0">
                <a:solidFill>
                  <a:schemeClr val="tx1">
                    <a:lumMod val="75000"/>
                    <a:lumOff val="25000"/>
                  </a:schemeClr>
                </a:solidFill>
              </a:rPr>
              <a:t>Permanent control by the driver is required and necessary</a:t>
            </a:r>
          </a:p>
          <a:p>
            <a:pPr marL="742950" lvl="1" indent="-285750">
              <a:buFont typeface="Arial" panose="020B0604020202020204" pitchFamily="34" charset="0"/>
              <a:buChar char="•"/>
            </a:pPr>
            <a:r>
              <a:rPr lang="en-GB" altLang="de-DE" sz="1700" dirty="0" smtClean="0">
                <a:solidFill>
                  <a:schemeClr val="tx1">
                    <a:lumMod val="75000"/>
                    <a:lumOff val="25000"/>
                  </a:schemeClr>
                </a:solidFill>
              </a:rPr>
              <a:t>Vehicle stops as soon as the control is released</a:t>
            </a:r>
            <a:br>
              <a:rPr lang="en-GB" altLang="de-DE" sz="1700" dirty="0" smtClean="0">
                <a:solidFill>
                  <a:schemeClr val="tx1">
                    <a:lumMod val="75000"/>
                    <a:lumOff val="25000"/>
                  </a:schemeClr>
                </a:solidFill>
              </a:rPr>
            </a:br>
            <a:endParaRPr lang="en-GB" altLang="de-DE" sz="1700" dirty="0" smtClean="0">
              <a:solidFill>
                <a:schemeClr val="tx1">
                  <a:lumMod val="75000"/>
                  <a:lumOff val="25000"/>
                </a:schemeClr>
              </a:solidFill>
            </a:endParaRP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Driver is outside of the vehicle and must remain in close proximity around the vehicle as to monitor the parking manoeuvre permanently</a:t>
            </a:r>
            <a:br>
              <a:rPr lang="en-GB" altLang="de-DE" sz="1700" dirty="0" smtClean="0">
                <a:solidFill>
                  <a:schemeClr val="tx1">
                    <a:lumMod val="75000"/>
                    <a:lumOff val="25000"/>
                  </a:schemeClr>
                </a:solidFill>
              </a:rPr>
            </a:br>
            <a:endParaRPr lang="en-GB" altLang="de-DE" sz="1700" dirty="0" smtClean="0">
              <a:solidFill>
                <a:schemeClr val="tx1">
                  <a:lumMod val="75000"/>
                  <a:lumOff val="25000"/>
                </a:schemeClr>
              </a:solidFill>
            </a:endParaRP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Low vehicle speed (&lt; 10 km/h)</a:t>
            </a:r>
            <a:br>
              <a:rPr lang="en-GB" altLang="de-DE" sz="1700" dirty="0" smtClean="0">
                <a:solidFill>
                  <a:schemeClr val="tx1">
                    <a:lumMod val="75000"/>
                    <a:lumOff val="25000"/>
                  </a:schemeClr>
                </a:solidFill>
              </a:rPr>
            </a:br>
            <a:endParaRPr lang="en-GB" altLang="de-DE" sz="1700" dirty="0" smtClean="0">
              <a:solidFill>
                <a:schemeClr val="tx1">
                  <a:lumMod val="75000"/>
                  <a:lumOff val="25000"/>
                </a:schemeClr>
              </a:solidFill>
            </a:endParaRP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Due to low speed, the minimal risk condition (vehicle comes to a halt) is reached immediately</a:t>
            </a:r>
          </a:p>
          <a:p>
            <a:endParaRPr lang="en-US" dirty="0">
              <a:solidFill>
                <a:schemeClr val="tx1">
                  <a:lumMod val="75000"/>
                  <a:lumOff val="25000"/>
                </a:schemeClr>
              </a:solidFill>
            </a:endParaRPr>
          </a:p>
        </p:txBody>
      </p:sp>
      <p:sp>
        <p:nvSpPr>
          <p:cNvPr id="6" name="Fußzeilenplatzhalter 4"/>
          <p:cNvSpPr>
            <a:spLocks noGrp="1"/>
          </p:cNvSpPr>
          <p:nvPr>
            <p:ph type="ftr" sz="quarter" idx="10"/>
          </p:nvPr>
        </p:nvSpPr>
        <p:spPr>
          <a:xfrm>
            <a:off x="251520" y="6533257"/>
            <a:ext cx="4042792" cy="280119"/>
          </a:xfrm>
        </p:spPr>
        <p:txBody>
          <a:bodyPr/>
          <a:lstStyle/>
          <a:p>
            <a:pPr>
              <a:defRPr/>
            </a:pPr>
            <a:r>
              <a:rPr lang="en-GB" sz="1100" dirty="0" smtClean="0"/>
              <a:t>80th GRRF, Geneva, September 2015</a:t>
            </a:r>
            <a:endParaRPr lang="en-GB" sz="1100" dirty="0"/>
          </a:p>
        </p:txBody>
      </p:sp>
      <p:sp>
        <p:nvSpPr>
          <p:cNvPr id="7" name="Fußzeilenplatzhalter 4"/>
          <p:cNvSpPr>
            <a:spLocks noGrp="1"/>
          </p:cNvSpPr>
          <p:nvPr>
            <p:ph type="ftr" sz="quarter" idx="10"/>
          </p:nvPr>
        </p:nvSpPr>
        <p:spPr>
          <a:xfrm>
            <a:off x="8028384" y="6525344"/>
            <a:ext cx="1047167" cy="332656"/>
          </a:xfrm>
        </p:spPr>
        <p:txBody>
          <a:bodyPr/>
          <a:lstStyle/>
          <a:p>
            <a:pPr>
              <a:defRPr/>
            </a:pPr>
            <a:r>
              <a:rPr lang="en-GB" sz="1100" dirty="0" smtClean="0"/>
              <a:t>Slide </a:t>
            </a:r>
            <a:fld id="{BC52C56C-D75A-4E3C-B4F4-F6FAFF2865D0}" type="slidenum">
              <a:rPr lang="en-GB" sz="1100" smtClean="0"/>
              <a:t>4</a:t>
            </a:fld>
            <a:r>
              <a:rPr lang="en-GB" sz="1100" dirty="0" smtClean="0"/>
              <a:t> of 8</a:t>
            </a:r>
            <a:endParaRPr lang="en-GB" sz="1100" dirty="0"/>
          </a:p>
        </p:txBody>
      </p:sp>
    </p:spTree>
    <p:extLst>
      <p:ext uri="{BB962C8B-B14F-4D97-AF65-F5344CB8AC3E}">
        <p14:creationId xmlns:p14="http://schemas.microsoft.com/office/powerpoint/2010/main" val="230168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800" dirty="0" smtClean="0">
                <a:solidFill>
                  <a:schemeClr val="tx1">
                    <a:lumMod val="75000"/>
                    <a:lumOff val="25000"/>
                  </a:schemeClr>
                </a:solidFill>
              </a:rPr>
              <a:t>Example for the Technical </a:t>
            </a:r>
            <a:br>
              <a:rPr lang="en-GB" sz="3800" dirty="0" smtClean="0">
                <a:solidFill>
                  <a:schemeClr val="tx1">
                    <a:lumMod val="75000"/>
                    <a:lumOff val="25000"/>
                  </a:schemeClr>
                </a:solidFill>
              </a:rPr>
            </a:br>
            <a:r>
              <a:rPr lang="en-GB" sz="3800" dirty="0" smtClean="0">
                <a:solidFill>
                  <a:schemeClr val="tx1">
                    <a:lumMod val="75000"/>
                    <a:lumOff val="25000"/>
                  </a:schemeClr>
                </a:solidFill>
              </a:rPr>
              <a:t>Concept / System Description</a:t>
            </a:r>
            <a:endParaRPr lang="en-GB" sz="3800" dirty="0">
              <a:solidFill>
                <a:schemeClr val="tx1">
                  <a:lumMod val="75000"/>
                  <a:lumOff val="25000"/>
                </a:schemeClr>
              </a:solidFill>
            </a:endParaRPr>
          </a:p>
        </p:txBody>
      </p:sp>
      <p:sp>
        <p:nvSpPr>
          <p:cNvPr id="3" name="Inhaltsplatzhalter 2"/>
          <p:cNvSpPr>
            <a:spLocks noGrp="1"/>
          </p:cNvSpPr>
          <p:nvPr>
            <p:ph sz="half" idx="1"/>
          </p:nvPr>
        </p:nvSpPr>
        <p:spPr>
          <a:xfrm>
            <a:off x="107504" y="1700808"/>
            <a:ext cx="8389689" cy="1080120"/>
          </a:xfrm>
        </p:spPr>
        <p:txBody>
          <a:bodyPr/>
          <a:lstStyle/>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Measuring the parking lot and monitoring the vehicle’s close surrounding by a suitable sensor technology</a:t>
            </a:r>
          </a:p>
          <a:p>
            <a:pPr marL="550862" lvl="1" indent="-285750">
              <a:lnSpc>
                <a:spcPct val="100000"/>
              </a:lnSpc>
              <a:buFont typeface="Wingdings" panose="05000000000000000000" pitchFamily="2" charset="2"/>
              <a:buChar char="§"/>
              <a:defRPr/>
            </a:pPr>
            <a:r>
              <a:rPr lang="en-GB" altLang="de-DE" sz="1700" dirty="0" smtClean="0">
                <a:solidFill>
                  <a:schemeClr val="tx1">
                    <a:lumMod val="75000"/>
                    <a:lumOff val="25000"/>
                  </a:schemeClr>
                </a:solidFill>
              </a:rPr>
              <a:t>Remote control as the interface and access authority for the RCP-function </a:t>
            </a:r>
            <a:endParaRPr lang="en-GB" altLang="de-DE" sz="1700" strike="sngStrike" dirty="0" smtClean="0">
              <a:solidFill>
                <a:schemeClr val="tx1">
                  <a:lumMod val="75000"/>
                  <a:lumOff val="25000"/>
                </a:schemeClr>
              </a:solidFill>
            </a:endParaRPr>
          </a:p>
          <a:p>
            <a:endParaRPr lang="en-GB" dirty="0"/>
          </a:p>
        </p:txBody>
      </p:sp>
      <p:grpSp>
        <p:nvGrpSpPr>
          <p:cNvPr id="6" name="Group 16"/>
          <p:cNvGrpSpPr>
            <a:grpSpLocks/>
          </p:cNvGrpSpPr>
          <p:nvPr/>
        </p:nvGrpSpPr>
        <p:grpSpPr bwMode="auto">
          <a:xfrm>
            <a:off x="2731641" y="2864049"/>
            <a:ext cx="3319463" cy="1671637"/>
            <a:chOff x="1906" y="1969"/>
            <a:chExt cx="2091" cy="1053"/>
          </a:xfrm>
        </p:grpSpPr>
        <p:sp>
          <p:nvSpPr>
            <p:cNvPr id="7" name="Text Box 20"/>
            <p:cNvSpPr txBox="1">
              <a:spLocks noChangeArrowheads="1"/>
            </p:cNvSpPr>
            <p:nvPr/>
          </p:nvSpPr>
          <p:spPr bwMode="auto">
            <a:xfrm>
              <a:off x="2373" y="1969"/>
              <a:ext cx="1028" cy="234"/>
            </a:xfrm>
            <a:prstGeom prst="rect">
              <a:avLst/>
            </a:prstGeom>
            <a:solidFill>
              <a:srgbClr val="339966"/>
            </a:solidFill>
            <a:ln w="38100">
              <a:solidFill>
                <a:srgbClr val="000000"/>
              </a:solidFill>
              <a:miter lim="800000"/>
              <a:headEnd/>
              <a:tailEnd/>
            </a:ln>
          </p:spPr>
          <p:txBody>
            <a:bodyPr wrap="none"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Remote control</a:t>
              </a:r>
              <a:endParaRPr lang="en-GB" altLang="de-DE" sz="1800" dirty="0">
                <a:solidFill>
                  <a:schemeClr val="tx1">
                    <a:lumMod val="75000"/>
                    <a:lumOff val="25000"/>
                  </a:schemeClr>
                </a:solidFill>
                <a:latin typeface="Calibri" pitchFamily="34" charset="0"/>
                <a:ea typeface="ＭＳ Ｐゴシック" pitchFamily="34" charset="-128"/>
              </a:endParaRPr>
            </a:p>
          </p:txBody>
        </p:sp>
        <p:sp>
          <p:nvSpPr>
            <p:cNvPr id="8" name="Text Box 21"/>
            <p:cNvSpPr txBox="1">
              <a:spLocks noChangeArrowheads="1"/>
            </p:cNvSpPr>
            <p:nvPr/>
          </p:nvSpPr>
          <p:spPr bwMode="auto">
            <a:xfrm>
              <a:off x="1906" y="2459"/>
              <a:ext cx="2091" cy="234"/>
            </a:xfrm>
            <a:prstGeom prst="rect">
              <a:avLst/>
            </a:prstGeom>
            <a:solidFill>
              <a:srgbClr val="FF00FF"/>
            </a:solidFill>
            <a:ln w="38100">
              <a:solidFill>
                <a:srgbClr val="000000"/>
              </a:solidFill>
              <a:miter lim="800000"/>
              <a:headEnd/>
              <a:tailEnd/>
            </a:ln>
          </p:spPr>
          <p:txBody>
            <a:bodyPr wrap="none"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Control unit(s) for remote parking</a:t>
              </a:r>
              <a:endParaRPr lang="en-GB" altLang="de-DE" sz="1800" dirty="0">
                <a:solidFill>
                  <a:schemeClr val="tx1">
                    <a:lumMod val="75000"/>
                    <a:lumOff val="25000"/>
                  </a:schemeClr>
                </a:solidFill>
                <a:latin typeface="Calibri" pitchFamily="34" charset="0"/>
                <a:ea typeface="ＭＳ Ｐゴシック" pitchFamily="34" charset="-128"/>
              </a:endParaRPr>
            </a:p>
          </p:txBody>
        </p:sp>
        <p:sp>
          <p:nvSpPr>
            <p:cNvPr id="9" name="Line 22"/>
            <p:cNvSpPr>
              <a:spLocks noChangeShapeType="1"/>
            </p:cNvSpPr>
            <p:nvPr/>
          </p:nvSpPr>
          <p:spPr bwMode="auto">
            <a:xfrm flipV="1">
              <a:off x="2880" y="2224"/>
              <a:ext cx="0" cy="235"/>
            </a:xfrm>
            <a:prstGeom prst="line">
              <a:avLst/>
            </a:prstGeom>
            <a:noFill/>
            <a:ln w="317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10" name="Line 25"/>
            <p:cNvSpPr>
              <a:spLocks noChangeShapeType="1"/>
            </p:cNvSpPr>
            <p:nvPr/>
          </p:nvSpPr>
          <p:spPr bwMode="auto">
            <a:xfrm flipH="1" flipV="1">
              <a:off x="2877" y="2714"/>
              <a:ext cx="0" cy="308"/>
            </a:xfrm>
            <a:prstGeom prst="line">
              <a:avLst/>
            </a:prstGeom>
            <a:noFill/>
            <a:ln w="31750">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grpSp>
      <p:sp>
        <p:nvSpPr>
          <p:cNvPr id="11" name="Text Box 26"/>
          <p:cNvSpPr txBox="1">
            <a:spLocks noChangeArrowheads="1"/>
          </p:cNvSpPr>
          <p:nvPr/>
        </p:nvSpPr>
        <p:spPr bwMode="auto">
          <a:xfrm>
            <a:off x="199770" y="5013176"/>
            <a:ext cx="2428014" cy="1202510"/>
          </a:xfrm>
          <a:prstGeom prst="rect">
            <a:avLst/>
          </a:prstGeom>
          <a:solidFill>
            <a:srgbClr val="00CCFF"/>
          </a:solidFill>
          <a:ln w="38100">
            <a:solidFill>
              <a:srgbClr val="000000"/>
            </a:solidFill>
            <a:miter lim="800000"/>
            <a:headEnd/>
            <a:tailEnd/>
          </a:ln>
        </p:spPr>
        <p:txBody>
          <a:bodyPr wrap="none"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Automatic gearbox with</a:t>
            </a:r>
          </a:p>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shift-by-wire and</a:t>
            </a:r>
          </a:p>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electromechanical</a:t>
            </a:r>
            <a:endParaRPr lang="en-GB" altLang="de-DE" sz="1800" strike="sngStrike" dirty="0" smtClean="0">
              <a:solidFill>
                <a:schemeClr val="tx1">
                  <a:lumMod val="75000"/>
                  <a:lumOff val="25000"/>
                </a:schemeClr>
              </a:solidFill>
              <a:latin typeface="Calibri" pitchFamily="34" charset="0"/>
              <a:ea typeface="ＭＳ Ｐゴシック" pitchFamily="34" charset="-128"/>
            </a:endParaRPr>
          </a:p>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parking lock</a:t>
            </a:r>
            <a:endParaRPr lang="en-GB" altLang="de-DE" sz="1800" dirty="0">
              <a:solidFill>
                <a:schemeClr val="tx1">
                  <a:lumMod val="75000"/>
                  <a:lumOff val="25000"/>
                </a:schemeClr>
              </a:solidFill>
              <a:latin typeface="Calibri" pitchFamily="34" charset="0"/>
              <a:ea typeface="ＭＳ Ｐゴシック" pitchFamily="34" charset="-128"/>
            </a:endParaRPr>
          </a:p>
        </p:txBody>
      </p:sp>
      <p:sp>
        <p:nvSpPr>
          <p:cNvPr id="12" name="Text Box 27"/>
          <p:cNvSpPr txBox="1">
            <a:spLocks noChangeArrowheads="1"/>
          </p:cNvSpPr>
          <p:nvPr/>
        </p:nvSpPr>
        <p:spPr bwMode="auto">
          <a:xfrm>
            <a:off x="6967996" y="5024636"/>
            <a:ext cx="1899344" cy="648512"/>
          </a:xfrm>
          <a:prstGeom prst="rect">
            <a:avLst/>
          </a:prstGeom>
          <a:solidFill>
            <a:srgbClr val="00CCFF"/>
          </a:solidFill>
          <a:ln w="38100">
            <a:solidFill>
              <a:srgbClr val="000000"/>
            </a:solidFill>
            <a:miter lim="800000"/>
            <a:headEnd/>
            <a:tailEnd/>
          </a:ln>
        </p:spPr>
        <p:txBody>
          <a:bodyPr wrap="none"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Electromechanical</a:t>
            </a:r>
            <a:endParaRPr lang="en-GB" altLang="de-DE" sz="1800" strike="sngStrike" dirty="0" smtClean="0">
              <a:solidFill>
                <a:schemeClr val="tx1">
                  <a:lumMod val="75000"/>
                  <a:lumOff val="25000"/>
                </a:schemeClr>
              </a:solidFill>
              <a:latin typeface="Calibri" pitchFamily="34" charset="0"/>
              <a:ea typeface="ＭＳ Ｐゴシック" pitchFamily="34" charset="-128"/>
            </a:endParaRPr>
          </a:p>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Power Steering</a:t>
            </a:r>
            <a:endParaRPr lang="en-GB" altLang="de-DE" sz="1800" dirty="0">
              <a:solidFill>
                <a:schemeClr val="tx1">
                  <a:lumMod val="75000"/>
                  <a:lumOff val="25000"/>
                </a:schemeClr>
              </a:solidFill>
              <a:latin typeface="Calibri" pitchFamily="34" charset="0"/>
              <a:ea typeface="ＭＳ Ｐゴシック" pitchFamily="34" charset="-128"/>
            </a:endParaRPr>
          </a:p>
        </p:txBody>
      </p:sp>
      <p:sp>
        <p:nvSpPr>
          <p:cNvPr id="13" name="Text Box 28"/>
          <p:cNvSpPr txBox="1">
            <a:spLocks noChangeArrowheads="1"/>
          </p:cNvSpPr>
          <p:nvPr/>
        </p:nvSpPr>
        <p:spPr bwMode="auto">
          <a:xfrm>
            <a:off x="2758152" y="5024636"/>
            <a:ext cx="1952242" cy="648512"/>
          </a:xfrm>
          <a:prstGeom prst="rect">
            <a:avLst/>
          </a:prstGeom>
          <a:solidFill>
            <a:srgbClr val="00CCFF"/>
          </a:solidFill>
          <a:ln w="38100">
            <a:solidFill>
              <a:srgbClr val="000000"/>
            </a:solidFill>
            <a:miter lim="800000"/>
            <a:headEnd/>
            <a:tailEnd/>
          </a:ln>
        </p:spPr>
        <p:txBody>
          <a:bodyPr wrap="none"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Electromechanical</a:t>
            </a:r>
          </a:p>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parking brake</a:t>
            </a:r>
            <a:endParaRPr lang="en-GB" altLang="de-DE" sz="1800" dirty="0">
              <a:solidFill>
                <a:schemeClr val="tx1">
                  <a:lumMod val="75000"/>
                  <a:lumOff val="25000"/>
                </a:schemeClr>
              </a:solidFill>
              <a:latin typeface="Calibri" pitchFamily="34" charset="0"/>
              <a:ea typeface="ＭＳ Ｐゴシック" pitchFamily="34" charset="-128"/>
            </a:endParaRPr>
          </a:p>
        </p:txBody>
      </p:sp>
      <p:sp>
        <p:nvSpPr>
          <p:cNvPr id="14" name="Text Box 29"/>
          <p:cNvSpPr txBox="1">
            <a:spLocks noChangeArrowheads="1"/>
          </p:cNvSpPr>
          <p:nvPr/>
        </p:nvSpPr>
        <p:spPr bwMode="auto">
          <a:xfrm>
            <a:off x="4846364" y="5024636"/>
            <a:ext cx="701772" cy="648512"/>
          </a:xfrm>
          <a:prstGeom prst="rect">
            <a:avLst/>
          </a:prstGeom>
          <a:solidFill>
            <a:srgbClr val="00CCFF"/>
          </a:solidFill>
          <a:ln w="38100">
            <a:solidFill>
              <a:srgbClr val="000000"/>
            </a:solidFill>
            <a:miter lim="800000"/>
            <a:headEnd/>
            <a:tailEnd/>
          </a:ln>
        </p:spPr>
        <p:txBody>
          <a:bodyPr wrap="none"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ESC/</a:t>
            </a:r>
          </a:p>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brake</a:t>
            </a:r>
            <a:endParaRPr lang="en-GB" altLang="de-DE" sz="1800" dirty="0">
              <a:solidFill>
                <a:schemeClr val="tx1">
                  <a:lumMod val="75000"/>
                  <a:lumOff val="25000"/>
                </a:schemeClr>
              </a:solidFill>
              <a:latin typeface="Calibri" pitchFamily="34" charset="0"/>
              <a:ea typeface="ＭＳ Ｐゴシック" pitchFamily="34" charset="-128"/>
            </a:endParaRPr>
          </a:p>
        </p:txBody>
      </p:sp>
      <p:sp>
        <p:nvSpPr>
          <p:cNvPr id="15" name="Text Box 30"/>
          <p:cNvSpPr txBox="1">
            <a:spLocks noChangeArrowheads="1"/>
          </p:cNvSpPr>
          <p:nvPr/>
        </p:nvSpPr>
        <p:spPr bwMode="auto">
          <a:xfrm>
            <a:off x="5654276" y="5024636"/>
            <a:ext cx="1224136" cy="925511"/>
          </a:xfrm>
          <a:prstGeom prst="rect">
            <a:avLst/>
          </a:prstGeom>
          <a:solidFill>
            <a:srgbClr val="00CCFF"/>
          </a:solidFill>
          <a:ln w="38100">
            <a:solidFill>
              <a:srgbClr val="000000"/>
            </a:solidFill>
            <a:miter lim="800000"/>
            <a:headEnd/>
            <a:tailEnd/>
          </a:ln>
        </p:spPr>
        <p:txBody>
          <a:bodyPr wrap="square"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800" dirty="0" smtClean="0">
                <a:solidFill>
                  <a:schemeClr val="tx1">
                    <a:lumMod val="75000"/>
                    <a:lumOff val="25000"/>
                  </a:schemeClr>
                </a:solidFill>
                <a:latin typeface="Calibri" pitchFamily="34" charset="0"/>
                <a:ea typeface="ＭＳ Ｐゴシック" pitchFamily="34" charset="-128"/>
              </a:rPr>
              <a:t>Electronic Throttle Pedal</a:t>
            </a:r>
            <a:endParaRPr lang="en-GB" altLang="de-DE" sz="1800" dirty="0">
              <a:solidFill>
                <a:schemeClr val="tx1">
                  <a:lumMod val="75000"/>
                  <a:lumOff val="25000"/>
                </a:schemeClr>
              </a:solidFill>
              <a:latin typeface="Calibri" pitchFamily="34" charset="0"/>
              <a:ea typeface="ＭＳ Ｐゴシック" pitchFamily="34" charset="-128"/>
            </a:endParaRPr>
          </a:p>
        </p:txBody>
      </p:sp>
      <p:sp>
        <p:nvSpPr>
          <p:cNvPr id="16" name="Line 31"/>
          <p:cNvSpPr>
            <a:spLocks noChangeShapeType="1"/>
          </p:cNvSpPr>
          <p:nvPr/>
        </p:nvSpPr>
        <p:spPr bwMode="auto">
          <a:xfrm flipH="1">
            <a:off x="1331466" y="4521399"/>
            <a:ext cx="0" cy="488950"/>
          </a:xfrm>
          <a:prstGeom prst="line">
            <a:avLst/>
          </a:prstGeom>
          <a:noFill/>
          <a:ln w="31750">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17" name="Line 32"/>
          <p:cNvSpPr>
            <a:spLocks noChangeShapeType="1"/>
          </p:cNvSpPr>
          <p:nvPr/>
        </p:nvSpPr>
        <p:spPr bwMode="auto">
          <a:xfrm>
            <a:off x="1331466" y="4521399"/>
            <a:ext cx="640873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18" name="Line 33"/>
          <p:cNvSpPr>
            <a:spLocks noChangeShapeType="1"/>
          </p:cNvSpPr>
          <p:nvPr/>
        </p:nvSpPr>
        <p:spPr bwMode="auto">
          <a:xfrm flipH="1">
            <a:off x="3707954" y="4535686"/>
            <a:ext cx="0" cy="488950"/>
          </a:xfrm>
          <a:prstGeom prst="line">
            <a:avLst/>
          </a:prstGeom>
          <a:noFill/>
          <a:ln w="31750">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19" name="Line 34"/>
          <p:cNvSpPr>
            <a:spLocks noChangeShapeType="1"/>
          </p:cNvSpPr>
          <p:nvPr/>
        </p:nvSpPr>
        <p:spPr bwMode="auto">
          <a:xfrm flipH="1">
            <a:off x="5220841" y="4521399"/>
            <a:ext cx="0" cy="523875"/>
          </a:xfrm>
          <a:prstGeom prst="line">
            <a:avLst/>
          </a:prstGeom>
          <a:noFill/>
          <a:ln w="31750">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20" name="Line 35"/>
          <p:cNvSpPr>
            <a:spLocks noChangeShapeType="1"/>
          </p:cNvSpPr>
          <p:nvPr/>
        </p:nvSpPr>
        <p:spPr bwMode="auto">
          <a:xfrm flipH="1">
            <a:off x="6308324" y="4521399"/>
            <a:ext cx="0" cy="523875"/>
          </a:xfrm>
          <a:prstGeom prst="line">
            <a:avLst/>
          </a:prstGeom>
          <a:noFill/>
          <a:ln w="31750">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21" name="Line 36"/>
          <p:cNvSpPr>
            <a:spLocks noChangeShapeType="1"/>
          </p:cNvSpPr>
          <p:nvPr/>
        </p:nvSpPr>
        <p:spPr bwMode="auto">
          <a:xfrm flipH="1">
            <a:off x="7740204" y="4521399"/>
            <a:ext cx="0" cy="523875"/>
          </a:xfrm>
          <a:prstGeom prst="line">
            <a:avLst/>
          </a:prstGeom>
          <a:noFill/>
          <a:ln w="31750">
            <a:solidFill>
              <a:schemeClr val="tx1"/>
            </a:solidFill>
            <a:round/>
            <a:headEnd type="non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22" name="Text Box 20"/>
          <p:cNvSpPr txBox="1">
            <a:spLocks noChangeArrowheads="1"/>
          </p:cNvSpPr>
          <p:nvPr/>
        </p:nvSpPr>
        <p:spPr bwMode="auto">
          <a:xfrm>
            <a:off x="5455791" y="2852936"/>
            <a:ext cx="3530600" cy="341313"/>
          </a:xfrm>
          <a:prstGeom prst="rect">
            <a:avLst/>
          </a:prstGeom>
          <a:solidFill>
            <a:schemeClr val="accent1">
              <a:lumMod val="20000"/>
              <a:lumOff val="80000"/>
            </a:schemeClr>
          </a:solidFill>
          <a:ln w="38100">
            <a:solidFill>
              <a:srgbClr val="000000"/>
            </a:solidFill>
            <a:miter lim="800000"/>
            <a:headEnd/>
            <a:tailEnd/>
          </a:ln>
        </p:spPr>
        <p:txBody>
          <a:bodyPr lIns="90000" tIns="46800" rIns="90000" bIns="46800">
            <a:spAutoFit/>
          </a:bodyPr>
          <a:lstStyle>
            <a:lvl1pPr defTabSz="457200" eaLnBrk="0" hangingPunct="0">
              <a:defRPr sz="1400">
                <a:solidFill>
                  <a:schemeClr val="tx1"/>
                </a:solidFill>
                <a:latin typeface="Arial" charset="0"/>
              </a:defRPr>
            </a:lvl1pPr>
            <a:lvl2pPr marL="742950" indent="-285750" defTabSz="457200" eaLnBrk="0" hangingPunct="0">
              <a:defRPr sz="1400">
                <a:solidFill>
                  <a:schemeClr val="tx1"/>
                </a:solidFill>
                <a:latin typeface="Arial" charset="0"/>
              </a:defRPr>
            </a:lvl2pPr>
            <a:lvl3pPr marL="1143000" indent="-228600" defTabSz="457200" eaLnBrk="0" hangingPunct="0">
              <a:defRPr sz="1400">
                <a:solidFill>
                  <a:schemeClr val="tx1"/>
                </a:solidFill>
                <a:latin typeface="Arial" charset="0"/>
              </a:defRPr>
            </a:lvl3pPr>
            <a:lvl4pPr marL="1600200" indent="-228600" defTabSz="457200" eaLnBrk="0" hangingPunct="0">
              <a:defRPr sz="1400">
                <a:solidFill>
                  <a:schemeClr val="tx1"/>
                </a:solidFill>
                <a:latin typeface="Arial" charset="0"/>
              </a:defRPr>
            </a:lvl4pPr>
            <a:lvl5pPr marL="2057400" indent="-228600" defTabSz="457200" eaLnBrk="0" hangingPunct="0">
              <a:defRPr sz="1400">
                <a:solidFill>
                  <a:schemeClr val="tx1"/>
                </a:solidFill>
                <a:latin typeface="Arial" charset="0"/>
              </a:defRPr>
            </a:lvl5pPr>
            <a:lvl6pPr marL="2514600" indent="-228600" algn="ctr" defTabSz="457200" eaLnBrk="0" fontAlgn="base" hangingPunct="0">
              <a:spcBef>
                <a:spcPct val="0"/>
              </a:spcBef>
              <a:spcAft>
                <a:spcPct val="0"/>
              </a:spcAft>
              <a:defRPr sz="1400">
                <a:solidFill>
                  <a:schemeClr val="tx1"/>
                </a:solidFill>
                <a:latin typeface="Arial" charset="0"/>
              </a:defRPr>
            </a:lvl6pPr>
            <a:lvl7pPr marL="2971800" indent="-228600" algn="ctr" defTabSz="457200" eaLnBrk="0" fontAlgn="base" hangingPunct="0">
              <a:spcBef>
                <a:spcPct val="0"/>
              </a:spcBef>
              <a:spcAft>
                <a:spcPct val="0"/>
              </a:spcAft>
              <a:defRPr sz="1400">
                <a:solidFill>
                  <a:schemeClr val="tx1"/>
                </a:solidFill>
                <a:latin typeface="Arial" charset="0"/>
              </a:defRPr>
            </a:lvl7pPr>
            <a:lvl8pPr marL="3429000" indent="-228600" algn="ctr" defTabSz="457200" eaLnBrk="0" fontAlgn="base" hangingPunct="0">
              <a:spcBef>
                <a:spcPct val="0"/>
              </a:spcBef>
              <a:spcAft>
                <a:spcPct val="0"/>
              </a:spcAft>
              <a:defRPr sz="1400">
                <a:solidFill>
                  <a:schemeClr val="tx1"/>
                </a:solidFill>
                <a:latin typeface="Arial" charset="0"/>
              </a:defRPr>
            </a:lvl8pPr>
            <a:lvl9pPr marL="3886200" indent="-228600" algn="ctr" defTabSz="457200" eaLnBrk="0" fontAlgn="base" hangingPunct="0">
              <a:spcBef>
                <a:spcPct val="0"/>
              </a:spcBef>
              <a:spcAft>
                <a:spcPct val="0"/>
              </a:spcAft>
              <a:defRPr sz="1400">
                <a:solidFill>
                  <a:schemeClr val="tx1"/>
                </a:solidFill>
                <a:latin typeface="Arial" charset="0"/>
              </a:defRPr>
            </a:lvl9pPr>
          </a:lstStyle>
          <a:p>
            <a:pPr algn="l" eaLnBrk="1" hangingPunct="1"/>
            <a:r>
              <a:rPr lang="en-GB" altLang="de-DE" sz="1600" dirty="0" smtClean="0">
                <a:solidFill>
                  <a:schemeClr val="tx1">
                    <a:lumMod val="75000"/>
                    <a:lumOff val="25000"/>
                  </a:schemeClr>
                </a:solidFill>
                <a:latin typeface="Calibri" pitchFamily="34" charset="0"/>
                <a:ea typeface="ＭＳ Ｐゴシック" pitchFamily="34" charset="-128"/>
              </a:rPr>
              <a:t>Driving authority as parallel process</a:t>
            </a:r>
            <a:endParaRPr lang="en-GB" altLang="de-DE" sz="1600" dirty="0">
              <a:solidFill>
                <a:schemeClr val="tx1">
                  <a:lumMod val="75000"/>
                  <a:lumOff val="25000"/>
                </a:schemeClr>
              </a:solidFill>
              <a:latin typeface="Calibri" pitchFamily="34" charset="0"/>
              <a:ea typeface="ＭＳ Ｐゴシック" pitchFamily="34" charset="-128"/>
            </a:endParaRPr>
          </a:p>
        </p:txBody>
      </p:sp>
      <p:sp>
        <p:nvSpPr>
          <p:cNvPr id="23" name="Line 22"/>
          <p:cNvSpPr>
            <a:spLocks noChangeShapeType="1"/>
          </p:cNvSpPr>
          <p:nvPr/>
        </p:nvSpPr>
        <p:spPr bwMode="auto">
          <a:xfrm>
            <a:off x="5075744" y="3033911"/>
            <a:ext cx="396875" cy="0"/>
          </a:xfrm>
          <a:prstGeom prst="line">
            <a:avLst/>
          </a:prstGeom>
          <a:noFill/>
          <a:ln w="31750">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lIns="90000" tIns="46800" rIns="90000" bIns="46800"/>
          <a:lstStyle/>
          <a:p>
            <a:endParaRPr lang="en-GB" dirty="0"/>
          </a:p>
        </p:txBody>
      </p:sp>
      <p:sp>
        <p:nvSpPr>
          <p:cNvPr id="24" name="Fußzeilenplatzhalter 4"/>
          <p:cNvSpPr>
            <a:spLocks noGrp="1"/>
          </p:cNvSpPr>
          <p:nvPr>
            <p:ph type="ftr" sz="quarter" idx="10"/>
          </p:nvPr>
        </p:nvSpPr>
        <p:spPr>
          <a:xfrm>
            <a:off x="251520" y="6533257"/>
            <a:ext cx="4042792" cy="280119"/>
          </a:xfrm>
        </p:spPr>
        <p:txBody>
          <a:bodyPr/>
          <a:lstStyle/>
          <a:p>
            <a:pPr>
              <a:defRPr/>
            </a:pPr>
            <a:r>
              <a:rPr lang="en-GB" sz="1100" dirty="0" smtClean="0"/>
              <a:t>80th GRRF, Geneva, September 2015</a:t>
            </a:r>
            <a:endParaRPr lang="en-GB" sz="1100" dirty="0"/>
          </a:p>
        </p:txBody>
      </p:sp>
      <p:sp>
        <p:nvSpPr>
          <p:cNvPr id="25" name="Fußzeilenplatzhalter 4"/>
          <p:cNvSpPr>
            <a:spLocks noGrp="1"/>
          </p:cNvSpPr>
          <p:nvPr>
            <p:ph type="ftr" sz="quarter" idx="10"/>
          </p:nvPr>
        </p:nvSpPr>
        <p:spPr>
          <a:xfrm>
            <a:off x="8028384" y="6525344"/>
            <a:ext cx="1047167" cy="332656"/>
          </a:xfrm>
        </p:spPr>
        <p:txBody>
          <a:bodyPr/>
          <a:lstStyle/>
          <a:p>
            <a:pPr>
              <a:defRPr/>
            </a:pPr>
            <a:r>
              <a:rPr lang="en-GB" sz="1100" dirty="0" smtClean="0"/>
              <a:t>Slide </a:t>
            </a:r>
            <a:fld id="{BC52C56C-D75A-4E3C-B4F4-F6FAFF2865D0}" type="slidenum">
              <a:rPr lang="en-GB" sz="1100" smtClean="0"/>
              <a:t>5</a:t>
            </a:fld>
            <a:r>
              <a:rPr lang="en-GB" sz="1100" dirty="0" smtClean="0"/>
              <a:t> of 8</a:t>
            </a:r>
            <a:endParaRPr lang="en-GB" sz="1100" dirty="0"/>
          </a:p>
        </p:txBody>
      </p:sp>
    </p:spTree>
    <p:extLst>
      <p:ext uri="{BB962C8B-B14F-4D97-AF65-F5344CB8AC3E}">
        <p14:creationId xmlns:p14="http://schemas.microsoft.com/office/powerpoint/2010/main" val="134675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800" dirty="0" smtClean="0">
                <a:solidFill>
                  <a:schemeClr val="tx1">
                    <a:lumMod val="75000"/>
                    <a:lumOff val="25000"/>
                  </a:schemeClr>
                </a:solidFill>
              </a:rPr>
              <a:t>UN-R Regulations for RCP</a:t>
            </a:r>
            <a:endParaRPr lang="en-GB" sz="3800" dirty="0">
              <a:solidFill>
                <a:schemeClr val="tx1">
                  <a:lumMod val="75000"/>
                  <a:lumOff val="25000"/>
                </a:schemeClr>
              </a:solidFill>
            </a:endParaRPr>
          </a:p>
        </p:txBody>
      </p:sp>
      <p:sp>
        <p:nvSpPr>
          <p:cNvPr id="3" name="Inhaltsplatzhalter 2"/>
          <p:cNvSpPr>
            <a:spLocks noGrp="1"/>
          </p:cNvSpPr>
          <p:nvPr>
            <p:ph sz="half" idx="1"/>
          </p:nvPr>
        </p:nvSpPr>
        <p:spPr>
          <a:xfrm>
            <a:off x="323528" y="1340768"/>
            <a:ext cx="8208912" cy="3888432"/>
          </a:xfrm>
        </p:spPr>
        <p:txBody>
          <a:bodyPr/>
          <a:lstStyle/>
          <a:p>
            <a:pPr marL="0" indent="0">
              <a:buNone/>
            </a:pPr>
            <a:r>
              <a:rPr lang="en-GB" altLang="ja-JP" sz="2400" dirty="0" smtClean="0">
                <a:solidFill>
                  <a:schemeClr val="tx1">
                    <a:lumMod val="75000"/>
                    <a:lumOff val="25000"/>
                  </a:schemeClr>
                </a:solidFill>
                <a:ea typeface="ＭＳ Ｐゴシック" pitchFamily="34" charset="-128"/>
              </a:rPr>
              <a:t>UN-R 79 fulfilled:</a:t>
            </a:r>
          </a:p>
          <a:p>
            <a:pPr lvl="1">
              <a:buFont typeface="Wingdings" panose="05000000000000000000" pitchFamily="2" charset="2"/>
              <a:buChar char="§"/>
            </a:pPr>
            <a:r>
              <a:rPr lang="en-GB" altLang="ja-JP" sz="1700" dirty="0" smtClean="0">
                <a:solidFill>
                  <a:schemeClr val="tx1">
                    <a:lumMod val="75000"/>
                    <a:lumOff val="25000"/>
                  </a:schemeClr>
                </a:solidFill>
                <a:ea typeface="ＭＳ Ｐゴシック" pitchFamily="34" charset="-128"/>
              </a:rPr>
              <a:t>The driver remains permanently in primary control of the vehicle (see 2.3.4)</a:t>
            </a:r>
          </a:p>
          <a:p>
            <a:pPr lvl="1">
              <a:buFont typeface="Wingdings" panose="05000000000000000000" pitchFamily="2" charset="2"/>
              <a:buChar char="§"/>
            </a:pPr>
            <a:r>
              <a:rPr lang="en-GB" altLang="ja-JP" sz="1700" dirty="0" smtClean="0">
                <a:solidFill>
                  <a:schemeClr val="tx1">
                    <a:lumMod val="75000"/>
                    <a:lumOff val="25000"/>
                  </a:schemeClr>
                </a:solidFill>
                <a:ea typeface="ＭＳ Ｐゴシック" pitchFamily="34" charset="-128"/>
              </a:rPr>
              <a:t>ACSF - the speed of 10 km/h is not exceeded (see 5.1.6.1)</a:t>
            </a:r>
          </a:p>
          <a:p>
            <a:pPr lvl="1">
              <a:buFont typeface="Wingdings" panose="05000000000000000000" pitchFamily="2" charset="2"/>
              <a:buChar char="§"/>
            </a:pPr>
            <a:r>
              <a:rPr lang="en-GB" altLang="ja-JP" sz="1700" dirty="0" smtClean="0">
                <a:solidFill>
                  <a:schemeClr val="tx1">
                    <a:lumMod val="75000"/>
                    <a:lumOff val="25000"/>
                  </a:schemeClr>
                </a:solidFill>
                <a:ea typeface="ＭＳ Ｐゴシック" pitchFamily="34" charset="-128"/>
              </a:rPr>
              <a:t>The requirements defined in Annex 6 („special regulations for the safety aspect of complex electronic vehicle control system</a:t>
            </a:r>
            <a:r>
              <a:rPr lang="en-GB" altLang="de-DE" sz="1700" dirty="0" smtClean="0">
                <a:solidFill>
                  <a:schemeClr val="tx1">
                    <a:lumMod val="75000"/>
                    <a:lumOff val="25000"/>
                  </a:schemeClr>
                </a:solidFill>
              </a:rPr>
              <a:t>“</a:t>
            </a:r>
            <a:r>
              <a:rPr lang="en-GB" altLang="ja-JP" sz="1700" dirty="0" smtClean="0">
                <a:solidFill>
                  <a:schemeClr val="tx1">
                    <a:lumMod val="75000"/>
                    <a:lumOff val="25000"/>
                  </a:schemeClr>
                </a:solidFill>
                <a:ea typeface="ＭＳ Ｐゴシック" pitchFamily="34" charset="-128"/>
              </a:rPr>
              <a:t>) are fulfilled</a:t>
            </a:r>
          </a:p>
          <a:p>
            <a:pPr marL="276225" lvl="1" indent="0">
              <a:buNone/>
            </a:pPr>
            <a:endParaRPr lang="en-GB" altLang="ja-JP" dirty="0" smtClean="0">
              <a:solidFill>
                <a:schemeClr val="tx1">
                  <a:lumMod val="75000"/>
                  <a:lumOff val="25000"/>
                </a:schemeClr>
              </a:solidFill>
              <a:ea typeface="ＭＳ Ｐゴシック" pitchFamily="34" charset="-128"/>
            </a:endParaRPr>
          </a:p>
          <a:p>
            <a:pPr marL="0" indent="0">
              <a:buNone/>
            </a:pPr>
            <a:r>
              <a:rPr lang="en-GB" altLang="ja-JP" sz="2400" dirty="0" smtClean="0">
                <a:solidFill>
                  <a:schemeClr val="tx1">
                    <a:lumMod val="75000"/>
                    <a:lumOff val="25000"/>
                  </a:schemeClr>
                </a:solidFill>
                <a:ea typeface="ＭＳ Ｐゴシック" pitchFamily="34" charset="-128"/>
              </a:rPr>
              <a:t>UN-R 13-H fulfilled</a:t>
            </a:r>
          </a:p>
          <a:p>
            <a:pPr lvl="1">
              <a:buFont typeface="Wingdings" panose="05000000000000000000" pitchFamily="2" charset="2"/>
              <a:buChar char="§"/>
            </a:pPr>
            <a:r>
              <a:rPr lang="en-GB" altLang="ja-JP" sz="1700" dirty="0" smtClean="0">
                <a:solidFill>
                  <a:schemeClr val="tx1">
                    <a:lumMod val="75000"/>
                    <a:lumOff val="25000"/>
                  </a:schemeClr>
                </a:solidFill>
                <a:ea typeface="ＭＳ Ｐゴシック" pitchFamily="34" charset="-128"/>
              </a:rPr>
              <a:t>The requirements defined in Annex 8 („special regulations for the safety aspect of complex electronic vehicle control system“) are fulfilled</a:t>
            </a:r>
          </a:p>
          <a:p>
            <a:pPr marL="0" indent="0">
              <a:buNone/>
            </a:pPr>
            <a:r>
              <a:rPr lang="en-GB" altLang="ja-JP" dirty="0" smtClean="0">
                <a:solidFill>
                  <a:schemeClr val="tx1">
                    <a:lumMod val="75000"/>
                    <a:lumOff val="25000"/>
                  </a:schemeClr>
                </a:solidFill>
                <a:ea typeface="ＭＳ Ｐゴシック" pitchFamily="34" charset="-128"/>
              </a:rPr>
              <a:t> </a:t>
            </a:r>
          </a:p>
          <a:p>
            <a:pPr marL="0" indent="0">
              <a:buNone/>
              <a:tabLst>
                <a:tab pos="269875" algn="l"/>
              </a:tabLst>
            </a:pPr>
            <a:r>
              <a:rPr lang="en-GB" altLang="ja-JP" sz="2400" dirty="0" smtClean="0">
                <a:solidFill>
                  <a:schemeClr val="tx1">
                    <a:lumMod val="75000"/>
                    <a:lumOff val="25000"/>
                  </a:schemeClr>
                </a:solidFill>
                <a:ea typeface="ＭＳ Ｐゴシック" pitchFamily="34" charset="-128"/>
              </a:rPr>
              <a:t>Other UN-Regulations are not specifically related to the function Remote Control Parking</a:t>
            </a:r>
            <a:endParaRPr lang="en-GB" sz="2400" dirty="0">
              <a:solidFill>
                <a:schemeClr val="tx1">
                  <a:lumMod val="75000"/>
                  <a:lumOff val="25000"/>
                </a:schemeClr>
              </a:solidFill>
            </a:endParaRPr>
          </a:p>
        </p:txBody>
      </p:sp>
      <p:sp>
        <p:nvSpPr>
          <p:cNvPr id="6" name="Textfeld 6"/>
          <p:cNvSpPr txBox="1">
            <a:spLocks noChangeArrowheads="1"/>
          </p:cNvSpPr>
          <p:nvPr/>
        </p:nvSpPr>
        <p:spPr bwMode="auto">
          <a:xfrm>
            <a:off x="8388424" y="1340768"/>
            <a:ext cx="587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altLang="de-DE" sz="4000" dirty="0" smtClean="0">
                <a:solidFill>
                  <a:srgbClr val="00B050"/>
                </a:solidFill>
                <a:latin typeface="Wingdings" pitchFamily="2" charset="2"/>
              </a:rPr>
              <a:t>ü</a:t>
            </a:r>
            <a:endParaRPr lang="en-GB" altLang="de-DE" sz="4000" dirty="0">
              <a:solidFill>
                <a:srgbClr val="00B050"/>
              </a:solidFill>
              <a:latin typeface="Wingdings" pitchFamily="2" charset="2"/>
            </a:endParaRPr>
          </a:p>
        </p:txBody>
      </p:sp>
      <p:sp>
        <p:nvSpPr>
          <p:cNvPr id="7" name="Textfeld 6"/>
          <p:cNvSpPr txBox="1">
            <a:spLocks noChangeArrowheads="1"/>
          </p:cNvSpPr>
          <p:nvPr/>
        </p:nvSpPr>
        <p:spPr bwMode="auto">
          <a:xfrm>
            <a:off x="8363279" y="3586658"/>
            <a:ext cx="587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altLang="de-DE" sz="4000" dirty="0" smtClean="0">
                <a:solidFill>
                  <a:srgbClr val="00B050"/>
                </a:solidFill>
                <a:latin typeface="Wingdings" pitchFamily="2" charset="2"/>
              </a:rPr>
              <a:t>ü</a:t>
            </a:r>
            <a:endParaRPr lang="en-GB" altLang="de-DE" sz="4000" dirty="0">
              <a:solidFill>
                <a:srgbClr val="00B050"/>
              </a:solidFill>
              <a:latin typeface="Wingdings" pitchFamily="2" charset="2"/>
            </a:endParaRPr>
          </a:p>
        </p:txBody>
      </p:sp>
      <p:sp>
        <p:nvSpPr>
          <p:cNvPr id="8" name="Textfeld 7"/>
          <p:cNvSpPr txBox="1">
            <a:spLocks noChangeArrowheads="1"/>
          </p:cNvSpPr>
          <p:nvPr/>
        </p:nvSpPr>
        <p:spPr bwMode="auto">
          <a:xfrm>
            <a:off x="8347759" y="5098826"/>
            <a:ext cx="587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altLang="de-DE" sz="4000" dirty="0" smtClean="0">
                <a:solidFill>
                  <a:srgbClr val="00B050"/>
                </a:solidFill>
                <a:latin typeface="Wingdings" pitchFamily="2" charset="2"/>
              </a:rPr>
              <a:t>ü</a:t>
            </a:r>
            <a:endParaRPr lang="en-GB" altLang="de-DE" sz="4000" dirty="0">
              <a:solidFill>
                <a:srgbClr val="00B050"/>
              </a:solidFill>
              <a:latin typeface="Wingdings" pitchFamily="2" charset="2"/>
            </a:endParaRPr>
          </a:p>
        </p:txBody>
      </p:sp>
      <p:sp>
        <p:nvSpPr>
          <p:cNvPr id="9" name="Fußzeilenplatzhalter 4"/>
          <p:cNvSpPr>
            <a:spLocks noGrp="1"/>
          </p:cNvSpPr>
          <p:nvPr>
            <p:ph type="ftr" sz="quarter" idx="10"/>
          </p:nvPr>
        </p:nvSpPr>
        <p:spPr>
          <a:xfrm>
            <a:off x="251520" y="6533257"/>
            <a:ext cx="4042792" cy="280119"/>
          </a:xfrm>
        </p:spPr>
        <p:txBody>
          <a:bodyPr/>
          <a:lstStyle/>
          <a:p>
            <a:pPr>
              <a:defRPr/>
            </a:pPr>
            <a:r>
              <a:rPr lang="en-GB" sz="1100" dirty="0" smtClean="0"/>
              <a:t>80th GRRF, Geneva, September 2015</a:t>
            </a:r>
            <a:endParaRPr lang="en-GB" sz="1100" dirty="0"/>
          </a:p>
        </p:txBody>
      </p:sp>
      <p:sp>
        <p:nvSpPr>
          <p:cNvPr id="10" name="Fußzeilenplatzhalter 4"/>
          <p:cNvSpPr>
            <a:spLocks noGrp="1"/>
          </p:cNvSpPr>
          <p:nvPr>
            <p:ph type="ftr" sz="quarter" idx="10"/>
          </p:nvPr>
        </p:nvSpPr>
        <p:spPr>
          <a:xfrm>
            <a:off x="8028384" y="6525344"/>
            <a:ext cx="1047167" cy="332656"/>
          </a:xfrm>
        </p:spPr>
        <p:txBody>
          <a:bodyPr/>
          <a:lstStyle/>
          <a:p>
            <a:pPr>
              <a:defRPr/>
            </a:pPr>
            <a:r>
              <a:rPr lang="en-GB" sz="1100" dirty="0" smtClean="0"/>
              <a:t>Slide </a:t>
            </a:r>
            <a:fld id="{BC52C56C-D75A-4E3C-B4F4-F6FAFF2865D0}" type="slidenum">
              <a:rPr lang="en-GB" sz="1100" smtClean="0"/>
              <a:t>6</a:t>
            </a:fld>
            <a:r>
              <a:rPr lang="en-GB" sz="1100" dirty="0" smtClean="0"/>
              <a:t> of 8</a:t>
            </a:r>
            <a:endParaRPr lang="en-GB" sz="1100" dirty="0"/>
          </a:p>
        </p:txBody>
      </p:sp>
    </p:spTree>
    <p:extLst>
      <p:ext uri="{BB962C8B-B14F-4D97-AF65-F5344CB8AC3E}">
        <p14:creationId xmlns:p14="http://schemas.microsoft.com/office/powerpoint/2010/main" val="263266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686800" cy="1143000"/>
          </a:xfrm>
        </p:spPr>
        <p:txBody>
          <a:bodyPr/>
          <a:lstStyle/>
          <a:p>
            <a:r>
              <a:rPr lang="en-GB" sz="3800" dirty="0" smtClean="0">
                <a:solidFill>
                  <a:schemeClr val="tx1">
                    <a:lumMod val="75000"/>
                    <a:lumOff val="25000"/>
                  </a:schemeClr>
                </a:solidFill>
              </a:rPr>
              <a:t>Traffic Regulations / Vienna Convention</a:t>
            </a:r>
            <a:endParaRPr lang="en-GB" sz="3800" dirty="0">
              <a:solidFill>
                <a:schemeClr val="tx1">
                  <a:lumMod val="75000"/>
                  <a:lumOff val="25000"/>
                </a:schemeClr>
              </a:solidFill>
            </a:endParaRPr>
          </a:p>
        </p:txBody>
      </p:sp>
      <p:sp>
        <p:nvSpPr>
          <p:cNvPr id="3" name="Inhaltsplatzhalter 2"/>
          <p:cNvSpPr>
            <a:spLocks noGrp="1"/>
          </p:cNvSpPr>
          <p:nvPr>
            <p:ph sz="half" idx="1"/>
          </p:nvPr>
        </p:nvSpPr>
        <p:spPr>
          <a:xfrm>
            <a:off x="323528" y="1340768"/>
            <a:ext cx="8024231" cy="4895850"/>
          </a:xfrm>
        </p:spPr>
        <p:txBody>
          <a:bodyPr/>
          <a:lstStyle/>
          <a:p>
            <a:pPr marL="0" indent="0">
              <a:lnSpc>
                <a:spcPct val="85000"/>
              </a:lnSpc>
              <a:buNone/>
              <a:defRPr/>
            </a:pPr>
            <a:r>
              <a:rPr lang="en-GB" altLang="ja-JP" sz="2400" b="1" dirty="0" smtClean="0">
                <a:solidFill>
                  <a:schemeClr val="tx1">
                    <a:lumMod val="75000"/>
                    <a:lumOff val="25000"/>
                  </a:schemeClr>
                </a:solidFill>
                <a:ea typeface="ＭＳ Ｐゴシック" pitchFamily="34" charset="-128"/>
              </a:rPr>
              <a:t>Vienna Convention A</a:t>
            </a:r>
            <a:r>
              <a:rPr lang="en-GB" altLang="de-DE" sz="2400" b="1" dirty="0" smtClean="0">
                <a:solidFill>
                  <a:schemeClr val="tx1">
                    <a:lumMod val="75000"/>
                    <a:lumOff val="25000"/>
                  </a:schemeClr>
                </a:solidFill>
              </a:rPr>
              <a:t>rticle 8</a:t>
            </a:r>
          </a:p>
          <a:p>
            <a:pPr marL="709613" lvl="1" indent="-444500">
              <a:lnSpc>
                <a:spcPct val="85000"/>
              </a:lnSpc>
              <a:defRPr/>
            </a:pPr>
            <a:endParaRPr lang="en-GB" b="1" dirty="0" smtClean="0">
              <a:solidFill>
                <a:schemeClr val="tx1">
                  <a:lumMod val="75000"/>
                  <a:lumOff val="25000"/>
                </a:schemeClr>
              </a:solidFill>
            </a:endParaRPr>
          </a:p>
          <a:p>
            <a:pPr marL="709613" lvl="1" indent="-444500">
              <a:lnSpc>
                <a:spcPct val="85000"/>
              </a:lnSpc>
              <a:buFont typeface="Wingdings" panose="05000000000000000000" pitchFamily="2" charset="2"/>
              <a:buChar char="§"/>
              <a:defRPr/>
            </a:pPr>
            <a:r>
              <a:rPr lang="en-GB" sz="1700" b="1" dirty="0" smtClean="0">
                <a:solidFill>
                  <a:schemeClr val="tx1">
                    <a:lumMod val="75000"/>
                    <a:lumOff val="25000"/>
                  </a:schemeClr>
                </a:solidFill>
              </a:rPr>
              <a:t>Para. 1 </a:t>
            </a:r>
            <a:r>
              <a:rPr lang="en-GB" sz="1700" i="1" dirty="0" smtClean="0">
                <a:solidFill>
                  <a:schemeClr val="tx1">
                    <a:lumMod val="75000"/>
                    <a:lumOff val="25000"/>
                  </a:schemeClr>
                </a:solidFill>
              </a:rPr>
              <a:t>Every moving vehicle or combination of vehicles shall have a driver.</a:t>
            </a:r>
            <a:br>
              <a:rPr lang="en-GB" sz="1700" i="1" dirty="0" smtClean="0">
                <a:solidFill>
                  <a:schemeClr val="tx1">
                    <a:lumMod val="75000"/>
                    <a:lumOff val="25000"/>
                  </a:schemeClr>
                </a:solidFill>
              </a:rPr>
            </a:br>
            <a:r>
              <a:rPr lang="en-GB" altLang="de-DE" sz="1700" u="sng" dirty="0" smtClean="0">
                <a:solidFill>
                  <a:schemeClr val="tx1">
                    <a:lumMod val="75000"/>
                    <a:lumOff val="25000"/>
                  </a:schemeClr>
                </a:solidFill>
                <a:sym typeface="Wingdings" pitchFamily="2" charset="2"/>
              </a:rPr>
              <a:t>Conformity:</a:t>
            </a:r>
            <a:r>
              <a:rPr lang="en-GB" altLang="de-DE" sz="1700" dirty="0" smtClean="0">
                <a:solidFill>
                  <a:schemeClr val="tx1">
                    <a:lumMod val="75000"/>
                    <a:lumOff val="25000"/>
                  </a:schemeClr>
                </a:solidFill>
                <a:sym typeface="Wingdings" pitchFamily="2" charset="2"/>
              </a:rPr>
              <a:t> Driver is not required to be seated inside the vehicle. In case of RCP the driver „drives“ from outside the vehicle.</a:t>
            </a:r>
          </a:p>
          <a:p>
            <a:pPr marL="550863" lvl="1" indent="-285750">
              <a:lnSpc>
                <a:spcPct val="85000"/>
              </a:lnSpc>
              <a:buFont typeface="Wingdings" panose="05000000000000000000" pitchFamily="2" charset="2"/>
              <a:buChar char="§"/>
              <a:defRPr/>
            </a:pPr>
            <a:endParaRPr lang="en-GB" altLang="de-DE" sz="1700" dirty="0" smtClean="0">
              <a:solidFill>
                <a:schemeClr val="tx1">
                  <a:lumMod val="75000"/>
                  <a:lumOff val="25000"/>
                </a:schemeClr>
              </a:solidFill>
            </a:endParaRPr>
          </a:p>
          <a:p>
            <a:pPr marL="709613" lvl="1" indent="-444500">
              <a:lnSpc>
                <a:spcPct val="85000"/>
              </a:lnSpc>
              <a:buFont typeface="Wingdings" panose="05000000000000000000" pitchFamily="2" charset="2"/>
              <a:buChar char="§"/>
              <a:defRPr/>
            </a:pPr>
            <a:r>
              <a:rPr lang="en-GB" sz="1700" b="1" dirty="0" smtClean="0">
                <a:solidFill>
                  <a:schemeClr val="tx1">
                    <a:lumMod val="75000"/>
                    <a:lumOff val="25000"/>
                  </a:schemeClr>
                </a:solidFill>
              </a:rPr>
              <a:t>Para. 5</a:t>
            </a:r>
            <a:r>
              <a:rPr lang="en-GB" sz="1700" dirty="0" smtClean="0">
                <a:solidFill>
                  <a:schemeClr val="tx1">
                    <a:lumMod val="75000"/>
                    <a:lumOff val="25000"/>
                  </a:schemeClr>
                </a:solidFill>
              </a:rPr>
              <a:t> </a:t>
            </a:r>
            <a:r>
              <a:rPr lang="en-GB" sz="1700" i="1" dirty="0" smtClean="0">
                <a:solidFill>
                  <a:schemeClr val="tx1">
                    <a:lumMod val="75000"/>
                    <a:lumOff val="25000"/>
                  </a:schemeClr>
                </a:solidFill>
              </a:rPr>
              <a:t>Every driver shall at all times be able to control his vehicle or to guide his animals. </a:t>
            </a:r>
          </a:p>
          <a:p>
            <a:pPr marL="265113" lvl="1" indent="0">
              <a:lnSpc>
                <a:spcPct val="85000"/>
              </a:lnSpc>
              <a:buNone/>
              <a:tabLst>
                <a:tab pos="722313" algn="l"/>
              </a:tabLst>
              <a:defRPr/>
            </a:pPr>
            <a:r>
              <a:rPr lang="en-GB" altLang="de-DE" sz="1700" dirty="0" smtClean="0">
                <a:solidFill>
                  <a:schemeClr val="tx1">
                    <a:lumMod val="75000"/>
                    <a:lumOff val="25000"/>
                  </a:schemeClr>
                </a:solidFill>
                <a:sym typeface="Wingdings" pitchFamily="2" charset="2"/>
              </a:rPr>
              <a:t>	</a:t>
            </a:r>
            <a:r>
              <a:rPr lang="en-GB" altLang="de-DE" sz="1700" u="sng" dirty="0" smtClean="0">
                <a:solidFill>
                  <a:schemeClr val="tx1">
                    <a:lumMod val="75000"/>
                    <a:lumOff val="25000"/>
                  </a:schemeClr>
                </a:solidFill>
                <a:sym typeface="Wingdings" pitchFamily="2" charset="2"/>
              </a:rPr>
              <a:t>Conformity</a:t>
            </a:r>
            <a:r>
              <a:rPr lang="en-GB" altLang="de-DE" sz="1700" u="sng" dirty="0" smtClean="0">
                <a:solidFill>
                  <a:schemeClr val="tx1">
                    <a:lumMod val="75000"/>
                    <a:lumOff val="25000"/>
                  </a:schemeClr>
                </a:solidFill>
              </a:rPr>
              <a:t>:</a:t>
            </a:r>
            <a:r>
              <a:rPr lang="en-GB" altLang="de-DE" sz="1700" dirty="0" smtClean="0">
                <a:solidFill>
                  <a:schemeClr val="tx1">
                    <a:lumMod val="75000"/>
                    <a:lumOff val="25000"/>
                  </a:schemeClr>
                </a:solidFill>
              </a:rPr>
              <a:t> Driver can at all times immediately stop the parking 	manoeuvre by releasing </a:t>
            </a:r>
            <a:r>
              <a:rPr lang="en-GB" altLang="ja-JP" sz="1700" dirty="0" smtClean="0">
                <a:solidFill>
                  <a:schemeClr val="tx1">
                    <a:lumMod val="75000"/>
                    <a:lumOff val="25000"/>
                  </a:schemeClr>
                </a:solidFill>
              </a:rPr>
              <a:t>the control. </a:t>
            </a:r>
            <a:r>
              <a:rPr lang="en-GB" altLang="de-DE" sz="1700" dirty="0" smtClean="0">
                <a:solidFill>
                  <a:schemeClr val="tx1">
                    <a:lumMod val="75000"/>
                    <a:lumOff val="25000"/>
                  </a:schemeClr>
                </a:solidFill>
              </a:rPr>
              <a:t>Analogy: Lead a horse from X to Y.</a:t>
            </a:r>
          </a:p>
          <a:p>
            <a:pPr marL="0" indent="0">
              <a:lnSpc>
                <a:spcPct val="85000"/>
              </a:lnSpc>
              <a:buNone/>
              <a:defRPr/>
            </a:pPr>
            <a:r>
              <a:rPr lang="en-GB" altLang="de-DE" sz="2400" b="1" dirty="0" smtClean="0">
                <a:solidFill>
                  <a:schemeClr val="tx1">
                    <a:lumMod val="75000"/>
                    <a:lumOff val="25000"/>
                  </a:schemeClr>
                </a:solidFill>
              </a:rPr>
              <a:t>Vienna Convention Article 13</a:t>
            </a:r>
          </a:p>
          <a:p>
            <a:pPr marL="708026" lvl="1" indent="-442913">
              <a:buFont typeface="Wingdings" panose="05000000000000000000" pitchFamily="2" charset="2"/>
              <a:buChar char="§"/>
              <a:defRPr/>
            </a:pPr>
            <a:r>
              <a:rPr lang="en-GB" sz="1700" b="1" dirty="0" smtClean="0">
                <a:solidFill>
                  <a:schemeClr val="tx1">
                    <a:lumMod val="75000"/>
                    <a:lumOff val="25000"/>
                  </a:schemeClr>
                </a:solidFill>
              </a:rPr>
              <a:t>Para. 1 </a:t>
            </a:r>
            <a:r>
              <a:rPr lang="en-GB" sz="1700" i="1" dirty="0" smtClean="0">
                <a:solidFill>
                  <a:schemeClr val="tx1">
                    <a:lumMod val="75000"/>
                    <a:lumOff val="25000"/>
                  </a:schemeClr>
                </a:solidFill>
              </a:rPr>
              <a:t>Every driver of a vehicle shall in all circumstances have his vehicle under control so as to be able to exercise due and proper care and to be at all times in a position to perform all manoeuvres required of him.</a:t>
            </a:r>
            <a:r>
              <a:rPr lang="en-GB" altLang="de-DE" sz="1700" i="1" dirty="0" smtClean="0">
                <a:solidFill>
                  <a:schemeClr val="tx1">
                    <a:lumMod val="75000"/>
                    <a:lumOff val="25000"/>
                  </a:schemeClr>
                </a:solidFill>
              </a:rPr>
              <a:t>[…]</a:t>
            </a:r>
          </a:p>
          <a:p>
            <a:pPr marL="0" indent="0">
              <a:lnSpc>
                <a:spcPct val="85000"/>
              </a:lnSpc>
              <a:buNone/>
              <a:tabLst>
                <a:tab pos="722313" algn="l"/>
              </a:tabLst>
              <a:defRPr/>
            </a:pPr>
            <a:r>
              <a:rPr lang="en-GB" altLang="de-DE" sz="1700" dirty="0" smtClean="0">
                <a:solidFill>
                  <a:schemeClr val="tx1">
                    <a:lumMod val="75000"/>
                    <a:lumOff val="25000"/>
                  </a:schemeClr>
                </a:solidFill>
                <a:sym typeface="Wingdings" pitchFamily="2" charset="2"/>
              </a:rPr>
              <a:t>	</a:t>
            </a:r>
            <a:r>
              <a:rPr lang="en-GB" altLang="de-DE" sz="1700" u="sng" dirty="0" smtClean="0">
                <a:solidFill>
                  <a:schemeClr val="tx1">
                    <a:lumMod val="75000"/>
                    <a:lumOff val="25000"/>
                  </a:schemeClr>
                </a:solidFill>
                <a:sym typeface="Wingdings" pitchFamily="2" charset="2"/>
              </a:rPr>
              <a:t>Conformity</a:t>
            </a:r>
            <a:r>
              <a:rPr lang="en-GB" altLang="de-DE" sz="1700" u="sng" dirty="0" smtClean="0">
                <a:solidFill>
                  <a:schemeClr val="tx1">
                    <a:lumMod val="75000"/>
                    <a:lumOff val="25000"/>
                  </a:schemeClr>
                </a:solidFill>
              </a:rPr>
              <a:t>:</a:t>
            </a:r>
            <a:r>
              <a:rPr lang="en-GB" altLang="de-DE" sz="1700" dirty="0" smtClean="0">
                <a:solidFill>
                  <a:schemeClr val="tx1">
                    <a:lumMod val="75000"/>
                    <a:lumOff val="25000"/>
                  </a:schemeClr>
                </a:solidFill>
              </a:rPr>
              <a:t> see Art. 8.5 – Driver is able to have his vehicle under control 	at all times during parking manoeuvres.</a:t>
            </a:r>
            <a:endParaRPr lang="en-GB" altLang="de-DE" sz="1700" i="1" dirty="0" smtClean="0">
              <a:solidFill>
                <a:schemeClr val="tx1">
                  <a:lumMod val="75000"/>
                  <a:lumOff val="25000"/>
                </a:schemeClr>
              </a:solidFill>
            </a:endParaRPr>
          </a:p>
          <a:p>
            <a:pPr>
              <a:buFont typeface="Wingdings" panose="05000000000000000000" pitchFamily="2" charset="2"/>
              <a:buChar char="§"/>
            </a:pPr>
            <a:endParaRPr lang="en-GB" sz="1700" dirty="0"/>
          </a:p>
        </p:txBody>
      </p:sp>
      <p:sp>
        <p:nvSpPr>
          <p:cNvPr id="6" name="Textfeld 6"/>
          <p:cNvSpPr txBox="1">
            <a:spLocks noChangeArrowheads="1"/>
          </p:cNvSpPr>
          <p:nvPr/>
        </p:nvSpPr>
        <p:spPr bwMode="auto">
          <a:xfrm>
            <a:off x="8347758" y="1858466"/>
            <a:ext cx="587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altLang="de-DE" sz="4000" dirty="0" smtClean="0">
                <a:solidFill>
                  <a:srgbClr val="00B050"/>
                </a:solidFill>
                <a:latin typeface="Wingdings" pitchFamily="2" charset="2"/>
              </a:rPr>
              <a:t>ü</a:t>
            </a:r>
            <a:endParaRPr lang="en-GB" altLang="de-DE" sz="4000" dirty="0">
              <a:solidFill>
                <a:srgbClr val="00B050"/>
              </a:solidFill>
              <a:latin typeface="Wingdings" pitchFamily="2" charset="2"/>
            </a:endParaRPr>
          </a:p>
        </p:txBody>
      </p:sp>
      <p:sp>
        <p:nvSpPr>
          <p:cNvPr id="7" name="Textfeld 6"/>
          <p:cNvSpPr txBox="1">
            <a:spLocks noChangeArrowheads="1"/>
          </p:cNvSpPr>
          <p:nvPr/>
        </p:nvSpPr>
        <p:spPr bwMode="auto">
          <a:xfrm>
            <a:off x="8347757" y="3082602"/>
            <a:ext cx="587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altLang="de-DE" sz="4000" dirty="0" smtClean="0">
                <a:solidFill>
                  <a:srgbClr val="00B050"/>
                </a:solidFill>
                <a:latin typeface="Wingdings" pitchFamily="2" charset="2"/>
              </a:rPr>
              <a:t>ü</a:t>
            </a:r>
            <a:endParaRPr lang="en-GB" altLang="de-DE" sz="4000" dirty="0">
              <a:solidFill>
                <a:srgbClr val="00B050"/>
              </a:solidFill>
              <a:latin typeface="Wingdings" pitchFamily="2" charset="2"/>
            </a:endParaRPr>
          </a:p>
        </p:txBody>
      </p:sp>
      <p:sp>
        <p:nvSpPr>
          <p:cNvPr id="8" name="Textfeld 7"/>
          <p:cNvSpPr txBox="1">
            <a:spLocks noChangeArrowheads="1"/>
          </p:cNvSpPr>
          <p:nvPr/>
        </p:nvSpPr>
        <p:spPr bwMode="auto">
          <a:xfrm>
            <a:off x="8347759" y="4378746"/>
            <a:ext cx="5873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altLang="de-DE" sz="4000" dirty="0" smtClean="0">
                <a:solidFill>
                  <a:srgbClr val="00B050"/>
                </a:solidFill>
                <a:latin typeface="Wingdings" pitchFamily="2" charset="2"/>
              </a:rPr>
              <a:t>ü</a:t>
            </a:r>
            <a:endParaRPr lang="en-GB" altLang="de-DE" sz="4000" dirty="0">
              <a:solidFill>
                <a:srgbClr val="00B050"/>
              </a:solidFill>
              <a:latin typeface="Wingdings" pitchFamily="2" charset="2"/>
            </a:endParaRPr>
          </a:p>
        </p:txBody>
      </p:sp>
      <p:sp>
        <p:nvSpPr>
          <p:cNvPr id="9" name="Fußzeilenplatzhalter 4"/>
          <p:cNvSpPr>
            <a:spLocks noGrp="1"/>
          </p:cNvSpPr>
          <p:nvPr>
            <p:ph type="ftr" sz="quarter" idx="10"/>
          </p:nvPr>
        </p:nvSpPr>
        <p:spPr>
          <a:xfrm>
            <a:off x="251520" y="6533257"/>
            <a:ext cx="4042792" cy="280119"/>
          </a:xfrm>
        </p:spPr>
        <p:txBody>
          <a:bodyPr/>
          <a:lstStyle/>
          <a:p>
            <a:pPr>
              <a:defRPr/>
            </a:pPr>
            <a:r>
              <a:rPr lang="en-GB" sz="1100" dirty="0" smtClean="0"/>
              <a:t>80th GRRF, Geneva, September 2015</a:t>
            </a:r>
            <a:endParaRPr lang="en-GB" sz="1100" dirty="0"/>
          </a:p>
        </p:txBody>
      </p:sp>
      <p:sp>
        <p:nvSpPr>
          <p:cNvPr id="10" name="Fußzeilenplatzhalter 4"/>
          <p:cNvSpPr>
            <a:spLocks noGrp="1"/>
          </p:cNvSpPr>
          <p:nvPr>
            <p:ph type="ftr" sz="quarter" idx="10"/>
          </p:nvPr>
        </p:nvSpPr>
        <p:spPr>
          <a:xfrm>
            <a:off x="8028384" y="6525344"/>
            <a:ext cx="1047167" cy="332656"/>
          </a:xfrm>
        </p:spPr>
        <p:txBody>
          <a:bodyPr/>
          <a:lstStyle/>
          <a:p>
            <a:pPr>
              <a:defRPr/>
            </a:pPr>
            <a:r>
              <a:rPr lang="en-GB" sz="1100" dirty="0" smtClean="0"/>
              <a:t>Slide </a:t>
            </a:r>
            <a:fld id="{BC52C56C-D75A-4E3C-B4F4-F6FAFF2865D0}" type="slidenum">
              <a:rPr lang="en-GB" sz="1100" smtClean="0"/>
              <a:t>7</a:t>
            </a:fld>
            <a:r>
              <a:rPr lang="en-GB" sz="1100" dirty="0" smtClean="0"/>
              <a:t> of 8</a:t>
            </a:r>
            <a:endParaRPr lang="en-GB" sz="1100" dirty="0"/>
          </a:p>
        </p:txBody>
      </p:sp>
    </p:spTree>
    <p:extLst>
      <p:ext uri="{BB962C8B-B14F-4D97-AF65-F5344CB8AC3E}">
        <p14:creationId xmlns:p14="http://schemas.microsoft.com/office/powerpoint/2010/main" val="113980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800" dirty="0" smtClean="0">
                <a:solidFill>
                  <a:schemeClr val="tx1">
                    <a:lumMod val="75000"/>
                    <a:lumOff val="25000"/>
                  </a:schemeClr>
                </a:solidFill>
              </a:rPr>
              <a:t>Summary</a:t>
            </a:r>
            <a:endParaRPr lang="en-GB" sz="3800" dirty="0">
              <a:solidFill>
                <a:schemeClr val="tx1">
                  <a:lumMod val="75000"/>
                  <a:lumOff val="25000"/>
                </a:schemeClr>
              </a:solidFill>
            </a:endParaRPr>
          </a:p>
        </p:txBody>
      </p:sp>
      <p:sp>
        <p:nvSpPr>
          <p:cNvPr id="3" name="Inhaltsplatzhalter 2"/>
          <p:cNvSpPr>
            <a:spLocks noGrp="1"/>
          </p:cNvSpPr>
          <p:nvPr>
            <p:ph sz="half" idx="1"/>
          </p:nvPr>
        </p:nvSpPr>
        <p:spPr>
          <a:xfrm>
            <a:off x="323528" y="1484784"/>
            <a:ext cx="8208912" cy="3240360"/>
          </a:xfrm>
        </p:spPr>
        <p:txBody>
          <a:bodyPr/>
          <a:lstStyle/>
          <a:p>
            <a:pPr>
              <a:lnSpc>
                <a:spcPct val="85000"/>
              </a:lnSpc>
              <a:buFont typeface="Wingdings" panose="05000000000000000000" pitchFamily="2" charset="2"/>
              <a:buChar char="§"/>
              <a:defRPr/>
            </a:pPr>
            <a:r>
              <a:rPr lang="en-GB" altLang="de-DE" dirty="0" smtClean="0">
                <a:solidFill>
                  <a:schemeClr val="tx1">
                    <a:lumMod val="75000"/>
                    <a:lumOff val="25000"/>
                  </a:schemeClr>
                </a:solidFill>
              </a:rPr>
              <a:t>The function Remote Control Parking is safe and offers a significant benefit to the driver</a:t>
            </a:r>
          </a:p>
          <a:p>
            <a:pPr>
              <a:lnSpc>
                <a:spcPct val="85000"/>
              </a:lnSpc>
              <a:buFont typeface="Wingdings" panose="05000000000000000000" pitchFamily="2" charset="2"/>
              <a:buChar char="§"/>
              <a:defRPr/>
            </a:pPr>
            <a:endParaRPr lang="en-GB" altLang="de-DE" dirty="0" smtClean="0">
              <a:solidFill>
                <a:schemeClr val="tx1">
                  <a:lumMod val="75000"/>
                  <a:lumOff val="25000"/>
                </a:schemeClr>
              </a:solidFill>
            </a:endParaRPr>
          </a:p>
          <a:p>
            <a:pPr>
              <a:lnSpc>
                <a:spcPct val="85000"/>
              </a:lnSpc>
              <a:buFont typeface="Wingdings" panose="05000000000000000000" pitchFamily="2" charset="2"/>
              <a:buChar char="§"/>
              <a:defRPr/>
            </a:pPr>
            <a:r>
              <a:rPr lang="en-GB" altLang="de-DE" dirty="0" smtClean="0">
                <a:solidFill>
                  <a:schemeClr val="tx1">
                    <a:lumMod val="75000"/>
                    <a:lumOff val="25000"/>
                  </a:schemeClr>
                </a:solidFill>
              </a:rPr>
              <a:t>All existing regulations are complied with</a:t>
            </a:r>
          </a:p>
          <a:p>
            <a:pPr>
              <a:lnSpc>
                <a:spcPct val="85000"/>
              </a:lnSpc>
              <a:buFont typeface="Wingdings" panose="05000000000000000000" pitchFamily="2" charset="2"/>
              <a:buChar char="§"/>
              <a:defRPr/>
            </a:pPr>
            <a:endParaRPr lang="en-GB" altLang="de-DE" dirty="0" smtClean="0">
              <a:solidFill>
                <a:schemeClr val="tx1">
                  <a:lumMod val="75000"/>
                  <a:lumOff val="25000"/>
                </a:schemeClr>
              </a:solidFill>
            </a:endParaRPr>
          </a:p>
          <a:p>
            <a:pPr>
              <a:lnSpc>
                <a:spcPct val="85000"/>
              </a:lnSpc>
              <a:buFont typeface="Wingdings" panose="05000000000000000000" pitchFamily="2" charset="2"/>
              <a:buChar char="§"/>
              <a:defRPr/>
            </a:pPr>
            <a:r>
              <a:rPr lang="en-GB" altLang="de-DE" dirty="0" smtClean="0">
                <a:solidFill>
                  <a:schemeClr val="tx1">
                    <a:lumMod val="75000"/>
                    <a:lumOff val="25000"/>
                  </a:schemeClr>
                </a:solidFill>
              </a:rPr>
              <a:t>The function is attractive and requested by customers</a:t>
            </a:r>
            <a:endParaRPr lang="en-GB" altLang="de-DE" dirty="0">
              <a:solidFill>
                <a:schemeClr val="tx1">
                  <a:lumMod val="75000"/>
                  <a:lumOff val="25000"/>
                </a:schemeClr>
              </a:solidFill>
            </a:endParaRPr>
          </a:p>
        </p:txBody>
      </p:sp>
      <p:sp>
        <p:nvSpPr>
          <p:cNvPr id="6" name="Fußzeilenplatzhalter 4"/>
          <p:cNvSpPr>
            <a:spLocks noGrp="1"/>
          </p:cNvSpPr>
          <p:nvPr>
            <p:ph type="ftr" sz="quarter" idx="10"/>
          </p:nvPr>
        </p:nvSpPr>
        <p:spPr>
          <a:xfrm>
            <a:off x="251520" y="6533257"/>
            <a:ext cx="4042792" cy="280119"/>
          </a:xfrm>
        </p:spPr>
        <p:txBody>
          <a:bodyPr/>
          <a:lstStyle/>
          <a:p>
            <a:pPr>
              <a:defRPr/>
            </a:pPr>
            <a:r>
              <a:rPr lang="en-GB" sz="1100" dirty="0" smtClean="0"/>
              <a:t>80th GRRF, Geneva, September 2015</a:t>
            </a:r>
            <a:endParaRPr lang="en-GB" sz="1100" dirty="0"/>
          </a:p>
        </p:txBody>
      </p:sp>
      <p:sp>
        <p:nvSpPr>
          <p:cNvPr id="7" name="Fußzeilenplatzhalter 4"/>
          <p:cNvSpPr>
            <a:spLocks noGrp="1"/>
          </p:cNvSpPr>
          <p:nvPr>
            <p:ph type="ftr" sz="quarter" idx="10"/>
          </p:nvPr>
        </p:nvSpPr>
        <p:spPr>
          <a:xfrm>
            <a:off x="8028384" y="6525344"/>
            <a:ext cx="1047167" cy="332656"/>
          </a:xfrm>
        </p:spPr>
        <p:txBody>
          <a:bodyPr/>
          <a:lstStyle/>
          <a:p>
            <a:pPr>
              <a:defRPr/>
            </a:pPr>
            <a:r>
              <a:rPr lang="en-GB" sz="1100" dirty="0" smtClean="0"/>
              <a:t>Slide </a:t>
            </a:r>
            <a:fld id="{BC52C56C-D75A-4E3C-B4F4-F6FAFF2865D0}" type="slidenum">
              <a:rPr lang="en-GB" sz="1100" smtClean="0"/>
              <a:t>8</a:t>
            </a:fld>
            <a:r>
              <a:rPr lang="en-GB" sz="1100" dirty="0" smtClean="0"/>
              <a:t> of 8</a:t>
            </a:r>
            <a:endParaRPr lang="en-GB" sz="1100" dirty="0"/>
          </a:p>
        </p:txBody>
      </p:sp>
    </p:spTree>
    <p:extLst>
      <p:ext uri="{BB962C8B-B14F-4D97-AF65-F5344CB8AC3E}">
        <p14:creationId xmlns:p14="http://schemas.microsoft.com/office/powerpoint/2010/main" val="12065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NEWOICA pale blue">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357</Words>
  <Application>Microsoft Office PowerPoint</Application>
  <PresentationFormat>On-screen Show (4:3)</PresentationFormat>
  <Paragraphs>94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NEWOICA pale blue</vt:lpstr>
      <vt:lpstr>Remote Control Parking (RCP)</vt:lpstr>
      <vt:lpstr>Outline</vt:lpstr>
      <vt:lpstr>Motivation for RCP</vt:lpstr>
      <vt:lpstr>Functional Description</vt:lpstr>
      <vt:lpstr>Example for the Technical  Concept / System Description</vt:lpstr>
      <vt:lpstr>UN-R Regulations for RCP</vt:lpstr>
      <vt:lpstr>Traffic Regulations / Vienna Convention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EXHIBITION MATTERS</dc:title>
  <dc:creator>Yves VAN DER STRAATEN</dc:creator>
  <cp:lastModifiedBy>Benedicte Boudol</cp:lastModifiedBy>
  <cp:revision>359</cp:revision>
  <cp:lastPrinted>2011-10-18T09:50:58Z</cp:lastPrinted>
  <dcterms:created xsi:type="dcterms:W3CDTF">2007-09-18T09:44:45Z</dcterms:created>
  <dcterms:modified xsi:type="dcterms:W3CDTF">2015-09-14T15:44:33Z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