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7" r:id="rId5"/>
    <p:sldId id="257" r:id="rId6"/>
    <p:sldId id="259" r:id="rId7"/>
    <p:sldId id="258" r:id="rId8"/>
    <p:sldId id="260" r:id="rId9"/>
    <p:sldId id="272" r:id="rId10"/>
    <p:sldId id="261" r:id="rId11"/>
    <p:sldId id="262" r:id="rId12"/>
    <p:sldId id="263" r:id="rId13"/>
    <p:sldId id="264" r:id="rId14"/>
    <p:sldId id="265" r:id="rId15"/>
    <p:sldId id="271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5" autoAdjust="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9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00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0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89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7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1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2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7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67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6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DA6F-7028-4AB2-A442-829D8C64E64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A3A7-358B-481B-A833-967DEAC54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1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Informations on ASEP 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err="1" smtClean="0"/>
              <a:t>Prepared</a:t>
            </a:r>
            <a:r>
              <a:rPr lang="fr-FR" dirty="0" smtClean="0"/>
              <a:t> by LF Pardo (France)</a:t>
            </a:r>
            <a:endParaRPr lang="en-GB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79512" y="260648"/>
            <a:ext cx="41341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>
                <a:solidFill>
                  <a:schemeClr val="tx1"/>
                </a:solidFill>
                <a:effectLst/>
              </a:rPr>
              <a:t>Transmitted by the expert from </a:t>
            </a:r>
            <a:r>
              <a:rPr lang="en-TT" altLang="zh-CN" sz="1200" dirty="0" smtClean="0">
                <a:solidFill>
                  <a:schemeClr val="tx1"/>
                </a:solidFill>
                <a:effectLst/>
              </a:rPr>
              <a:t>France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 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012160" y="75981"/>
            <a:ext cx="26314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altLang="zh-CN" sz="1200" u="sng" dirty="0">
                <a:solidFill>
                  <a:schemeClr val="tx1"/>
                </a:solidFill>
                <a:effectLst/>
              </a:rPr>
              <a:t>Informal document </a:t>
            </a:r>
            <a:r>
              <a:rPr lang="en-US" altLang="zh-CN" sz="1200" b="1" dirty="0" smtClean="0">
                <a:solidFill>
                  <a:schemeClr val="tx1"/>
                </a:solidFill>
                <a:effectLst/>
              </a:rPr>
              <a:t>GRB-64-16</a:t>
            </a:r>
            <a:endParaRPr lang="en-US" altLang="zh-CN" sz="1200" b="1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zh-CN" sz="1200" dirty="0">
                <a:solidFill>
                  <a:schemeClr val="tx1"/>
                </a:solidFill>
                <a:effectLst/>
              </a:rPr>
              <a:t>(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64th </a:t>
            </a:r>
            <a:r>
              <a:rPr lang="en-US" altLang="zh-CN" sz="1200" dirty="0">
                <a:solidFill>
                  <a:schemeClr val="tx1"/>
                </a:solidFill>
                <a:effectLst/>
              </a:rPr>
              <a:t>GRB,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5-7 September 2016</a:t>
            </a:r>
            <a:r>
              <a:rPr lang="en-US" altLang="zh-CN" sz="1200" dirty="0">
                <a:solidFill>
                  <a:schemeClr val="tx1"/>
                </a:solidFill>
                <a:effectLst/>
              </a:rPr>
              <a:t>,</a:t>
            </a:r>
          </a:p>
          <a:p>
            <a:pPr algn="l"/>
            <a:r>
              <a:rPr lang="en-US" altLang="zh-CN" sz="1200" dirty="0">
                <a:solidFill>
                  <a:schemeClr val="tx1"/>
                </a:solidFill>
                <a:effectLst/>
              </a:rPr>
              <a:t>agenda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item 4 (b))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209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5. Have you some experience and proposal about  new test methods necessary in R51 for Series hybrid vehicles?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Most have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 on </a:t>
            </a:r>
            <a:r>
              <a:rPr lang="fr-FR" sz="2400" dirty="0" err="1" smtClean="0"/>
              <a:t>such</a:t>
            </a:r>
            <a:r>
              <a:rPr lang="fr-FR" sz="2400" dirty="0" smtClean="0"/>
              <a:t> </a:t>
            </a:r>
            <a:r>
              <a:rPr lang="fr-FR" sz="2400" dirty="0" err="1" smtClean="0"/>
              <a:t>vehicle</a:t>
            </a:r>
            <a:r>
              <a:rPr lang="fr-FR" sz="2400" dirty="0" smtClean="0"/>
              <a:t> but </a:t>
            </a:r>
            <a:r>
              <a:rPr lang="fr-FR" sz="2400" dirty="0" err="1" smtClean="0"/>
              <a:t>some</a:t>
            </a:r>
            <a:r>
              <a:rPr lang="fr-FR" sz="2400" dirty="0" smtClean="0"/>
              <a:t> </a:t>
            </a:r>
            <a:r>
              <a:rPr lang="fr-FR" sz="2400" dirty="0" err="1" smtClean="0"/>
              <a:t>analysis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start</a:t>
            </a:r>
            <a:r>
              <a:rPr lang="fr-FR" sz="2400" dirty="0" smtClean="0"/>
              <a:t>.</a:t>
            </a:r>
            <a:endParaRPr lang="en-GB" sz="2400" dirty="0" smtClean="0"/>
          </a:p>
          <a:p>
            <a:r>
              <a:rPr lang="en-GB" sz="2400" dirty="0" smtClean="0"/>
              <a:t>Need more special research on Hybrid and electric vehicles' </a:t>
            </a:r>
            <a:r>
              <a:rPr lang="en-GB" sz="2400" dirty="0" err="1" smtClean="0"/>
              <a:t>behaviors</a:t>
            </a:r>
            <a:r>
              <a:rPr lang="en-GB" sz="2400" dirty="0" smtClean="0"/>
              <a:t> during the ECE R51 tests. </a:t>
            </a:r>
          </a:p>
          <a:p>
            <a:r>
              <a:rPr lang="en-GB" sz="2400" dirty="0" smtClean="0"/>
              <a:t>QRTVs should not be covered by ASEP.</a:t>
            </a:r>
          </a:p>
          <a:p>
            <a:r>
              <a:rPr lang="en-GB" sz="2400" dirty="0" smtClean="0"/>
              <a:t>We may discuss on a first version of simplified tests for such vehicles.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fr-FR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fr-FR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743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6. Are you interest about ASEP as a part of type approval (not as a manufacturer declaration)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Most are in </a:t>
            </a:r>
            <a:r>
              <a:rPr lang="fr-FR" sz="2400" dirty="0" err="1" smtClean="0"/>
              <a:t>favour</a:t>
            </a:r>
            <a:r>
              <a:rPr lang="fr-FR" sz="2400" dirty="0" smtClean="0"/>
              <a:t>.</a:t>
            </a:r>
            <a:endParaRPr lang="fr-FR" sz="2400" dirty="0"/>
          </a:p>
          <a:p>
            <a:r>
              <a:rPr lang="en-GB" sz="2400" dirty="0"/>
              <a:t>Including ASEP in TA process would lower the risk for </a:t>
            </a:r>
            <a:r>
              <a:rPr lang="en-GB" sz="2400" dirty="0" smtClean="0"/>
              <a:t>misinterpretation.</a:t>
            </a:r>
          </a:p>
          <a:p>
            <a:r>
              <a:rPr lang="fr-FR" sz="2400" dirty="0" smtClean="0"/>
              <a:t> </a:t>
            </a:r>
            <a:r>
              <a:rPr lang="en-GB" sz="2400" dirty="0" smtClean="0"/>
              <a:t>To be include to TA, It must be ensured that TA process does not become over-complex. More</a:t>
            </a:r>
            <a:r>
              <a:rPr lang="en-GB" sz="2400" dirty="0"/>
              <a:t>, be </a:t>
            </a:r>
            <a:r>
              <a:rPr lang="en-GB" sz="2400" dirty="0" smtClean="0"/>
              <a:t>simplified </a:t>
            </a:r>
            <a:r>
              <a:rPr lang="en-GB" sz="2400" dirty="0"/>
              <a:t>and </a:t>
            </a:r>
            <a:r>
              <a:rPr lang="en-GB" sz="2400" dirty="0" smtClean="0"/>
              <a:t>faster.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fr-FR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fr-FR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523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7. Do you thing that more general technical review are necessary for ASEP? If yes, which element?</a:t>
            </a:r>
            <a:br>
              <a:rPr lang="en-GB" sz="2400" dirty="0" smtClean="0"/>
            </a:br>
            <a:r>
              <a:rPr lang="en-GB" sz="2400" dirty="0" smtClean="0"/>
              <a:t>Would you like to make specific suggestions for improvement?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600" dirty="0" smtClean="0"/>
              <a:t>Most are in </a:t>
            </a:r>
            <a:r>
              <a:rPr lang="fr-FR" sz="2600" dirty="0" err="1" smtClean="0"/>
              <a:t>favour</a:t>
            </a:r>
            <a:r>
              <a:rPr lang="fr-FR" sz="2600" dirty="0" smtClean="0"/>
              <a:t> </a:t>
            </a:r>
          </a:p>
          <a:p>
            <a:r>
              <a:rPr lang="fr-FR" sz="2600" dirty="0" err="1" smtClean="0"/>
              <a:t>Generals</a:t>
            </a:r>
            <a:r>
              <a:rPr lang="fr-FR" sz="2600" dirty="0" smtClean="0"/>
              <a:t> </a:t>
            </a:r>
            <a:r>
              <a:rPr lang="fr-FR" sz="2600" dirty="0" err="1" smtClean="0"/>
              <a:t>principles</a:t>
            </a:r>
            <a:r>
              <a:rPr lang="fr-FR" sz="2600" dirty="0" smtClean="0"/>
              <a:t> of </a:t>
            </a:r>
            <a:r>
              <a:rPr lang="fr-FR" sz="2600" dirty="0" err="1" smtClean="0"/>
              <a:t>revision</a:t>
            </a:r>
            <a:r>
              <a:rPr lang="fr-FR" sz="2600" dirty="0" smtClean="0"/>
              <a:t> : </a:t>
            </a:r>
            <a:endParaRPr lang="en-GB" sz="2600" dirty="0"/>
          </a:p>
          <a:p>
            <a:pPr lvl="1"/>
            <a:r>
              <a:rPr lang="en-GB" sz="2400" dirty="0" smtClean="0"/>
              <a:t>The scope and test target : Method more representative to urban driving </a:t>
            </a:r>
            <a:r>
              <a:rPr lang="en-GB" sz="2400" dirty="0" err="1" smtClean="0"/>
              <a:t>behavior</a:t>
            </a:r>
            <a:r>
              <a:rPr lang="en-GB" sz="2400" dirty="0" smtClean="0"/>
              <a:t>, effectiveness of the method regarding off-cycle tests, which failure to be check </a:t>
            </a:r>
          </a:p>
          <a:p>
            <a:pPr lvl="1"/>
            <a:r>
              <a:rPr lang="en-GB" sz="2400" dirty="0"/>
              <a:t>T</a:t>
            </a:r>
            <a:r>
              <a:rPr lang="en-GB" sz="2400" dirty="0" smtClean="0"/>
              <a:t>esting method need to be </a:t>
            </a:r>
            <a:r>
              <a:rPr lang="en-GB" sz="2400" dirty="0"/>
              <a:t>simplified (e.g. simple single </a:t>
            </a:r>
            <a:r>
              <a:rPr lang="en-GB" sz="2400" dirty="0" smtClean="0"/>
              <a:t>test). ASEP should be restricted to one simple test method, </a:t>
            </a:r>
          </a:p>
          <a:p>
            <a:pPr lvl="1"/>
            <a:r>
              <a:rPr lang="en-GB" sz="2400" dirty="0" smtClean="0"/>
              <a:t>The text has to comply with a text for a technical standards</a:t>
            </a:r>
          </a:p>
          <a:p>
            <a:pPr lvl="1"/>
            <a:r>
              <a:rPr lang="en-US" sz="2400" dirty="0" smtClean="0"/>
              <a:t>Reduction </a:t>
            </a:r>
            <a:r>
              <a:rPr lang="fr-FR" sz="2400" dirty="0" smtClean="0"/>
              <a:t>of </a:t>
            </a:r>
            <a:r>
              <a:rPr lang="en-GB" sz="2400" dirty="0"/>
              <a:t>t</a:t>
            </a:r>
            <a:r>
              <a:rPr lang="en-GB" sz="2400" dirty="0" smtClean="0"/>
              <a:t>ime expensive</a:t>
            </a:r>
          </a:p>
          <a:p>
            <a:pPr lvl="1"/>
            <a:r>
              <a:rPr lang="en-GB" sz="2400" dirty="0"/>
              <a:t>The field of application should be narrowed , for instance focusing on high performance vehicles plus aftermarket components and possibly exclude </a:t>
            </a:r>
            <a:r>
              <a:rPr lang="en-GB" sz="2400" dirty="0" err="1"/>
              <a:t>xEV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 smtClean="0"/>
          </a:p>
          <a:p>
            <a:pPr lvl="1"/>
            <a:endParaRPr lang="en-GB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fr-FR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fr-FR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641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7. Do you thing that more general technical review are necessary for </a:t>
            </a:r>
            <a:r>
              <a:rPr lang="en-GB" sz="2400" dirty="0" smtClean="0"/>
              <a:t>ASEP? If </a:t>
            </a:r>
            <a:r>
              <a:rPr lang="en-GB" sz="2400" dirty="0"/>
              <a:t>yes, which element?</a:t>
            </a:r>
            <a:br>
              <a:rPr lang="en-GB" sz="2400" dirty="0"/>
            </a:br>
            <a:r>
              <a:rPr lang="en-GB" sz="2400" dirty="0"/>
              <a:t>Would you like to make specific suggestions for improvement?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err="1" smtClean="0"/>
              <a:t>Some</a:t>
            </a:r>
            <a:r>
              <a:rPr lang="fr-FR" sz="2000" b="1" dirty="0" smtClean="0"/>
              <a:t> </a:t>
            </a:r>
            <a:r>
              <a:rPr lang="fr-FR" sz="2000" b="1" dirty="0" err="1"/>
              <a:t>s</a:t>
            </a:r>
            <a:r>
              <a:rPr lang="fr-FR" sz="2000" b="1" dirty="0" err="1" smtClean="0"/>
              <a:t>pecific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proposals</a:t>
            </a:r>
            <a:r>
              <a:rPr lang="fr-FR" sz="2000" b="1" dirty="0" smtClean="0"/>
              <a:t> : </a:t>
            </a:r>
          </a:p>
          <a:p>
            <a:r>
              <a:rPr lang="en-GB" sz="2000" dirty="0"/>
              <a:t>L</a:t>
            </a:r>
            <a:r>
              <a:rPr lang="en-GB" sz="2000" dirty="0" smtClean="0"/>
              <a:t>imits</a:t>
            </a:r>
          </a:p>
          <a:p>
            <a:r>
              <a:rPr lang="en-GB" sz="2000" dirty="0" smtClean="0"/>
              <a:t>Margin of 2 dB(A) is too small, with the actual situation (Limit- act. Type </a:t>
            </a:r>
            <a:r>
              <a:rPr lang="en-GB" sz="2000" dirty="0" err="1" smtClean="0"/>
              <a:t>appr</a:t>
            </a:r>
            <a:r>
              <a:rPr lang="en-GB" sz="2000" dirty="0" smtClean="0"/>
              <a:t>. Value ) as additional margin, works . But in future many vehicle can </a:t>
            </a:r>
            <a:r>
              <a:rPr lang="en-GB" sz="2000" dirty="0" err="1" smtClean="0"/>
              <a:t>fulfill</a:t>
            </a:r>
            <a:r>
              <a:rPr lang="en-GB" sz="2000" dirty="0" smtClean="0"/>
              <a:t> 68 dB, so have no additional margin</a:t>
            </a:r>
          </a:p>
          <a:p>
            <a:r>
              <a:rPr lang="en-GB" sz="2000" dirty="0" smtClean="0"/>
              <a:t>Alternative indoor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Field of application narrowed, e.g. focus on high performance vehicles plus aftermarket components</a:t>
            </a:r>
          </a:p>
          <a:p>
            <a:r>
              <a:rPr lang="en-GB" sz="2000" dirty="0" smtClean="0"/>
              <a:t>Control range should be bigger (e.g. until 90 or 100 km/h). Results should be mentioned inside test report and certification.</a:t>
            </a:r>
          </a:p>
          <a:p>
            <a:r>
              <a:rPr lang="en-GB" sz="2000" dirty="0" smtClean="0"/>
              <a:t>New technologies of vehicle, such as selectable power driving modes with and without different output power. 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809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8. Do you plane to participate to an IWG on ASEP? 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err="1" smtClean="0"/>
              <a:t>From</a:t>
            </a:r>
            <a:r>
              <a:rPr lang="fr-FR" sz="2400" dirty="0" smtClean="0"/>
              <a:t> questionnaire : China, </a:t>
            </a:r>
            <a:r>
              <a:rPr lang="fr-FR" sz="2400" dirty="0" err="1" smtClean="0"/>
              <a:t>Japan</a:t>
            </a:r>
            <a:r>
              <a:rPr lang="fr-FR" sz="2400" dirty="0" smtClean="0"/>
              <a:t>, Germany, Spain, France, OICA, IMMA, CLEPA</a:t>
            </a:r>
          </a:p>
          <a:p>
            <a:r>
              <a:rPr lang="fr-FR" sz="2400" dirty="0" err="1" smtClean="0"/>
              <a:t>From</a:t>
            </a:r>
            <a:r>
              <a:rPr lang="fr-FR" sz="2400" dirty="0" smtClean="0"/>
              <a:t> Expert group : </a:t>
            </a:r>
            <a:r>
              <a:rPr lang="en-GB" sz="2400" dirty="0" smtClean="0"/>
              <a:t>Hungary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719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conclusion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Lot of </a:t>
            </a:r>
            <a:r>
              <a:rPr lang="fr-FR" dirty="0" err="1" smtClean="0"/>
              <a:t>comments</a:t>
            </a:r>
            <a:r>
              <a:rPr lang="fr-FR" dirty="0" smtClean="0"/>
              <a:t> on </a:t>
            </a:r>
            <a:r>
              <a:rPr lang="fr-FR" dirty="0" err="1"/>
              <a:t>on</a:t>
            </a:r>
            <a:r>
              <a:rPr lang="fr-FR" dirty="0"/>
              <a:t> ASEP for </a:t>
            </a:r>
            <a:r>
              <a:rPr lang="fr-FR" dirty="0" smtClean="0"/>
              <a:t>ECE51.03.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are </a:t>
            </a:r>
            <a:r>
              <a:rPr lang="fr-FR" dirty="0" err="1" smtClean="0"/>
              <a:t>needed</a:t>
            </a:r>
            <a:r>
              <a:rPr lang="fr-FR" dirty="0" smtClean="0"/>
              <a:t>.</a:t>
            </a:r>
            <a:endParaRPr lang="en-GB" dirty="0"/>
          </a:p>
          <a:p>
            <a:endParaRPr lang="fr-FR" dirty="0" smtClean="0"/>
          </a:p>
          <a:p>
            <a:r>
              <a:rPr lang="fr-FR" dirty="0" err="1" smtClean="0"/>
              <a:t>Only</a:t>
            </a:r>
            <a:r>
              <a:rPr lang="fr-FR" dirty="0" smtClean="0"/>
              <a:t> few comment and questions on </a:t>
            </a:r>
            <a:r>
              <a:rPr lang="fr-FR" dirty="0"/>
              <a:t>ASEP for </a:t>
            </a:r>
            <a:r>
              <a:rPr lang="fr-FR" dirty="0" smtClean="0"/>
              <a:t>ECE41.04. It </a:t>
            </a:r>
            <a:r>
              <a:rPr lang="fr-FR" dirty="0" err="1" smtClean="0"/>
              <a:t>seems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no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9108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ISO contribution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expert from ISO informed GRB about the activities of his organization to contribute to the GRB work on revising the ASEP </a:t>
            </a:r>
            <a:r>
              <a:rPr lang="en-GB" dirty="0" smtClean="0"/>
              <a:t>provisions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b="1" dirty="0" smtClean="0">
                <a:sym typeface="Wingdings" panose="05000000000000000000" pitchFamily="2" charset="2"/>
              </a:rPr>
              <a:t> </a:t>
            </a:r>
            <a:r>
              <a:rPr lang="en-GB" b="1" dirty="0">
                <a:sym typeface="Wingdings" panose="05000000000000000000" pitchFamily="2" charset="2"/>
              </a:rPr>
              <a:t>Informal document for GRB 64</a:t>
            </a:r>
            <a:r>
              <a:rPr lang="en-GB" b="1" baseline="30000" dirty="0">
                <a:sym typeface="Wingdings" panose="05000000000000000000" pitchFamily="2" charset="2"/>
              </a:rPr>
              <a:t>th</a:t>
            </a:r>
            <a:r>
              <a:rPr lang="en-GB" b="1" dirty="0">
                <a:sym typeface="Wingdings" panose="05000000000000000000" pitchFamily="2" charset="2"/>
              </a:rPr>
              <a:t> session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06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load</a:t>
            </a:r>
            <a:r>
              <a:rPr lang="fr-FR" dirty="0" smtClean="0"/>
              <a:t> of an IWG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400" dirty="0"/>
              <a:t>The IWG for ASEP </a:t>
            </a:r>
            <a:r>
              <a:rPr lang="en-GB" sz="2400" dirty="0" smtClean="0"/>
              <a:t>on ECE51.03 could :</a:t>
            </a:r>
            <a:endParaRPr lang="en-GB" sz="2400" dirty="0"/>
          </a:p>
          <a:p>
            <a:pPr lvl="0"/>
            <a:r>
              <a:rPr lang="en-GB" sz="2400" dirty="0"/>
              <a:t>c</a:t>
            </a:r>
            <a:r>
              <a:rPr lang="en-GB" sz="2400" dirty="0" smtClean="0"/>
              <a:t>ontinue </a:t>
            </a:r>
            <a:r>
              <a:rPr lang="en-GB" sz="2400" dirty="0"/>
              <a:t>work done by ISO to update the text to improve clarity and simplification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r</a:t>
            </a:r>
            <a:r>
              <a:rPr lang="en-GB" sz="2400" dirty="0" smtClean="0"/>
              <a:t>e-</a:t>
            </a:r>
            <a:r>
              <a:rPr lang="en-GB" sz="2400" dirty="0" err="1" smtClean="0"/>
              <a:t>tructure</a:t>
            </a:r>
            <a:r>
              <a:rPr lang="en-GB" sz="2400" dirty="0" smtClean="0"/>
              <a:t> the text </a:t>
            </a:r>
            <a:r>
              <a:rPr lang="en-GB" sz="2400" dirty="0"/>
              <a:t>to comply </a:t>
            </a:r>
            <a:r>
              <a:rPr lang="en-GB" sz="2400" dirty="0" smtClean="0"/>
              <a:t>with </a:t>
            </a:r>
            <a:r>
              <a:rPr lang="en-GB" sz="2400" dirty="0"/>
              <a:t>a technical </a:t>
            </a:r>
            <a:r>
              <a:rPr lang="en-GB" sz="2400" dirty="0" smtClean="0"/>
              <a:t>standards</a:t>
            </a:r>
            <a:endParaRPr lang="en-GB" sz="2400" dirty="0"/>
          </a:p>
          <a:p>
            <a:pPr lvl="0"/>
            <a:r>
              <a:rPr lang="en-GB" sz="2400" dirty="0"/>
              <a:t>r</a:t>
            </a:r>
            <a:r>
              <a:rPr lang="en-GB" sz="2400" dirty="0" smtClean="0"/>
              <a:t>eview </a:t>
            </a:r>
            <a:r>
              <a:rPr lang="en-GB" sz="2400" dirty="0"/>
              <a:t>and improve test procedure for automatic transmission in non-locked gear. </a:t>
            </a:r>
          </a:p>
          <a:p>
            <a:pPr lvl="0"/>
            <a:r>
              <a:rPr lang="en-GB" sz="2400" dirty="0"/>
              <a:t>p</a:t>
            </a:r>
            <a:r>
              <a:rPr lang="en-GB" sz="2400" dirty="0" smtClean="0"/>
              <a:t>ropose </a:t>
            </a:r>
            <a:r>
              <a:rPr lang="en-GB" sz="2400" dirty="0"/>
              <a:t>test procedures for hybrid vehicles and </a:t>
            </a:r>
            <a:r>
              <a:rPr lang="en-GB" sz="2400" dirty="0" smtClean="0"/>
              <a:t>new </a:t>
            </a:r>
            <a:r>
              <a:rPr lang="en-GB" sz="2400" dirty="0"/>
              <a:t>technologies of vehicle. </a:t>
            </a:r>
            <a:endParaRPr lang="en-GB" sz="2400" dirty="0" smtClean="0"/>
          </a:p>
          <a:p>
            <a:pPr lvl="0"/>
            <a:r>
              <a:rPr lang="fr-FR" sz="2400" dirty="0"/>
              <a:t>p</a:t>
            </a:r>
            <a:r>
              <a:rPr lang="fr-FR" sz="2400" dirty="0" smtClean="0"/>
              <a:t>ropose </a:t>
            </a:r>
            <a:r>
              <a:rPr lang="fr-FR" sz="2400" dirty="0" err="1" smtClean="0"/>
              <a:t>limits</a:t>
            </a:r>
            <a:r>
              <a:rPr lang="fr-FR" sz="2400" dirty="0" smtClean="0"/>
              <a:t> for N1 in </a:t>
            </a:r>
            <a:r>
              <a:rPr lang="fr-FR" sz="2400" dirty="0" err="1" smtClean="0"/>
              <a:t>reference</a:t>
            </a:r>
            <a:r>
              <a:rPr lang="fr-FR" sz="2400" dirty="0" smtClean="0"/>
              <a:t> </a:t>
            </a:r>
            <a:r>
              <a:rPr lang="fr-FR" sz="2400" dirty="0" err="1" smtClean="0"/>
              <a:t>sound</a:t>
            </a:r>
            <a:r>
              <a:rPr lang="fr-FR" sz="2400" dirty="0" smtClean="0"/>
              <a:t> </a:t>
            </a:r>
            <a:r>
              <a:rPr lang="fr-FR" sz="2400" dirty="0" err="1" smtClean="0"/>
              <a:t>assesment</a:t>
            </a:r>
            <a:endParaRPr lang="en-GB" sz="2400" dirty="0"/>
          </a:p>
          <a:p>
            <a:pPr lvl="0"/>
            <a:r>
              <a:rPr lang="en-GB" sz="2400" dirty="0"/>
              <a:t>p</a:t>
            </a:r>
            <a:r>
              <a:rPr lang="en-GB" sz="2400" dirty="0" smtClean="0"/>
              <a:t>ropose </a:t>
            </a:r>
            <a:r>
              <a:rPr lang="en-GB" sz="2400" dirty="0"/>
              <a:t>simplified test procedure and/or alternative test </a:t>
            </a:r>
            <a:r>
              <a:rPr lang="en-GB" sz="2400" dirty="0" smtClean="0"/>
              <a:t>(such </a:t>
            </a:r>
            <a:r>
              <a:rPr lang="en-GB" sz="2400" dirty="0"/>
              <a:t>as in-door </a:t>
            </a:r>
            <a:r>
              <a:rPr lang="en-GB" sz="2400" dirty="0" smtClean="0"/>
              <a:t>testing) </a:t>
            </a:r>
            <a:r>
              <a:rPr lang="en-GB" sz="2400" dirty="0"/>
              <a:t>to reduce time </a:t>
            </a:r>
            <a:r>
              <a:rPr lang="en-GB" sz="2400" dirty="0" smtClean="0"/>
              <a:t>expensive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0772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load</a:t>
            </a:r>
            <a:r>
              <a:rPr lang="fr-FR" dirty="0" smtClean="0"/>
              <a:t> of an IWG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/>
              <a:t>The IWG for ASEP </a:t>
            </a:r>
            <a:r>
              <a:rPr lang="en-GB" sz="2400" dirty="0" smtClean="0"/>
              <a:t>on ECE51.03 could also </a:t>
            </a:r>
            <a:r>
              <a:rPr lang="fr-FR" sz="2400" dirty="0" smtClean="0"/>
              <a:t>propose a </a:t>
            </a:r>
            <a:r>
              <a:rPr lang="fr-FR" sz="2400" dirty="0" err="1" smtClean="0"/>
              <a:t>general</a:t>
            </a:r>
            <a:r>
              <a:rPr lang="fr-FR" sz="2400" dirty="0" smtClean="0"/>
              <a:t> </a:t>
            </a:r>
            <a:r>
              <a:rPr lang="fr-FR" sz="2400" dirty="0" err="1" smtClean="0"/>
              <a:t>principle</a:t>
            </a:r>
            <a:r>
              <a:rPr lang="fr-FR" sz="2400" dirty="0" smtClean="0"/>
              <a:t> for </a:t>
            </a:r>
            <a:r>
              <a:rPr lang="en-US" sz="2400" dirty="0" smtClean="0"/>
              <a:t>revision</a:t>
            </a:r>
            <a:r>
              <a:rPr lang="fr-FR" sz="2400" dirty="0" smtClean="0"/>
              <a:t> of ASEP </a:t>
            </a:r>
            <a:r>
              <a:rPr lang="fr-FR" sz="2400" dirty="0" err="1" smtClean="0"/>
              <a:t>regarding</a:t>
            </a:r>
            <a:r>
              <a:rPr lang="fr-FR" sz="2400" dirty="0" smtClean="0"/>
              <a:t> :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Scope and target</a:t>
            </a:r>
            <a:r>
              <a:rPr lang="en-GB" sz="2400" dirty="0"/>
              <a:t> which failure to be </a:t>
            </a:r>
            <a:r>
              <a:rPr lang="en-GB" sz="2400" dirty="0" smtClean="0"/>
              <a:t>check)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E</a:t>
            </a:r>
            <a:r>
              <a:rPr lang="en-GB" sz="2400" dirty="0" smtClean="0"/>
              <a:t>ffectiveness </a:t>
            </a:r>
            <a:r>
              <a:rPr lang="en-GB" sz="2400" dirty="0"/>
              <a:t>of the method regarding off-cycle tests, </a:t>
            </a:r>
            <a:r>
              <a:rPr lang="en-GB" sz="2400" dirty="0" smtClean="0"/>
              <a:t>…)</a:t>
            </a:r>
            <a:endParaRPr lang="fr-FR" sz="2400" dirty="0" smtClean="0"/>
          </a:p>
          <a:p>
            <a:r>
              <a:rPr lang="fr-FR" sz="2400" dirty="0" smtClean="0"/>
              <a:t> </a:t>
            </a:r>
            <a:r>
              <a:rPr lang="en-GB" sz="2400" dirty="0"/>
              <a:t>Field of </a:t>
            </a:r>
            <a:r>
              <a:rPr lang="en-GB" sz="2400" dirty="0" smtClean="0"/>
              <a:t>application</a:t>
            </a:r>
          </a:p>
          <a:p>
            <a:r>
              <a:rPr lang="en-GB" sz="2400" dirty="0" smtClean="0"/>
              <a:t>Control range (</a:t>
            </a:r>
            <a:r>
              <a:rPr lang="en-GB" sz="2400" dirty="0"/>
              <a:t>method more representative to urban driving </a:t>
            </a:r>
            <a:r>
              <a:rPr lang="en-GB" sz="2400" dirty="0" err="1" smtClean="0"/>
              <a:t>behavior</a:t>
            </a:r>
            <a:r>
              <a:rPr lang="en-GB" sz="2400" dirty="0" smtClean="0"/>
              <a:t>)</a:t>
            </a:r>
          </a:p>
          <a:p>
            <a:r>
              <a:rPr lang="fr-FR" sz="2400" dirty="0" err="1" smtClean="0"/>
              <a:t>Alignment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ASEP ECE41. 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675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Background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en-GB" dirty="0"/>
              <a:t>At the future work for GRB working group and at GRB </a:t>
            </a:r>
            <a:r>
              <a:rPr lang="en-GB" dirty="0" smtClean="0"/>
              <a:t>62 and 63th </a:t>
            </a:r>
            <a:r>
              <a:rPr lang="en-GB" dirty="0"/>
              <a:t>session, it was presented several concerns about ASEP : </a:t>
            </a:r>
          </a:p>
          <a:p>
            <a:pPr lvl="0" algn="just"/>
            <a:r>
              <a:rPr lang="en-GB" sz="2600" dirty="0"/>
              <a:t>Update the text to improve clarity and simplification in short term</a:t>
            </a:r>
          </a:p>
          <a:p>
            <a:pPr lvl="0" algn="just"/>
            <a:r>
              <a:rPr lang="en-GB" sz="2600" dirty="0"/>
              <a:t>Missing sound limit values for N1 and </a:t>
            </a:r>
            <a:r>
              <a:rPr lang="en-GB" sz="2600" dirty="0" err="1"/>
              <a:t>Offroad</a:t>
            </a:r>
            <a:r>
              <a:rPr lang="en-GB" sz="2600" dirty="0"/>
              <a:t> in Annex7 para. 5.3 to be added. </a:t>
            </a:r>
          </a:p>
          <a:p>
            <a:pPr lvl="0" algn="just"/>
            <a:r>
              <a:rPr lang="en-GB" sz="2600" dirty="0"/>
              <a:t>Series hybrid vehicles are excluded from the ASEP until 30 June 2019; new test methods will be necessary in R51.</a:t>
            </a:r>
          </a:p>
          <a:p>
            <a:pPr lvl="0" algn="just"/>
            <a:r>
              <a:rPr lang="en-GB" sz="2600" dirty="0"/>
              <a:t>ASEP as a part of type approval (not as a manufacturer declaration) </a:t>
            </a:r>
          </a:p>
          <a:p>
            <a:pPr lvl="0" algn="just"/>
            <a:r>
              <a:rPr lang="en-GB" sz="2600" dirty="0"/>
              <a:t>More general technical review in cooperation with ISO (Improvement of methods)  </a:t>
            </a:r>
          </a:p>
          <a:p>
            <a:pPr marL="0" indent="0" algn="just">
              <a:buNone/>
            </a:pPr>
            <a:r>
              <a:rPr lang="en-GB" dirty="0"/>
              <a:t>IWG was suggested to start 2016 and to finish 2019.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91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Background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800" dirty="0"/>
              <a:t>E</a:t>
            </a:r>
            <a:r>
              <a:rPr lang="en-GB" sz="2800" dirty="0" smtClean="0"/>
              <a:t>xpert </a:t>
            </a:r>
            <a:r>
              <a:rPr lang="en-GB" sz="2800" dirty="0"/>
              <a:t>from France </a:t>
            </a:r>
            <a:r>
              <a:rPr lang="en-GB" sz="2800" dirty="0" smtClean="0"/>
              <a:t>preliminarily </a:t>
            </a:r>
            <a:r>
              <a:rPr lang="en-GB" sz="2800" dirty="0"/>
              <a:t>volunteered to chair </a:t>
            </a:r>
            <a:r>
              <a:rPr lang="en-GB" sz="2800" dirty="0" smtClean="0"/>
              <a:t>in relation to Regulation Nos. 51 </a:t>
            </a:r>
            <a:r>
              <a:rPr lang="en-GB" sz="2800" dirty="0"/>
              <a:t>for the ASEP </a:t>
            </a:r>
            <a:r>
              <a:rPr lang="en-GB" sz="2800" dirty="0" smtClean="0"/>
              <a:t>provisions. </a:t>
            </a:r>
            <a:r>
              <a:rPr lang="en-GB" sz="2800" dirty="0"/>
              <a:t>The experts from China, Japan, Hungary, EC, IMMA and OICA expressed their support for the creation of these IWGs. </a:t>
            </a:r>
            <a:endParaRPr lang="en-GB" sz="2800" dirty="0" smtClean="0"/>
          </a:p>
          <a:p>
            <a:pPr algn="just"/>
            <a:r>
              <a:rPr lang="en-GB" sz="2800" dirty="0" smtClean="0"/>
              <a:t>As </a:t>
            </a:r>
            <a:r>
              <a:rPr lang="en-GB" sz="2800" dirty="0"/>
              <a:t>GRB decided to take a decision on their establishment at its next session, </a:t>
            </a:r>
            <a:r>
              <a:rPr lang="en-GB" sz="2800" dirty="0" smtClean="0"/>
              <a:t>FRANCE </a:t>
            </a:r>
            <a:r>
              <a:rPr lang="en-GB" sz="2800" dirty="0"/>
              <a:t> request to </a:t>
            </a:r>
            <a:r>
              <a:rPr lang="en-GB" sz="2800" dirty="0" smtClean="0"/>
              <a:t>GRB </a:t>
            </a:r>
            <a:r>
              <a:rPr lang="en-GB" sz="2800" dirty="0"/>
              <a:t>members to give me some feedback using a</a:t>
            </a:r>
            <a:r>
              <a:rPr lang="en-GB" sz="2800" dirty="0" smtClean="0"/>
              <a:t> questionnaire </a:t>
            </a:r>
            <a:r>
              <a:rPr lang="en-GB" sz="2800" dirty="0"/>
              <a:t>to take into consideration concerns about ASEP </a:t>
            </a:r>
            <a:r>
              <a:rPr lang="en-GB" sz="2800" dirty="0" smtClean="0"/>
              <a:t>provisions.</a:t>
            </a:r>
          </a:p>
          <a:p>
            <a:pPr marL="0" indent="0" algn="just">
              <a:buNone/>
            </a:pP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228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Background</a:t>
            </a:r>
            <a:endParaRPr lang="en-GB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6476"/>
              </p:ext>
            </p:extLst>
          </p:nvPr>
        </p:nvGraphicFramePr>
        <p:xfrm>
          <a:off x="179512" y="1604734"/>
          <a:ext cx="8640960" cy="45605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22660"/>
                <a:gridCol w="17183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Questions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Answers</a:t>
                      </a:r>
                      <a:endParaRPr lang="en-GB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 you have experience on ASEP new test methods?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Which do you consider are the main difficulties or concerns with ASEP?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 you need update of the text to improve clarity and simplification in short term?</a:t>
                      </a:r>
                      <a:r>
                        <a:rPr lang="en-GB" sz="2400">
                          <a:effectLst/>
                        </a:rPr>
                        <a:t/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If yes, which part (control range, target conditions, anchor point, reference sound assessment, principle of L</a:t>
                      </a:r>
                      <a:r>
                        <a:rPr lang="en-GB" sz="1600" baseline="-25000">
                          <a:effectLst/>
                        </a:rPr>
                        <a:t>urban</a:t>
                      </a:r>
                      <a:r>
                        <a:rPr lang="en-GB" sz="1600">
                          <a:effectLst/>
                        </a:rPr>
                        <a:t>, …) ?</a:t>
                      </a:r>
                      <a:r>
                        <a:rPr lang="en-GB" sz="2400">
                          <a:effectLst/>
                        </a:rPr>
                        <a:t/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Are you concerned about Missing sound limit values for N1 and Offroad ?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Have you some experience and proposal about  new test methods necessary in R51 for Series hybrid vehicles (which are excluded from the ASEP until 30 June 2019) ?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Are you interest about ASEP as a part of type approval (not as a manufacturer declaration)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 you thing that more general technical review are necessary for ASEP?</a:t>
                      </a:r>
                      <a:r>
                        <a:rPr lang="en-GB" sz="2400">
                          <a:effectLst/>
                        </a:rPr>
                        <a:t/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If yes, which element (general objective, methods, limits, …) ?</a:t>
                      </a:r>
                      <a:r>
                        <a:rPr lang="en-GB" sz="2400">
                          <a:effectLst/>
                        </a:rPr>
                        <a:t/>
                      </a:r>
                      <a:br>
                        <a:rPr lang="en-GB" sz="2400">
                          <a:effectLst/>
                        </a:rPr>
                      </a:br>
                      <a:r>
                        <a:rPr lang="en-GB" sz="1600">
                          <a:effectLst/>
                        </a:rPr>
                        <a:t>Would you like to make specific suggestions for improvement?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Do you plane to participate to an IWG on ASEP? </a:t>
                      </a:r>
                      <a:endParaRPr lang="en-GB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2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</a:t>
            </a:r>
            <a:r>
              <a:rPr lang="fr-FR" dirty="0" smtClean="0"/>
              <a:t>uestionnaire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16 </a:t>
            </a:r>
            <a:r>
              <a:rPr lang="fr-FR" dirty="0" err="1" smtClean="0"/>
              <a:t>answers</a:t>
            </a:r>
            <a:r>
              <a:rPr lang="fr-FR" dirty="0" smtClean="0"/>
              <a:t> : 12 for ECE51.03 and 5 for ECE41.04 and 2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Contracting</a:t>
            </a:r>
            <a:r>
              <a:rPr lang="fr-FR" dirty="0" smtClean="0"/>
              <a:t> parties : China, </a:t>
            </a:r>
            <a:r>
              <a:rPr lang="fr-FR" dirty="0" err="1" smtClean="0"/>
              <a:t>Japan</a:t>
            </a:r>
            <a:r>
              <a:rPr lang="fr-FR" dirty="0" smtClean="0"/>
              <a:t>, UK, Spain, </a:t>
            </a:r>
            <a:r>
              <a:rPr lang="fr-FR" dirty="0" err="1" smtClean="0"/>
              <a:t>Italy</a:t>
            </a:r>
            <a:r>
              <a:rPr lang="fr-FR" dirty="0" smtClean="0"/>
              <a:t>, EC, </a:t>
            </a:r>
            <a:r>
              <a:rPr lang="fr-FR" dirty="0" err="1" smtClean="0"/>
              <a:t>Norway</a:t>
            </a:r>
            <a:r>
              <a:rPr lang="fr-FR" dirty="0" smtClean="0"/>
              <a:t>, </a:t>
            </a:r>
            <a:r>
              <a:rPr lang="fr-FR" dirty="0" err="1" smtClean="0"/>
              <a:t>Belgium</a:t>
            </a:r>
            <a:r>
              <a:rPr lang="fr-FR" dirty="0" smtClean="0"/>
              <a:t>, Germany, </a:t>
            </a:r>
            <a:r>
              <a:rPr lang="fr-FR" dirty="0" err="1" smtClean="0"/>
              <a:t>Belgium</a:t>
            </a:r>
            <a:r>
              <a:rPr lang="fr-FR" dirty="0" smtClean="0"/>
              <a:t>, NL, France</a:t>
            </a:r>
          </a:p>
          <a:p>
            <a:r>
              <a:rPr lang="fr-FR" dirty="0" smtClean="0"/>
              <a:t>NGO : OICA, IMMA, CLEPA</a:t>
            </a:r>
          </a:p>
          <a:p>
            <a:r>
              <a:rPr lang="fr-FR" dirty="0" smtClean="0"/>
              <a:t>Manufacturer </a:t>
            </a:r>
            <a:r>
              <a:rPr lang="fr-FR" dirty="0"/>
              <a:t>: Daimler, FORD</a:t>
            </a:r>
          </a:p>
          <a:p>
            <a:endParaRPr lang="fr-F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76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1. Do you have experience on ASEP new test methods?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have experience on passengers</a:t>
            </a:r>
          </a:p>
          <a:p>
            <a:r>
              <a:rPr lang="en-US" dirty="0"/>
              <a:t>4</a:t>
            </a:r>
            <a:r>
              <a:rPr lang="en-US" dirty="0" smtClean="0"/>
              <a:t> have experience on L3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fr-FR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fr-FR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60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2. Which do you consider are the main difficulties or concerns with ASEP?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General difficulties : Complexity, subject to Interpretation, Uncertain, complicated for reading (UN-R41 could be a template), the concept of 3 different ways of evaluation/testing (ECE51.03</a:t>
            </a:r>
            <a:r>
              <a:rPr lang="en-GB" sz="1800" dirty="0"/>
              <a:t>), </a:t>
            </a:r>
            <a:r>
              <a:rPr lang="en-GB" sz="1800" dirty="0" smtClean="0"/>
              <a:t>Definitions</a:t>
            </a:r>
          </a:p>
          <a:p>
            <a:r>
              <a:rPr lang="en-GB" sz="1800" dirty="0"/>
              <a:t>T</a:t>
            </a:r>
            <a:r>
              <a:rPr lang="en-GB" sz="1800" dirty="0" smtClean="0"/>
              <a:t>ime-consuming</a:t>
            </a:r>
          </a:p>
          <a:p>
            <a:r>
              <a:rPr lang="fr-FR" sz="1800" dirty="0" smtClean="0"/>
              <a:t>Multiple modes</a:t>
            </a:r>
          </a:p>
          <a:p>
            <a:r>
              <a:rPr lang="fr-FR" sz="1800" dirty="0" err="1" smtClean="0"/>
              <a:t>Automatic</a:t>
            </a:r>
            <a:r>
              <a:rPr lang="fr-FR" sz="1800" dirty="0" smtClean="0"/>
              <a:t> transmission</a:t>
            </a:r>
            <a:endParaRPr lang="en-GB" sz="1800" dirty="0" smtClean="0"/>
          </a:p>
          <a:p>
            <a:r>
              <a:rPr lang="en-GB" sz="1800" dirty="0" smtClean="0"/>
              <a:t>Non lockable ATM and ATM with 9 or more gear ratios doesn't fit to the test scheme</a:t>
            </a:r>
          </a:p>
          <a:p>
            <a:r>
              <a:rPr lang="en-GB" sz="1800" dirty="0" smtClean="0"/>
              <a:t>Self-declaration</a:t>
            </a:r>
          </a:p>
          <a:p>
            <a:r>
              <a:rPr lang="en-GB" sz="1800" dirty="0"/>
              <a:t>R</a:t>
            </a:r>
            <a:r>
              <a:rPr lang="en-GB" sz="1800" dirty="0" smtClean="0"/>
              <a:t>eplacement-silencer </a:t>
            </a:r>
          </a:p>
          <a:p>
            <a:r>
              <a:rPr lang="en-GB" sz="1800" dirty="0" smtClean="0"/>
              <a:t>Exemptions cases for ASEP, for CVT and non-lockable automatic transmission (ECE41.04) </a:t>
            </a:r>
          </a:p>
          <a:p>
            <a:r>
              <a:rPr lang="en-GB" sz="1800" dirty="0" smtClean="0"/>
              <a:t>New technologies of vehicle, such as selectable power driving modes with and without different output power. (ECE41.04)</a:t>
            </a:r>
          </a:p>
          <a:p>
            <a:r>
              <a:rPr lang="en-GB" sz="1800" dirty="0" smtClean="0"/>
              <a:t>Allowed tolerance for </a:t>
            </a:r>
            <a:r>
              <a:rPr lang="en-GB" sz="1800" dirty="0" err="1" smtClean="0"/>
              <a:t>nbb</a:t>
            </a:r>
            <a:r>
              <a:rPr lang="en-GB" sz="1800" dirty="0" smtClean="0"/>
              <a:t> (ECE41.04)</a:t>
            </a:r>
          </a:p>
          <a:p>
            <a:r>
              <a:rPr lang="en-GB" sz="1800" dirty="0" smtClean="0"/>
              <a:t>Alignment of  acronyms with R41.04, R51.03 and ISO.</a:t>
            </a:r>
            <a:endParaRPr lang="en-GB" sz="1800" dirty="0"/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fr-FR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fr-FR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911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3. Do you need update of the text to improve clarity and simplification in short term? If yes, which part ?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</a:t>
            </a:r>
            <a:r>
              <a:rPr lang="en-GB" dirty="0" smtClean="0"/>
              <a:t>ontrol range, target conditions</a:t>
            </a:r>
          </a:p>
          <a:p>
            <a:r>
              <a:rPr lang="en-GB" dirty="0"/>
              <a:t>Noise level is measured on the right and left and  final </a:t>
            </a:r>
            <a:r>
              <a:rPr lang="en-GB" dirty="0" smtClean="0"/>
              <a:t>result</a:t>
            </a:r>
          </a:p>
          <a:p>
            <a:r>
              <a:rPr lang="en-GB" dirty="0"/>
              <a:t>A</a:t>
            </a:r>
            <a:r>
              <a:rPr lang="en-GB" dirty="0" smtClean="0"/>
              <a:t>nchor point</a:t>
            </a:r>
          </a:p>
          <a:p>
            <a:r>
              <a:rPr lang="en-GB" dirty="0" smtClean="0"/>
              <a:t>Vehicle/engine speed </a:t>
            </a:r>
            <a:r>
              <a:rPr lang="en-GB" dirty="0"/>
              <a:t>and </a:t>
            </a:r>
            <a:r>
              <a:rPr lang="en-GB" dirty="0" smtClean="0"/>
              <a:t>tolerance</a:t>
            </a:r>
            <a:r>
              <a:rPr lang="en-GB" dirty="0"/>
              <a:t>, </a:t>
            </a:r>
            <a:r>
              <a:rPr lang="en-GB" dirty="0" smtClean="0"/>
              <a:t>gear selection, non lockable ATM, locked / non locked</a:t>
            </a:r>
          </a:p>
          <a:p>
            <a:r>
              <a:rPr lang="en-GB" dirty="0"/>
              <a:t>Use of 5 </a:t>
            </a:r>
            <a:r>
              <a:rPr lang="en-GB" dirty="0" err="1"/>
              <a:t>dBA</a:t>
            </a:r>
            <a:r>
              <a:rPr lang="en-GB" dirty="0"/>
              <a:t>/1000 rpm slope, plus edging</a:t>
            </a:r>
            <a:endParaRPr lang="en-GB" dirty="0" smtClean="0"/>
          </a:p>
          <a:p>
            <a:r>
              <a:rPr lang="en-GB" dirty="0" smtClean="0"/>
              <a:t>Reference sound assessment </a:t>
            </a:r>
          </a:p>
          <a:p>
            <a:r>
              <a:rPr lang="en-GB" dirty="0" smtClean="0"/>
              <a:t>principle of </a:t>
            </a:r>
            <a:r>
              <a:rPr lang="en-GB" dirty="0" err="1" smtClean="0"/>
              <a:t>Lurban</a:t>
            </a:r>
            <a:endParaRPr lang="en-GB" dirty="0" smtClean="0"/>
          </a:p>
          <a:p>
            <a:r>
              <a:rPr lang="en-GB" dirty="0" smtClean="0"/>
              <a:t>Choice of modes</a:t>
            </a:r>
          </a:p>
          <a:p>
            <a:r>
              <a:rPr lang="fr-FR" dirty="0" err="1" smtClean="0"/>
              <a:t>Pre-acceleration</a:t>
            </a:r>
            <a:endParaRPr lang="fr-FR" dirty="0" smtClean="0"/>
          </a:p>
          <a:p>
            <a:r>
              <a:rPr lang="en-GB" dirty="0" smtClean="0"/>
              <a:t>Define more clearly exemptions cases for ASEP, for CVT and non-lockable automatic transmission, electrical motorcycles </a:t>
            </a:r>
          </a:p>
          <a:p>
            <a:r>
              <a:rPr lang="en-GB" dirty="0" smtClean="0"/>
              <a:t>Engine speed signal via CAN is acceptable?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6296" y="5935910"/>
            <a:ext cx="170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Questionnaire</a:t>
            </a:r>
          </a:p>
          <a:p>
            <a:pPr algn="ctr"/>
            <a:r>
              <a:rPr lang="fr-FR" sz="2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answers</a:t>
            </a:r>
            <a:endParaRPr lang="fr-FR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069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4. Are </a:t>
            </a:r>
            <a:r>
              <a:rPr lang="en-GB" sz="2400" dirty="0"/>
              <a:t>you concerned about Missing sound limit values for N1 and </a:t>
            </a:r>
            <a:r>
              <a:rPr lang="en-GB" sz="2400" dirty="0" err="1"/>
              <a:t>Offroad</a:t>
            </a:r>
            <a:r>
              <a:rPr lang="en-GB" sz="2400" dirty="0"/>
              <a:t> </a:t>
            </a:r>
            <a:r>
              <a:rPr lang="en-GB" sz="2400" dirty="0" smtClean="0"/>
              <a:t>? 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Most are </a:t>
            </a:r>
            <a:r>
              <a:rPr lang="fr-FR" sz="2400" dirty="0" err="1" smtClean="0"/>
              <a:t>concerned</a:t>
            </a:r>
            <a:endParaRPr lang="fr-FR" sz="2400" dirty="0" smtClean="0"/>
          </a:p>
          <a:p>
            <a:r>
              <a:rPr lang="fr-FR" sz="2400" dirty="0" err="1"/>
              <a:t>P</a:t>
            </a:r>
            <a:r>
              <a:rPr lang="fr-FR" sz="2400" dirty="0" err="1" smtClean="0"/>
              <a:t>rinciple</a:t>
            </a:r>
            <a:r>
              <a:rPr lang="fr-FR" sz="2400" dirty="0" smtClean="0"/>
              <a:t> of </a:t>
            </a:r>
            <a:r>
              <a:rPr lang="fr-FR" sz="2400" dirty="0" err="1" smtClean="0"/>
              <a:t>reference</a:t>
            </a:r>
            <a:r>
              <a:rPr lang="fr-FR" sz="2400" dirty="0" smtClean="0"/>
              <a:t> </a:t>
            </a:r>
            <a:r>
              <a:rPr lang="fr-FR" sz="2400" dirty="0" err="1" smtClean="0"/>
              <a:t>sound</a:t>
            </a:r>
            <a:r>
              <a:rPr lang="fr-FR" sz="2400" dirty="0" smtClean="0"/>
              <a:t> </a:t>
            </a:r>
            <a:r>
              <a:rPr lang="fr-FR" sz="2400" dirty="0" err="1" smtClean="0"/>
              <a:t>assesment</a:t>
            </a:r>
            <a:r>
              <a:rPr lang="fr-FR" sz="2400" dirty="0" smtClean="0"/>
              <a:t>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review</a:t>
            </a:r>
            <a:r>
              <a:rPr lang="fr-FR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456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1275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Informations on ASEP </vt:lpstr>
      <vt:lpstr>Background</vt:lpstr>
      <vt:lpstr>Background</vt:lpstr>
      <vt:lpstr>Background</vt:lpstr>
      <vt:lpstr>Questionnaire</vt:lpstr>
      <vt:lpstr>1. Do you have experience on ASEP new test methods?</vt:lpstr>
      <vt:lpstr>2. Which do you consider are the main difficulties or concerns with ASEP?</vt:lpstr>
      <vt:lpstr>3. Do you need update of the text to improve clarity and simplification in short term? If yes, which part ?</vt:lpstr>
      <vt:lpstr>4. Are you concerned about Missing sound limit values for N1 and Offroad ? </vt:lpstr>
      <vt:lpstr>5. Have you some experience and proposal about  new test methods necessary in R51 for Series hybrid vehicles?</vt:lpstr>
      <vt:lpstr>6. Are you interest about ASEP as a part of type approval (not as a manufacturer declaration)</vt:lpstr>
      <vt:lpstr>7. Do you thing that more general technical review are necessary for ASEP? If yes, which element? Would you like to make specific suggestions for improvement?</vt:lpstr>
      <vt:lpstr>7. Do you thing that more general technical review are necessary for ASEP? If yes, which element? Would you like to make specific suggestions for improvement?</vt:lpstr>
      <vt:lpstr>8. Do you plane to participate to an IWG on ASEP? </vt:lpstr>
      <vt:lpstr>General conclusion</vt:lpstr>
      <vt:lpstr>ISO contribution</vt:lpstr>
      <vt:lpstr>Work load of an IWG</vt:lpstr>
      <vt:lpstr>Work load of an IWG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Louis-Ferdinand PARDO</dc:creator>
  <cp:lastModifiedBy>Konstantin Glukhenkiy</cp:lastModifiedBy>
  <cp:revision>50</cp:revision>
  <dcterms:created xsi:type="dcterms:W3CDTF">2016-06-28T09:32:40Z</dcterms:created>
  <dcterms:modified xsi:type="dcterms:W3CDTF">2016-09-01T14:43:02Z</dcterms:modified>
</cp:coreProperties>
</file>