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84" r:id="rId2"/>
  </p:sldMasterIdLst>
  <p:notesMasterIdLst>
    <p:notesMasterId r:id="rId15"/>
  </p:notesMasterIdLst>
  <p:handoutMasterIdLst>
    <p:handoutMasterId r:id="rId16"/>
  </p:handoutMasterIdLst>
  <p:sldIdLst>
    <p:sldId id="367" r:id="rId3"/>
    <p:sldId id="690" r:id="rId4"/>
    <p:sldId id="692" r:id="rId5"/>
    <p:sldId id="710" r:id="rId6"/>
    <p:sldId id="711" r:id="rId7"/>
    <p:sldId id="724" r:id="rId8"/>
    <p:sldId id="712" r:id="rId9"/>
    <p:sldId id="713" r:id="rId10"/>
    <p:sldId id="720" r:id="rId11"/>
    <p:sldId id="721" r:id="rId12"/>
    <p:sldId id="725" r:id="rId13"/>
    <p:sldId id="719" r:id="rId14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F54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F54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F54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F5494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E2"/>
    <a:srgbClr val="FF0000"/>
    <a:srgbClr val="2314EC"/>
    <a:srgbClr val="232CDD"/>
    <a:srgbClr val="9BA703"/>
    <a:srgbClr val="2D5EC1"/>
    <a:srgbClr val="3166CF"/>
    <a:srgbClr val="3E6FD2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>
        <p:scale>
          <a:sx n="75" d="100"/>
          <a:sy n="75" d="100"/>
        </p:scale>
        <p:origin x="-1579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000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 defTabSz="906279">
              <a:defRPr sz="1200">
                <a:solidFill>
                  <a:schemeClr val="tx1"/>
                </a:solidFill>
              </a:defRPr>
            </a:lvl1pPr>
          </a:lstStyle>
          <a:p>
            <a:fld id="{71C6C190-9536-4B76-9528-D860CA85608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552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000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0733" y="4680591"/>
            <a:ext cx="5376834" cy="443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 defTabSz="906279">
              <a:defRPr sz="1200">
                <a:solidFill>
                  <a:schemeClr val="tx1"/>
                </a:solidFill>
              </a:defRPr>
            </a:lvl1pPr>
          </a:lstStyle>
          <a:p>
            <a:fld id="{73E86311-2732-483C-8C25-78673CF1971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670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11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5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6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7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8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9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10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59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2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BD87761-1A8E-45D4-9414-F2F6765691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49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DD52-4F34-4FCB-A640-C9C436161D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0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5113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5113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5BAA3-CC7A-405C-845D-18309D449E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76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marL="0"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0" y="298800"/>
            <a:ext cx="1869733" cy="144135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138128" y="6414427"/>
            <a:ext cx="867744" cy="830997"/>
            <a:chOff x="4136304" y="6377685"/>
            <a:chExt cx="867744" cy="83099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216555" y="6385585"/>
              <a:ext cx="708622" cy="472415"/>
            </a:xfrm>
            <a:prstGeom prst="rect">
              <a:avLst/>
            </a:prstGeom>
            <a:solidFill>
              <a:srgbClr val="667F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600" b="0" i="1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6"/>
            <p:cNvSpPr txBox="1"/>
            <p:nvPr userDrawn="1"/>
          </p:nvSpPr>
          <p:spPr>
            <a:xfrm>
              <a:off x="4136304" y="6377685"/>
              <a:ext cx="8677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600" b="0" i="1" dirty="0" smtClean="0">
                  <a:solidFill>
                    <a:srgbClr val="FFFFFF"/>
                  </a:solidFill>
                </a:rPr>
                <a:t>Internal market, </a:t>
              </a:r>
              <a:r>
                <a:rPr lang="cs-CZ" sz="600" b="0" i="1" dirty="0" smtClean="0">
                  <a:solidFill>
                    <a:srgbClr val="FFFFFF"/>
                  </a:solidFill>
                </a:rPr>
                <a:t/>
              </a:r>
              <a:br>
                <a:rPr lang="cs-CZ" sz="600" b="0" i="1" dirty="0" smtClean="0">
                  <a:solidFill>
                    <a:srgbClr val="FFFFFF"/>
                  </a:solidFill>
                </a:rPr>
              </a:br>
              <a:r>
                <a:rPr lang="en-GB" sz="600" b="0" i="1" dirty="0" smtClean="0">
                  <a:solidFill>
                    <a:srgbClr val="FFFFFF"/>
                  </a:solidFill>
                </a:rPr>
                <a:t>Industry, </a:t>
              </a:r>
              <a:r>
                <a:rPr lang="cs-CZ" sz="600" b="0" i="1" dirty="0" smtClean="0">
                  <a:solidFill>
                    <a:srgbClr val="FFFFFF"/>
                  </a:solidFill>
                </a:rPr>
                <a:t/>
              </a:r>
              <a:br>
                <a:rPr lang="cs-CZ" sz="600" b="0" i="1" dirty="0" smtClean="0">
                  <a:solidFill>
                    <a:srgbClr val="FFFFFF"/>
                  </a:solidFill>
                </a:rPr>
              </a:br>
              <a:r>
                <a:rPr lang="en-GB" sz="600" b="0" i="1" dirty="0" smtClean="0">
                  <a:solidFill>
                    <a:srgbClr val="FFFFFF"/>
                  </a:solidFill>
                </a:rPr>
                <a:t>Entrepreneurship</a:t>
              </a:r>
              <a:r>
                <a:rPr lang="cs-CZ" sz="600" b="0" i="1" dirty="0" smtClean="0">
                  <a:solidFill>
                    <a:srgbClr val="FFFFFF"/>
                  </a:solidFill>
                </a:rPr>
                <a:t/>
              </a:r>
              <a:br>
                <a:rPr lang="cs-CZ" sz="600" b="0" i="1" dirty="0" smtClean="0">
                  <a:solidFill>
                    <a:srgbClr val="FFFFFF"/>
                  </a:solidFill>
                </a:rPr>
              </a:br>
              <a:r>
                <a:rPr lang="en-GB" sz="600" b="0" i="1" dirty="0" smtClean="0">
                  <a:solidFill>
                    <a:srgbClr val="FFFFFF"/>
                  </a:solidFill>
                </a:rPr>
                <a:t>and SMEs</a:t>
              </a:r>
            </a:p>
            <a:p>
              <a:endParaRPr lang="en-GB" sz="2400" b="0" dirty="0" err="1" smtClean="0">
                <a:solidFill>
                  <a:srgbClr val="0F549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37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i="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144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32" y="6071760"/>
            <a:ext cx="227766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0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r="22668"/>
          <a:stretch/>
        </p:blipFill>
        <p:spPr>
          <a:xfrm>
            <a:off x="4571999" y="0"/>
            <a:ext cx="457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4031679" cy="936625"/>
          </a:xfrm>
        </p:spPr>
        <p:txBody>
          <a:bodyPr/>
          <a:lstStyle>
            <a:lvl1pPr marL="0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88224" y="116632"/>
            <a:ext cx="2133600" cy="476250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4042792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000" i="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32" y="6073200"/>
            <a:ext cx="2277666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3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44927" y="980728"/>
            <a:ext cx="4031679" cy="936625"/>
          </a:xfrm>
        </p:spPr>
        <p:txBody>
          <a:bodyPr/>
          <a:lstStyle>
            <a:lvl1pPr marL="0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240" y="6297439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33814" y="2276872"/>
            <a:ext cx="4042792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000" i="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3" r="29489"/>
          <a:stretch/>
        </p:blipFill>
        <p:spPr>
          <a:xfrm>
            <a:off x="-127000" y="0"/>
            <a:ext cx="46990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116632"/>
            <a:ext cx="2133600" cy="476250"/>
          </a:xfrm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73200"/>
            <a:ext cx="2277666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2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5B67A-7BCB-4618-8D5C-D188CF0AA5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99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B026-F0A1-4B76-B213-81F522C152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32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4B137-B28E-48E2-A7E6-B2AA3B6597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32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78554-EEEE-4E07-852C-BBDE4673CF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55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236E-D943-439A-B550-E780146CF8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52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41A6A-4384-468A-A26E-AE5639DAE9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05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EDC83-D5F5-437F-8D56-E1574FDB45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67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3D904-2437-49E1-9433-D1D707FE08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45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24625"/>
            <a:ext cx="38163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Working Group on “Motorcycles” (MCWG)  - </a:t>
            </a:r>
            <a:r>
              <a:rPr lang="en-GB" dirty="0" smtClean="0"/>
              <a:t>15 December 2015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A279E7-AF8C-4F92-9DCC-0FC03608F2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9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bienkowska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18.emf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hyperlink" Target="http://www.twitter.com/EU_Growth" TargetMode="External"/><Relationship Id="rId17" Type="http://schemas.openxmlformats.org/officeDocument/2006/relationships/image" Target="../media/image17.emf"/><Relationship Id="rId2" Type="http://schemas.openxmlformats.org/officeDocument/2006/relationships/image" Target="../media/image8.png"/><Relationship Id="rId16" Type="http://schemas.openxmlformats.org/officeDocument/2006/relationships/hyperlink" Target="http://www.youtube.com/c/EUGrowth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4.emf"/><Relationship Id="rId5" Type="http://schemas.openxmlformats.org/officeDocument/2006/relationships/image" Target="../media/image10.png"/><Relationship Id="rId15" Type="http://schemas.openxmlformats.org/officeDocument/2006/relationships/image" Target="../media/image16.emf"/><Relationship Id="rId10" Type="http://schemas.openxmlformats.org/officeDocument/2006/relationships/hyperlink" Target="http://www.facebook.com/EU.Growth" TargetMode="External"/><Relationship Id="rId4" Type="http://schemas.openxmlformats.org/officeDocument/2006/relationships/hyperlink" Target="http://www.facebook.com/MrSmeForEurope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ec.europa.eu/growth/index_en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eaLnBrk="1" hangingPunct="1"/>
            <a:fld id="{0A62D41B-7961-46E6-BC6D-86948A652C8E}" type="slidenum">
              <a:rPr lang="en-GB" sz="1400" smtClean="0">
                <a:solidFill>
                  <a:schemeClr val="bg1"/>
                </a:solidFill>
                <a:latin typeface="Verdana" pitchFamily="34" charset="0"/>
              </a:rPr>
              <a:pPr eaLnBrk="1" hangingPunct="1"/>
              <a:t>1</a:t>
            </a:fld>
            <a:endParaRPr lang="en-GB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276475"/>
            <a:ext cx="8496300" cy="1079500"/>
          </a:xfrm>
        </p:spPr>
        <p:txBody>
          <a:bodyPr/>
          <a:lstStyle/>
          <a:p>
            <a:pPr indent="0" algn="ctr" eaLnBrk="1" hangingPunct="1"/>
            <a:r>
              <a:rPr lang="en-GB" sz="3600" dirty="0" smtClean="0"/>
              <a:t>64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GRB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363"/>
            <a:ext cx="9144000" cy="19446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3600" dirty="0" smtClean="0"/>
              <a:t>EU Regulation </a:t>
            </a:r>
            <a:r>
              <a:rPr lang="en-GB" sz="3600" dirty="0"/>
              <a:t>on </a:t>
            </a:r>
            <a:r>
              <a:rPr lang="en-GB" sz="3600" dirty="0" smtClean="0"/>
              <a:t>AVAS requirements</a:t>
            </a:r>
          </a:p>
          <a:p>
            <a:pPr algn="ctr" eaLnBrk="1" hangingPunct="1">
              <a:lnSpc>
                <a:spcPct val="80000"/>
              </a:lnSpc>
            </a:pPr>
            <a:endParaRPr lang="en-GB" sz="2800" dirty="0" smtClean="0"/>
          </a:p>
          <a:p>
            <a:pPr algn="ctr" eaLnBrk="1" hangingPunct="1">
              <a:lnSpc>
                <a:spcPct val="80000"/>
              </a:lnSpc>
            </a:pPr>
            <a:r>
              <a:rPr lang="en-GB" sz="2800" dirty="0" smtClean="0"/>
              <a:t>Presentation by the European Commission expert</a:t>
            </a:r>
          </a:p>
          <a:p>
            <a:pPr algn="ctr" eaLnBrk="1" hangingPunct="1">
              <a:lnSpc>
                <a:spcPct val="80000"/>
              </a:lnSpc>
            </a:pPr>
            <a:endParaRPr lang="en-GB" sz="3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4" y="116632"/>
            <a:ext cx="41341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TT" altLang="zh-CN" sz="1200" dirty="0" smtClean="0">
                <a:solidFill>
                  <a:schemeClr val="tx1"/>
                </a:solidFill>
                <a:effectLst/>
              </a:rPr>
              <a:t>Transmitted by the expert from the European Commission </a:t>
            </a:r>
            <a:r>
              <a:rPr lang="en-US" altLang="zh-CN" sz="1200" dirty="0" smtClean="0">
                <a:solidFill>
                  <a:schemeClr val="tx1"/>
                </a:solidFill>
                <a:effectLst/>
              </a:rPr>
              <a:t> </a:t>
            </a:r>
            <a:endParaRPr lang="en-US" altLang="zh-CN" sz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84168" y="123666"/>
            <a:ext cx="26314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200" u="sng" dirty="0">
                <a:solidFill>
                  <a:schemeClr val="tx1"/>
                </a:solidFill>
                <a:effectLst/>
              </a:rPr>
              <a:t>Informal document </a:t>
            </a:r>
            <a:r>
              <a:rPr lang="en-US" altLang="zh-CN" sz="1200" b="1" dirty="0" smtClean="0">
                <a:solidFill>
                  <a:schemeClr val="tx1"/>
                </a:solidFill>
                <a:effectLst/>
              </a:rPr>
              <a:t>GRB-64-19</a:t>
            </a:r>
            <a:endParaRPr lang="en-US" altLang="zh-CN" sz="1200" b="1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zh-CN" sz="1200" dirty="0">
                <a:solidFill>
                  <a:schemeClr val="tx1"/>
                </a:solidFill>
                <a:effectLst/>
              </a:rPr>
              <a:t>(</a:t>
            </a:r>
            <a:r>
              <a:rPr lang="en-US" altLang="zh-CN" sz="1200" dirty="0" smtClean="0">
                <a:solidFill>
                  <a:schemeClr val="tx1"/>
                </a:solidFill>
                <a:effectLst/>
              </a:rPr>
              <a:t>64th 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GRB, </a:t>
            </a:r>
            <a:r>
              <a:rPr lang="en-US" altLang="zh-CN" sz="1200" dirty="0" smtClean="0">
                <a:solidFill>
                  <a:schemeClr val="tx1"/>
                </a:solidFill>
                <a:effectLst/>
              </a:rPr>
              <a:t>5-7 September 2016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,</a:t>
            </a:r>
          </a:p>
          <a:p>
            <a:pPr algn="l"/>
            <a:r>
              <a:rPr lang="en-US" altLang="zh-CN" sz="1200" dirty="0">
                <a:solidFill>
                  <a:schemeClr val="tx1"/>
                </a:solidFill>
                <a:effectLst/>
              </a:rPr>
              <a:t>agenda </a:t>
            </a:r>
            <a:r>
              <a:rPr lang="en-US" altLang="zh-CN" sz="1200" dirty="0" smtClean="0">
                <a:solidFill>
                  <a:schemeClr val="tx1"/>
                </a:solidFill>
                <a:effectLst/>
              </a:rPr>
              <a:t>item 11)</a:t>
            </a:r>
            <a:endParaRPr lang="en-US" altLang="zh-CN" sz="1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10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324" y="1340768"/>
            <a:ext cx="8928992" cy="371475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EU Regulation </a:t>
            </a:r>
            <a:r>
              <a:rPr lang="en-GB" dirty="0"/>
              <a:t>on AVAS requirements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844825"/>
            <a:ext cx="8856984" cy="46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/>
              </a:solidFill>
            </a:endParaRPr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Annex </a:t>
            </a:r>
            <a:r>
              <a:rPr lang="en-GB" b="1" dirty="0">
                <a:solidFill>
                  <a:schemeClr val="tx1"/>
                </a:solidFill>
              </a:rPr>
              <a:t>(cont'd)</a:t>
            </a:r>
          </a:p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r>
              <a:rPr lang="en-GB" b="1" i="1" dirty="0" smtClean="0">
                <a:solidFill>
                  <a:schemeClr val="tx1"/>
                </a:solidFill>
              </a:rPr>
              <a:t>B) Administrative requirements copied from the UN R138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 smtClean="0">
                <a:solidFill>
                  <a:schemeClr val="tx1"/>
                </a:solidFill>
              </a:rPr>
              <a:t>+ </a:t>
            </a:r>
            <a:r>
              <a:rPr lang="en-GB" dirty="0">
                <a:solidFill>
                  <a:schemeClr val="tx1"/>
                </a:solidFill>
              </a:rPr>
              <a:t>Communication </a:t>
            </a:r>
            <a:r>
              <a:rPr lang="en-GB" dirty="0" smtClean="0">
                <a:solidFill>
                  <a:schemeClr val="tx1"/>
                </a:solidFill>
              </a:rPr>
              <a:t>(type-approval </a:t>
            </a:r>
            <a:r>
              <a:rPr lang="en-GB" dirty="0">
                <a:solidFill>
                  <a:schemeClr val="tx1"/>
                </a:solidFill>
              </a:rPr>
              <a:t>certificate ) </a:t>
            </a:r>
            <a:r>
              <a:rPr lang="en-GB" dirty="0" smtClean="0">
                <a:solidFill>
                  <a:schemeClr val="tx1"/>
                </a:solidFill>
              </a:rPr>
              <a:t>&amp; its model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>
                <a:solidFill>
                  <a:schemeClr val="tx1"/>
                </a:solidFill>
              </a:rPr>
              <a:t>+</a:t>
            </a:r>
            <a:r>
              <a:rPr lang="en-GB" dirty="0" smtClean="0">
                <a:solidFill>
                  <a:schemeClr val="tx1"/>
                </a:solidFill>
              </a:rPr>
              <a:t> Marking on vehicle &amp; its model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11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324" y="1340768"/>
            <a:ext cx="8928992" cy="371475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Next steps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844825"/>
            <a:ext cx="8856984" cy="46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/>
              </a:solidFill>
            </a:endParaRPr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First </a:t>
            </a:r>
            <a:r>
              <a:rPr lang="en-GB" dirty="0">
                <a:solidFill>
                  <a:schemeClr val="tx1"/>
                </a:solidFill>
              </a:rPr>
              <a:t>comments from MVWG </a:t>
            </a:r>
            <a:r>
              <a:rPr lang="en-GB" dirty="0" smtClean="0">
                <a:solidFill>
                  <a:schemeClr val="tx1"/>
                </a:solidFill>
              </a:rPr>
              <a:t>		</a:t>
            </a:r>
            <a:r>
              <a:rPr lang="en-GB" smtClean="0">
                <a:solidFill>
                  <a:schemeClr val="tx1"/>
                </a:solidFill>
              </a:rPr>
              <a:t>		done</a:t>
            </a:r>
            <a:endParaRPr lang="en-GB" dirty="0" smtClean="0">
              <a:solidFill>
                <a:schemeClr val="tx1"/>
              </a:solidFill>
            </a:endParaRPr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New draft incorporating comments			September 2016</a:t>
            </a:r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Discussion of new draft in dedicated MSEG and / </a:t>
            </a:r>
            <a:r>
              <a:rPr lang="en-GB" u="sng" dirty="0" smtClean="0">
                <a:solidFill>
                  <a:schemeClr val="tx1"/>
                </a:solidFill>
              </a:rPr>
              <a:t>or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comments in writing 				October 2016</a:t>
            </a:r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ISC							end 2016-start 2017</a:t>
            </a:r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Adoption						Q1 2017</a:t>
            </a:r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2204864"/>
            <a:ext cx="4968552" cy="2016224"/>
          </a:xfrm>
        </p:spPr>
        <p:txBody>
          <a:bodyPr/>
          <a:lstStyle/>
          <a:p>
            <a:r>
              <a:rPr lang="en-GB" sz="2800" dirty="0" smtClean="0">
                <a:ea typeface="ＭＳ Ｐゴシック" pitchFamily="34" charset="-128"/>
              </a:rPr>
              <a:t>Thank you for your attention</a:t>
            </a:r>
            <a:br>
              <a:rPr lang="en-GB" sz="2800" dirty="0" smtClean="0">
                <a:ea typeface="ＭＳ Ｐゴシック" pitchFamily="34" charset="-128"/>
              </a:rPr>
            </a:br>
            <a:r>
              <a:rPr lang="es-ES" sz="2800" dirty="0" smtClean="0">
                <a:ea typeface="ＭＳ Ｐゴシック" pitchFamily="34" charset="-128"/>
              </a:rPr>
              <a:t/>
            </a:r>
            <a:br>
              <a:rPr lang="es-ES" sz="2800" dirty="0" smtClean="0">
                <a:ea typeface="ＭＳ Ｐゴシック" pitchFamily="34" charset="-128"/>
              </a:rPr>
            </a:br>
            <a:r>
              <a:rPr lang="es-ES" sz="2800" dirty="0" smtClean="0">
                <a:ea typeface="ＭＳ Ｐゴシック" pitchFamily="34" charset="-128"/>
              </a:rPr>
              <a:t>DG GROW – </a:t>
            </a:r>
            <a:r>
              <a:rPr lang="es-ES" sz="2800" dirty="0" err="1" smtClean="0">
                <a:ea typeface="ＭＳ Ｐゴシック" pitchFamily="34" charset="-128"/>
              </a:rPr>
              <a:t>Unit</a:t>
            </a:r>
            <a:r>
              <a:rPr lang="es-ES" sz="2800" dirty="0" smtClean="0">
                <a:ea typeface="ＭＳ Ｐゴシック" pitchFamily="34" charset="-128"/>
              </a:rPr>
              <a:t> C4</a:t>
            </a:r>
            <a:endParaRPr lang="es-ES" sz="2800" dirty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4581128"/>
            <a:ext cx="7102927" cy="187220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2400" dirty="0"/>
              <a:t>Further information:</a:t>
            </a:r>
          </a:p>
          <a:p>
            <a:pPr algn="ctr" eaLnBrk="1" hangingPunct="1">
              <a:lnSpc>
                <a:spcPct val="80000"/>
              </a:lnSpc>
            </a:pP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http://ec.europa.eu/growth/sectors/automotive/index_en.htm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52" y="5825819"/>
            <a:ext cx="292744" cy="28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89" y="5824766"/>
            <a:ext cx="28528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30" y="6023108"/>
            <a:ext cx="1116546" cy="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956" y="5693525"/>
            <a:ext cx="871043" cy="1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415" y="6120033"/>
            <a:ext cx="458584" cy="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5736" y="6295733"/>
            <a:ext cx="1642998" cy="1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79787"/>
            <a:ext cx="928440" cy="14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96" y="5995597"/>
            <a:ext cx="506039" cy="13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25" y="6199228"/>
            <a:ext cx="797361" cy="15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73" y="5910119"/>
            <a:ext cx="926926" cy="11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19" y="5901258"/>
            <a:ext cx="377949" cy="15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1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2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401341"/>
            <a:ext cx="8569077" cy="3714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 smtClean="0"/>
              <a:t>Detailing requirements of Acoustic Vehicle Alerting System (AVAS)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2348880"/>
            <a:ext cx="8928992" cy="417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15950" lvl="1" eaLnBrk="1" hangingPunct="1">
              <a:tabLst>
                <a:tab pos="5651500" algn="l"/>
                <a:tab pos="7800975" algn="l"/>
              </a:tabLst>
            </a:pPr>
            <a:r>
              <a:rPr lang="en-GB" dirty="0"/>
              <a:t>Commission </a:t>
            </a:r>
            <a:r>
              <a:rPr lang="en-GB" dirty="0" smtClean="0"/>
              <a:t>empowered to detail by 1/7/2017 AVAS requirements that are already in Annex VIII to Reg. (EU) No 540/2014</a:t>
            </a:r>
            <a:endParaRPr lang="en-GB" dirty="0" smtClean="0">
              <a:solidFill>
                <a:srgbClr val="FF0000"/>
              </a:solidFill>
            </a:endParaRPr>
          </a:p>
          <a:p>
            <a:pPr marL="285750" lvl="1" indent="0" eaLnBrk="1" hangingPunct="1">
              <a:buNone/>
              <a:tabLst>
                <a:tab pos="628650" algn="l"/>
              </a:tabLst>
            </a:pPr>
            <a:endParaRPr lang="en-GB" dirty="0" smtClean="0"/>
          </a:p>
          <a:p>
            <a:pPr marL="628650" lvl="1" indent="-342900" eaLnBrk="1" hangingPunct="1">
              <a:tabLst>
                <a:tab pos="628650" algn="l"/>
              </a:tabLst>
            </a:pPr>
            <a:r>
              <a:rPr lang="en-GB" dirty="0"/>
              <a:t>Commission Delegated Regulation taking into account the UNECE </a:t>
            </a:r>
            <a:r>
              <a:rPr lang="en-GB" dirty="0" smtClean="0"/>
              <a:t>relevant work (UN R138 on QRTV)</a:t>
            </a:r>
          </a:p>
          <a:p>
            <a:pPr marL="628650" lvl="1" indent="-342900" eaLnBrk="1" hangingPunct="1">
              <a:tabLst>
                <a:tab pos="628650" algn="l"/>
              </a:tabLst>
            </a:pPr>
            <a:endParaRPr lang="en-GB" dirty="0"/>
          </a:p>
          <a:p>
            <a:pPr marL="628650" lvl="1" indent="0" eaLnBrk="1" hangingPunct="1">
              <a:buNone/>
              <a:tabLst>
                <a:tab pos="628650" algn="l"/>
                <a:tab pos="7800975" algn="l"/>
              </a:tabLst>
            </a:pPr>
            <a:endParaRPr lang="en-GB" b="0" dirty="0" smtClean="0"/>
          </a:p>
          <a:p>
            <a:pPr marL="330200" lvl="1" indent="0" eaLnBrk="1" hangingPunct="1">
              <a:buNone/>
              <a:tabLst>
                <a:tab pos="5651500" algn="l"/>
                <a:tab pos="7437438" algn="l"/>
              </a:tabLst>
            </a:pP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2090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3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4824412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2860" y="1196752"/>
            <a:ext cx="8928991" cy="432048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dirty="0" smtClean="0"/>
              <a:t>UNECE Regulation No 138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144" y="1556792"/>
            <a:ext cx="9110856" cy="496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dirty="0" smtClean="0"/>
              <a:t>M and N QRTVs concerned</a:t>
            </a:r>
          </a:p>
          <a:p>
            <a:pPr marL="342900" lvl="1" indent="-342900" algn="just"/>
            <a:r>
              <a:rPr lang="en-GB" i="1" dirty="0"/>
              <a:t>AVAS requirements included</a:t>
            </a:r>
            <a:r>
              <a:rPr lang="en-GB" b="0" dirty="0"/>
              <a:t> – only acoustic devices addressed to</a:t>
            </a:r>
          </a:p>
          <a:p>
            <a:pPr marL="330200" lvl="1" indent="0" eaLnBrk="1" hangingPunct="1">
              <a:buNone/>
              <a:tabLst>
                <a:tab pos="5651500" algn="l"/>
                <a:tab pos="7437438" algn="l"/>
              </a:tabLst>
            </a:pPr>
            <a:r>
              <a:rPr lang="en-GB" b="0" dirty="0" smtClean="0"/>
              <a:t>A</a:t>
            </a:r>
            <a:r>
              <a:rPr lang="en-GB" b="0" dirty="0"/>
              <a:t>) Technical</a:t>
            </a:r>
          </a:p>
          <a:p>
            <a:pPr marL="971550" lvl="1" indent="-342900" eaLnBrk="1" hangingPunct="1"/>
            <a:r>
              <a:rPr lang="en-GB" b="0" dirty="0" smtClean="0"/>
              <a:t>Definitions, speed </a:t>
            </a:r>
            <a:r>
              <a:rPr lang="en-GB" b="0" dirty="0"/>
              <a:t>range of </a:t>
            </a:r>
            <a:r>
              <a:rPr lang="en-GB" b="0" dirty="0" smtClean="0"/>
              <a:t>operation, min </a:t>
            </a:r>
            <a:r>
              <a:rPr lang="en-GB" b="0" dirty="0"/>
              <a:t>vehicle sound for at least two 1/3 octave </a:t>
            </a:r>
            <a:r>
              <a:rPr lang="en-GB" b="0" dirty="0" smtClean="0"/>
              <a:t>bands, max </a:t>
            </a:r>
            <a:r>
              <a:rPr lang="en-GB" b="0" dirty="0"/>
              <a:t>vehicle sound 75 dB(A) in forward </a:t>
            </a:r>
            <a:r>
              <a:rPr lang="en-GB" b="0" dirty="0" smtClean="0"/>
              <a:t>motion, frequency shift, tests </a:t>
            </a:r>
            <a:r>
              <a:rPr lang="en-GB" b="0" dirty="0"/>
              <a:t>for sound </a:t>
            </a:r>
            <a:r>
              <a:rPr lang="en-GB" b="0" dirty="0" smtClean="0"/>
              <a:t>emission (forward and reverse), stationary sound (optional), AVAS </a:t>
            </a:r>
            <a:r>
              <a:rPr lang="en-GB" b="0" dirty="0"/>
              <a:t>pause function (switch): </a:t>
            </a:r>
            <a:r>
              <a:rPr lang="en-GB" b="0" dirty="0" smtClean="0"/>
              <a:t>optional</a:t>
            </a:r>
          </a:p>
          <a:p>
            <a:pPr marL="330200" lvl="1" indent="0" eaLnBrk="1" hangingPunct="1">
              <a:buNone/>
              <a:tabLst>
                <a:tab pos="5651500" algn="l"/>
                <a:tab pos="7437438" algn="l"/>
              </a:tabLst>
            </a:pPr>
            <a:r>
              <a:rPr lang="en-GB" b="0" dirty="0"/>
              <a:t>B) Administrative </a:t>
            </a:r>
          </a:p>
          <a:p>
            <a:pPr marL="971550" lvl="1" indent="-342900" eaLnBrk="1" hangingPunct="1"/>
            <a:r>
              <a:rPr lang="en-GB" b="0" dirty="0"/>
              <a:t>Type approval (procedures for application, modification, extension and related certificate and marking), </a:t>
            </a:r>
            <a:r>
              <a:rPr lang="en-GB" b="0" dirty="0" err="1"/>
              <a:t>CoP</a:t>
            </a:r>
            <a:r>
              <a:rPr lang="en-GB" b="0" dirty="0"/>
              <a:t>, penalties, Technical Services data</a:t>
            </a:r>
          </a:p>
          <a:p>
            <a:pPr marL="971550" lvl="1" indent="-342900" eaLnBrk="1" hangingPunct="1"/>
            <a:r>
              <a:rPr lang="en-GB" b="0" dirty="0" smtClean="0"/>
              <a:t>Communication </a:t>
            </a:r>
            <a:r>
              <a:rPr lang="en-GB" b="0" dirty="0"/>
              <a:t>and marking models in Annexes 1 &amp; 2</a:t>
            </a:r>
          </a:p>
          <a:p>
            <a:pPr marL="330200" lvl="1" indent="0" eaLnBrk="1" hangingPunct="1">
              <a:buNone/>
              <a:tabLst>
                <a:tab pos="5651500" algn="l"/>
                <a:tab pos="7437438" algn="l"/>
              </a:tabLst>
            </a:pPr>
            <a:endParaRPr lang="en-GB" b="0" dirty="0" smtClean="0"/>
          </a:p>
          <a:p>
            <a:pPr marL="330200" lvl="1" indent="0" eaLnBrk="1" hangingPunct="1">
              <a:buNone/>
              <a:tabLst>
                <a:tab pos="5651500" algn="l"/>
                <a:tab pos="7437438" algn="l"/>
              </a:tabLst>
            </a:pP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42544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4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kern="1200" dirty="0">
              <a:latin typeface="Arial" charset="0"/>
            </a:endParaRPr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484784"/>
            <a:ext cx="8928992" cy="1944216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EU Regulation on AVAS requirements: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Commission Delegated Regulation amending </a:t>
            </a:r>
            <a:r>
              <a:rPr lang="en-GB" dirty="0"/>
              <a:t>Regulation (EU) No 540/2014 of the European Parliament and of the Council as regards the Acoustic Vehicle Alerting System requirements for vehicle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EU type-approval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1176" y="3356992"/>
            <a:ext cx="850728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i="1" dirty="0" smtClean="0">
                <a:solidFill>
                  <a:schemeClr val="tx1"/>
                </a:solidFill>
              </a:rPr>
              <a:t>Legal obligations: 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tx1"/>
                </a:solidFill>
              </a:rPr>
              <a:t>to detail the requirements in Annex VIII by completing them </a:t>
            </a:r>
            <a:r>
              <a:rPr lang="en-GB" b="1" i="1" u="sng" dirty="0" smtClean="0">
                <a:solidFill>
                  <a:schemeClr val="tx1"/>
                </a:solidFill>
              </a:rPr>
              <a:t>only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i="1" dirty="0">
                <a:solidFill>
                  <a:schemeClr val="tx1"/>
                </a:solidFill>
              </a:rPr>
              <a:t>t</a:t>
            </a:r>
            <a:r>
              <a:rPr lang="en-GB" b="1" i="1" dirty="0" smtClean="0">
                <a:solidFill>
                  <a:schemeClr val="tx1"/>
                </a:solidFill>
              </a:rPr>
              <a:t>o have the AVAS mandatory on all new EV and HEV types by 1/7/2019 and all new EV and HEV by 1/7/2021 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Articles</a:t>
            </a:r>
            <a:endParaRPr lang="en-GB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Amendment of Annex VIII to Reg. 540/2014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Entry into force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en-GB" b="1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5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324" y="1268760"/>
            <a:ext cx="8928992" cy="371475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EU Regulation </a:t>
            </a:r>
            <a:r>
              <a:rPr lang="en-GB" dirty="0"/>
              <a:t>on AVAS requirements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7308" y="1556792"/>
            <a:ext cx="892899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Annex</a:t>
            </a:r>
            <a:endParaRPr lang="en-GB" b="1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Based on the technical requirements drafting in </a:t>
            </a:r>
            <a:r>
              <a:rPr lang="en-GB" dirty="0">
                <a:solidFill>
                  <a:schemeClr val="tx1"/>
                </a:solidFill>
              </a:rPr>
              <a:t>Annex VIII, Reg. 540/2014 </a:t>
            </a:r>
            <a:endParaRPr lang="en-GB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Completing the </a:t>
            </a:r>
            <a:r>
              <a:rPr lang="en-GB" i="1" dirty="0" smtClean="0">
                <a:solidFill>
                  <a:schemeClr val="tx1"/>
                </a:solidFill>
              </a:rPr>
              <a:t>technical</a:t>
            </a:r>
            <a:r>
              <a:rPr lang="en-GB" dirty="0" smtClean="0">
                <a:solidFill>
                  <a:schemeClr val="tx1"/>
                </a:solidFill>
              </a:rPr>
              <a:t> requirements of Annex VIII, Reg. 540/2014 by </a:t>
            </a:r>
            <a:r>
              <a:rPr lang="en-GB" i="1" dirty="0" smtClean="0">
                <a:solidFill>
                  <a:schemeClr val="tx1"/>
                </a:solidFill>
              </a:rPr>
              <a:t>referring</a:t>
            </a:r>
            <a:r>
              <a:rPr lang="en-GB" dirty="0" smtClean="0">
                <a:solidFill>
                  <a:schemeClr val="tx1"/>
                </a:solidFill>
              </a:rPr>
              <a:t> to requirements of UN R138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i="1" dirty="0" smtClean="0">
                <a:solidFill>
                  <a:schemeClr val="tx1"/>
                </a:solidFill>
              </a:rPr>
              <a:t>Copying</a:t>
            </a:r>
            <a:r>
              <a:rPr lang="en-GB" dirty="0" smtClean="0">
                <a:solidFill>
                  <a:schemeClr val="tx1"/>
                </a:solidFill>
              </a:rPr>
              <a:t> the necessary </a:t>
            </a:r>
            <a:r>
              <a:rPr lang="en-GB" i="1" dirty="0" smtClean="0">
                <a:solidFill>
                  <a:schemeClr val="tx1"/>
                </a:solidFill>
              </a:rPr>
              <a:t>admin</a:t>
            </a:r>
            <a:r>
              <a:rPr lang="en-GB" dirty="0" smtClean="0">
                <a:solidFill>
                  <a:schemeClr val="tx1"/>
                </a:solidFill>
              </a:rPr>
              <a:t> requirements from </a:t>
            </a:r>
            <a:r>
              <a:rPr lang="en-GB" dirty="0">
                <a:solidFill>
                  <a:schemeClr val="tx1"/>
                </a:solidFill>
              </a:rPr>
              <a:t>UN </a:t>
            </a:r>
            <a:r>
              <a:rPr lang="en-GB" dirty="0" smtClean="0">
                <a:solidFill>
                  <a:schemeClr val="tx1"/>
                </a:solidFill>
              </a:rPr>
              <a:t>R138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6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324" y="1268760"/>
            <a:ext cx="8928992" cy="371475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EU Regulation </a:t>
            </a:r>
            <a:r>
              <a:rPr lang="en-GB" dirty="0"/>
              <a:t>on AVAS requirements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7308" y="1556792"/>
            <a:ext cx="892899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Annex (cont'd)</a:t>
            </a:r>
            <a:endParaRPr lang="en-GB" b="1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b="1" i="1" dirty="0" smtClean="0">
                <a:solidFill>
                  <a:schemeClr val="tx1"/>
                </a:solidFill>
              </a:rPr>
              <a:t>A) Technical requirements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Accepting from UN R138 the definitions of "Pause function" and "Frequency shift"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The AVAS sound generation requirement in forward motion and reverse as in Reg. 540/2014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 smtClean="0">
                <a:solidFill>
                  <a:schemeClr val="tx1"/>
                </a:solidFill>
              </a:rPr>
              <a:t>+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from UN </a:t>
            </a:r>
            <a:r>
              <a:rPr lang="en-GB" dirty="0" smtClean="0">
                <a:solidFill>
                  <a:schemeClr val="tx1"/>
                </a:solidFill>
              </a:rPr>
              <a:t>R138: </a:t>
            </a:r>
            <a:r>
              <a:rPr lang="en-GB" dirty="0">
                <a:solidFill>
                  <a:schemeClr val="tx1"/>
                </a:solidFill>
              </a:rPr>
              <a:t>requirements on </a:t>
            </a:r>
            <a:r>
              <a:rPr lang="en-GB" dirty="0" smtClean="0">
                <a:solidFill>
                  <a:schemeClr val="tx1"/>
                </a:solidFill>
              </a:rPr>
              <a:t>testing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smtClean="0">
                <a:solidFill>
                  <a:schemeClr val="tx1"/>
                </a:solidFill>
              </a:rPr>
              <a:t>min vehicle sound level and frequency shift when no AVAS in reverse, due to vehicle warning alarm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7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4048" y="1268760"/>
            <a:ext cx="8928992" cy="288032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EU Regulation </a:t>
            </a:r>
            <a:r>
              <a:rPr lang="en-GB" dirty="0"/>
              <a:t>on AVAS requirements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032" y="1556792"/>
            <a:ext cx="907300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Annex (cont'd)</a:t>
            </a:r>
          </a:p>
          <a:p>
            <a:pPr marL="457200" lvl="2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arenR" startAt="3"/>
            </a:pPr>
            <a:r>
              <a:rPr lang="en-GB" dirty="0" smtClean="0">
                <a:solidFill>
                  <a:schemeClr val="tx1"/>
                </a:solidFill>
              </a:rPr>
              <a:t>Pause switch</a:t>
            </a:r>
          </a:p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1"/>
                </a:solidFill>
              </a:rPr>
              <a:t>From UN R138</a:t>
            </a:r>
          </a:p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 smtClean="0">
                <a:solidFill>
                  <a:schemeClr val="tx1"/>
                </a:solidFill>
              </a:rPr>
              <a:t>+</a:t>
            </a:r>
            <a:r>
              <a:rPr lang="en-GB" dirty="0" smtClean="0">
                <a:solidFill>
                  <a:schemeClr val="tx1"/>
                </a:solidFill>
              </a:rPr>
              <a:t> Pause function (new term)</a:t>
            </a:r>
          </a:p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>
                <a:solidFill>
                  <a:schemeClr val="tx1"/>
                </a:solidFill>
              </a:rPr>
              <a:t>+</a:t>
            </a:r>
            <a:r>
              <a:rPr lang="en-GB" dirty="0" smtClean="0">
                <a:solidFill>
                  <a:schemeClr val="tx1"/>
                </a:solidFill>
              </a:rPr>
              <a:t> Optional – to be amended following the UN Reg. final decision</a:t>
            </a:r>
          </a:p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>
                <a:solidFill>
                  <a:schemeClr val="tx1"/>
                </a:solidFill>
              </a:rPr>
              <a:t>+</a:t>
            </a:r>
            <a:r>
              <a:rPr lang="en-GB" dirty="0" smtClean="0">
                <a:solidFill>
                  <a:schemeClr val="tx1"/>
                </a:solidFill>
              </a:rPr>
              <a:t> Complying with the requirements in UN R138</a:t>
            </a:r>
          </a:p>
          <a:p>
            <a:pPr marL="457200" lvl="2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arenR" startAt="4"/>
            </a:pPr>
            <a:r>
              <a:rPr lang="en-GB" dirty="0">
                <a:solidFill>
                  <a:schemeClr val="tx1"/>
                </a:solidFill>
              </a:rPr>
              <a:t>Attenuation</a:t>
            </a:r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Requirement from Reg. 540/2014</a:t>
            </a:r>
          </a:p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>
                <a:solidFill>
                  <a:schemeClr val="tx1"/>
                </a:solidFill>
              </a:rPr>
              <a:t>+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from UN R138 </a:t>
            </a:r>
            <a:r>
              <a:rPr lang="en-GB" dirty="0" smtClean="0">
                <a:solidFill>
                  <a:schemeClr val="tx1"/>
                </a:solidFill>
              </a:rPr>
              <a:t>: min sound level &amp; frequency shift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8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500" y="1268760"/>
            <a:ext cx="8928992" cy="371475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EU Regulation </a:t>
            </a:r>
            <a:r>
              <a:rPr lang="en-GB" dirty="0"/>
              <a:t>on AVAS requirements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0328" y="1556792"/>
            <a:ext cx="8856984" cy="509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Annex </a:t>
            </a:r>
            <a:r>
              <a:rPr lang="en-GB" b="1" dirty="0">
                <a:solidFill>
                  <a:schemeClr val="tx1"/>
                </a:solidFill>
              </a:rPr>
              <a:t>(cont'd)</a:t>
            </a:r>
          </a:p>
          <a:p>
            <a:pPr marL="457200" lvl="2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arenR" startAt="5"/>
            </a:pPr>
            <a:r>
              <a:rPr lang="en-GB" dirty="0" smtClean="0">
                <a:solidFill>
                  <a:schemeClr val="tx1"/>
                </a:solidFill>
              </a:rPr>
              <a:t>Sound produced</a:t>
            </a:r>
          </a:p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1"/>
                </a:solidFill>
              </a:rPr>
              <a:t>As in Reg. 540/2014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Continuous to warn pedestrians and other road users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Indicative of the vehicle operation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1"/>
                </a:solidFill>
              </a:rPr>
              <a:t>From UN R138: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>
                <a:solidFill>
                  <a:schemeClr val="tx1"/>
                </a:solidFill>
              </a:rPr>
              <a:t>+</a:t>
            </a:r>
            <a:r>
              <a:rPr lang="en-GB" dirty="0" smtClean="0">
                <a:solidFill>
                  <a:schemeClr val="tx1"/>
                </a:solidFill>
              </a:rPr>
              <a:t> Frequency shift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>
                <a:solidFill>
                  <a:schemeClr val="tx1"/>
                </a:solidFill>
              </a:rPr>
              <a:t>+</a:t>
            </a:r>
            <a:r>
              <a:rPr lang="en-GB" dirty="0" smtClean="0">
                <a:solidFill>
                  <a:schemeClr val="tx1"/>
                </a:solidFill>
              </a:rPr>
              <a:t> Optional stationary noise, complying with the attenuation requirements of this Regulation, if attenuated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>
                <a:solidFill>
                  <a:schemeClr val="tx1"/>
                </a:solidFill>
              </a:rPr>
              <a:t>+</a:t>
            </a:r>
            <a:r>
              <a:rPr lang="en-GB" dirty="0" smtClean="0">
                <a:solidFill>
                  <a:schemeClr val="tx1"/>
                </a:solidFill>
              </a:rPr>
              <a:t> Driver selectable sounds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9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324" y="1340768"/>
            <a:ext cx="8928992" cy="371475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EU Regulation </a:t>
            </a:r>
            <a:r>
              <a:rPr lang="en-GB" dirty="0"/>
              <a:t>on AVAS requirements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844825"/>
            <a:ext cx="8856984" cy="46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Annex (cont'd)</a:t>
            </a:r>
          </a:p>
          <a:p>
            <a:pPr marL="457200" lvl="2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arenR" startAt="6"/>
            </a:pPr>
            <a:r>
              <a:rPr lang="en-GB" dirty="0" smtClean="0">
                <a:solidFill>
                  <a:schemeClr val="tx1"/>
                </a:solidFill>
              </a:rPr>
              <a:t>Sound volume</a:t>
            </a:r>
          </a:p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1"/>
                </a:solidFill>
              </a:rPr>
              <a:t>As in Reg. 540/2014</a:t>
            </a:r>
            <a:endParaRPr lang="en-GB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 smtClean="0">
                <a:solidFill>
                  <a:schemeClr val="tx1"/>
                </a:solidFill>
              </a:rPr>
              <a:t>+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from UN </a:t>
            </a:r>
            <a:r>
              <a:rPr lang="en-GB" dirty="0" smtClean="0">
                <a:solidFill>
                  <a:schemeClr val="tx1"/>
                </a:solidFill>
              </a:rPr>
              <a:t>R138: overall vehicle sound level 75 dB(A) in forward motion</a:t>
            </a:r>
          </a:p>
          <a:p>
            <a:pPr marL="457200" lvl="2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arenR" startAt="7"/>
            </a:pPr>
            <a:r>
              <a:rPr lang="en-GB" dirty="0" smtClean="0">
                <a:solidFill>
                  <a:schemeClr val="tx1"/>
                </a:solidFill>
              </a:rPr>
              <a:t>Transitional provisions</a:t>
            </a:r>
            <a:endParaRPr lang="en-GB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sz="2800" b="1" dirty="0">
                <a:solidFill>
                  <a:schemeClr val="tx1"/>
                </a:solidFill>
              </a:rPr>
              <a:t>+</a:t>
            </a:r>
            <a:r>
              <a:rPr lang="en-GB" dirty="0" smtClean="0">
                <a:solidFill>
                  <a:schemeClr val="tx1"/>
                </a:solidFill>
              </a:rPr>
              <a:t> On test track: from ISO 10844:1994 (till 30 June 2019) to ISO 10844:2014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1"/>
                </a:solidFill>
              </a:rPr>
              <a:t>(from UN R138)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7558</TotalTime>
  <Words>563</Words>
  <Application>Microsoft Office PowerPoint</Application>
  <PresentationFormat>On-screen Show (4:3)</PresentationFormat>
  <Paragraphs>171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Slide_Master</vt:lpstr>
      <vt:lpstr>Default Design</vt:lpstr>
      <vt:lpstr>64th GRB</vt:lpstr>
      <vt:lpstr>Detailing requirements of Acoustic Vehicle Alerting System (AVAS)</vt:lpstr>
      <vt:lpstr>UNECE Regulation No 138</vt:lpstr>
      <vt:lpstr> EU Regulation on AVAS requirements:  Commission Delegated Regulation amending Regulation (EU) No 540/2014 of the European Parliament and of the Council as regards the Acoustic Vehicle Alerting System requirements for vehicle  EU type-approval  </vt:lpstr>
      <vt:lpstr> EU Regulation on AVAS requirements </vt:lpstr>
      <vt:lpstr> EU Regulation on AVAS requirements </vt:lpstr>
      <vt:lpstr> EU Regulation on AVAS requirements </vt:lpstr>
      <vt:lpstr> EU Regulation on AVAS requirements </vt:lpstr>
      <vt:lpstr> EU Regulation on AVAS requirements </vt:lpstr>
      <vt:lpstr> EU Regulation on AVAS requirements </vt:lpstr>
      <vt:lpstr> Next steps </vt:lpstr>
      <vt:lpstr>Thank you for your attention  DG GROW – Unit C4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on “Motorcycles” (MCWG) 15 Dec 15</dc:title>
  <dc:creator>DG GROW C4</dc:creator>
  <cp:lastModifiedBy>Konstantin Glukhenkiy</cp:lastModifiedBy>
  <cp:revision>757</cp:revision>
  <cp:lastPrinted>2013-12-19T07:14:03Z</cp:lastPrinted>
  <dcterms:created xsi:type="dcterms:W3CDTF">2011-10-28T10:25:18Z</dcterms:created>
  <dcterms:modified xsi:type="dcterms:W3CDTF">2016-09-02T08:57:54Z</dcterms:modified>
</cp:coreProperties>
</file>