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73" r:id="rId3"/>
    <p:sldId id="307" r:id="rId4"/>
    <p:sldId id="282" r:id="rId5"/>
    <p:sldId id="308" r:id="rId6"/>
    <p:sldId id="306" r:id="rId7"/>
    <p:sldId id="310" r:id="rId8"/>
    <p:sldId id="309" r:id="rId9"/>
  </p:sldIdLst>
  <p:sldSz cx="9144000" cy="6858000" type="screen4x3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>
        <p:scale>
          <a:sx n="57" d="100"/>
          <a:sy n="57" d="100"/>
        </p:scale>
        <p:origin x="-738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08.06.2016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12700"/>
            <a:ext cx="2133600" cy="476250"/>
          </a:xfrm>
        </p:spPr>
        <p:txBody>
          <a:bodyPr/>
          <a:lstStyle>
            <a:lvl1pPr>
              <a:defRPr sz="1800" b="1"/>
            </a:lvl1pPr>
          </a:lstStyle>
          <a:p>
            <a:fld id="{CF8BEEED-67CB-42A0-AF6E-6209CE1CE00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101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6DD25-CFA7-4546-B411-7C8BF563E76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12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2016/6/8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34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FB6692-F467-4912-80FE-C95156BF485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539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feld 2"/>
          <p:cNvSpPr txBox="1">
            <a:spLocks noChangeArrowheads="1"/>
          </p:cNvSpPr>
          <p:nvPr/>
        </p:nvSpPr>
        <p:spPr bwMode="auto">
          <a:xfrm>
            <a:off x="971550" y="40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1992125"/>
            <a:ext cx="849008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Status </a:t>
            </a:r>
            <a:r>
              <a:rPr lang="de-DE" sz="4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report</a:t>
            </a:r>
            <a:r>
              <a:rPr lang="de-DE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r>
              <a:rPr lang="de-DE" sz="4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4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de-DE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r>
              <a:rPr lang="de-DE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Informal Working Group</a:t>
            </a:r>
          </a:p>
          <a:p>
            <a:endParaRPr lang="de-DE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de-DE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Report to the 73rd GRPE session</a:t>
            </a:r>
          </a:p>
          <a:p>
            <a:r>
              <a:rPr lang="de-DE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de-DE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 WLTP IWG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3968" y="19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Informal document </a:t>
            </a:r>
            <a:r>
              <a:rPr kumimoji="0" lang="pt-BR" altLang="ja-JP" b="1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GRPE-73-10</a:t>
            </a:r>
            <a:endParaRPr kumimoji="0" lang="pt-BR" altLang="ja-JP" b="1" dirty="0">
              <a:solidFill>
                <a:srgbClr val="FF0000"/>
              </a:solidFill>
              <a:latin typeface="Arial" charset="0"/>
              <a:ea typeface="ＭＳ 明朝" charset="-128"/>
              <a:cs typeface="Arial" charset="0"/>
            </a:endParaRPr>
          </a:p>
          <a:p>
            <a:pPr marL="47625" lvl="0" algn="r" latinLnBrk="0"/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73rd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GRPE, 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6-1</a:t>
            </a:r>
            <a:r>
              <a:rPr kumimoji="0" lang="en-US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0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 June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2016,</a:t>
            </a:r>
            <a:b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</a:b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agenda </a:t>
            </a:r>
            <a:r>
              <a:rPr kumimoji="0" lang="pt-BR" altLang="ja-JP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item </a:t>
            </a:r>
            <a:r>
              <a:rPr kumimoji="0" lang="pt-BR" altLang="ja-JP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3</a:t>
            </a:r>
            <a:r>
              <a:rPr kumimoji="0" lang="pt-BR" altLang="ja-JP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(b)</a:t>
            </a:r>
            <a:endParaRPr kumimoji="0" lang="pt-BR" altLang="ja-JP" dirty="0">
              <a:solidFill>
                <a:schemeClr val="tx1"/>
              </a:solidFill>
              <a:latin typeface="Arial" charset="0"/>
              <a:ea typeface="ＭＳ 明朝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438434" y="4753024"/>
            <a:ext cx="314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ECE/TRANS/WP.29/2016/68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490518" y="5372013"/>
            <a:ext cx="314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ECE/TRANS/WP.29/2016/69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96926" y="4725682"/>
            <a:ext cx="1494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gtr</a:t>
            </a:r>
          </a:p>
          <a:p>
            <a:pPr algn="ctr"/>
            <a:endParaRPr kumimoji="1" lang="en-US" altLang="ja-JP" dirty="0" smtClean="0"/>
          </a:p>
          <a:p>
            <a:pPr algn="ctr"/>
            <a:r>
              <a:rPr lang="en-US" altLang="ja-JP" dirty="0" smtClean="0"/>
              <a:t>Technical Report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42282" y="4625895"/>
            <a:ext cx="3873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b="1" dirty="0" smtClean="0"/>
              <a:t>ECE/TRANS/WP.29/2014/27</a:t>
            </a:r>
          </a:p>
          <a:p>
            <a:pPr algn="r"/>
            <a:r>
              <a:rPr lang="en-US" altLang="ja-JP" b="1" dirty="0" smtClean="0"/>
              <a:t>ECE/TRANS/WP.29/2014/27/Corr.1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70291" y="5423694"/>
            <a:ext cx="314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ECE/TRANS/WP.29/2014/28</a:t>
            </a:r>
            <a:endParaRPr lang="ja-JP" altLang="en-US" dirty="0"/>
          </a:p>
        </p:txBody>
      </p:sp>
      <p:sp>
        <p:nvSpPr>
          <p:cNvPr id="7" name="Textfeld 4"/>
          <p:cNvSpPr txBox="1"/>
          <p:nvPr/>
        </p:nvSpPr>
        <p:spPr>
          <a:xfrm>
            <a:off x="498883" y="318165"/>
            <a:ext cx="7082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 WLTP Overall Schedule</a:t>
            </a:r>
            <a:endParaRPr lang="de-DE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ホームベース 8"/>
          <p:cNvSpPr/>
          <p:nvPr/>
        </p:nvSpPr>
        <p:spPr>
          <a:xfrm>
            <a:off x="5884988" y="1549014"/>
            <a:ext cx="3079500" cy="2592288"/>
          </a:xfrm>
          <a:prstGeom prst="homePlate">
            <a:avLst>
              <a:gd name="adj" fmla="val 20760"/>
            </a:avLst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Phase2b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temp.</a:t>
            </a:r>
          </a:p>
          <a:p>
            <a:pPr marL="1260475" indent="-98425">
              <a:buFont typeface="Wingdings" panose="05000000000000000000" pitchFamily="2" charset="2"/>
              <a:buChar char="ü"/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Auxiliary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pPr marL="1162050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devices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433513" indent="-87313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Durability</a:t>
            </a:r>
          </a:p>
          <a:p>
            <a:pPr marL="1260475" indent="-98425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OBD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ISC</a:t>
            </a:r>
          </a:p>
          <a:p>
            <a:pPr marL="1260475" indent="-271463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E-lab.</a:t>
            </a:r>
          </a:p>
          <a:p>
            <a:pPr marL="1260475" indent="-173038">
              <a:buFont typeface="Wingdings" panose="05000000000000000000" pitchFamily="2" charset="2"/>
              <a:buChar char="ü"/>
            </a:pP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ホームベース 9"/>
          <p:cNvSpPr/>
          <p:nvPr/>
        </p:nvSpPr>
        <p:spPr>
          <a:xfrm>
            <a:off x="4300812" y="1549014"/>
            <a:ext cx="2935484" cy="2592288"/>
          </a:xfrm>
          <a:prstGeom prst="homePlate">
            <a:avLst>
              <a:gd name="adj" fmla="val 26131"/>
            </a:avLst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Phase2a </a:t>
            </a:r>
          </a:p>
          <a:p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focus on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evaporative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test</a:t>
            </a:r>
          </a:p>
          <a:p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procedure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2860652" y="1549014"/>
            <a:ext cx="2617728" cy="2592288"/>
          </a:xfrm>
          <a:prstGeom prst="homePlate">
            <a:avLst>
              <a:gd name="adj" fmla="val 2751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Phase1b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handle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remaining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items                       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from </a:t>
            </a: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Phase1a </a:t>
            </a:r>
          </a:p>
          <a:p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739127" y="1549014"/>
            <a:ext cx="2952372" cy="2592288"/>
          </a:xfrm>
          <a:prstGeom prst="homePlate">
            <a:avLst>
              <a:gd name="adj" fmla="val 2794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Phase1a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World-wide harmonized test cycles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Test procedure of pollutants and CO2/FC/EC/Range under 23C condition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3528" y="1105475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2008</a:t>
            </a:r>
            <a:endParaRPr lang="ja-JP" altLang="en-US" sz="2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416338" y="1105475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2013</a:t>
            </a:r>
            <a:endParaRPr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056053" y="1105475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~2015</a:t>
            </a:r>
            <a:endParaRPr lang="ja-JP" altLang="en-US" sz="2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788940" y="1105475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~2016</a:t>
            </a:r>
            <a:endParaRPr lang="ja-JP" altLang="en-US" sz="2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7685999" y="1105475"/>
            <a:ext cx="1196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/>
              <a:t>~2018</a:t>
            </a:r>
            <a:endParaRPr lang="ja-JP" altLang="en-US" sz="2800" dirty="0"/>
          </a:p>
        </p:txBody>
      </p:sp>
      <p:cxnSp>
        <p:nvCxnSpPr>
          <p:cNvPr id="19" name="直線矢印コネクタ 18"/>
          <p:cNvCxnSpPr>
            <a:stCxn id="12" idx="3"/>
          </p:cNvCxnSpPr>
          <p:nvPr/>
        </p:nvCxnSpPr>
        <p:spPr>
          <a:xfrm>
            <a:off x="3691499" y="2845158"/>
            <a:ext cx="0" cy="1722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11" idx="3"/>
          </p:cNvCxnSpPr>
          <p:nvPr/>
        </p:nvCxnSpPr>
        <p:spPr>
          <a:xfrm flipH="1">
            <a:off x="5459797" y="2845158"/>
            <a:ext cx="18583" cy="1722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17568" y="4576467"/>
            <a:ext cx="8482458" cy="1366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17568" y="5259673"/>
            <a:ext cx="84824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293086" y="4576467"/>
            <a:ext cx="0" cy="1366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415650" y="4574726"/>
            <a:ext cx="0" cy="1366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ホームベース 25"/>
          <p:cNvSpPr/>
          <p:nvPr/>
        </p:nvSpPr>
        <p:spPr>
          <a:xfrm>
            <a:off x="4844293" y="6103518"/>
            <a:ext cx="4037867" cy="504057"/>
          </a:xfrm>
          <a:prstGeom prst="homePlate">
            <a:avLst>
              <a:gd name="adj" fmla="val 67338"/>
            </a:avLst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Transposition to UNR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95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1522950" y="1124744"/>
            <a:ext cx="5927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 Activities since 72</a:t>
            </a:r>
            <a:r>
              <a:rPr lang="en-US" altLang="ja-JP" sz="2800" b="1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GRPE ~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Textfeld 4"/>
          <p:cNvSpPr txBox="1"/>
          <p:nvPr/>
        </p:nvSpPr>
        <p:spPr>
          <a:xfrm>
            <a:off x="498883" y="404664"/>
            <a:ext cx="7077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WLTP Phase2 Progress</a:t>
            </a:r>
            <a:endParaRPr lang="de-DE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93012"/>
              </p:ext>
            </p:extLst>
          </p:nvPr>
        </p:nvGraphicFramePr>
        <p:xfrm>
          <a:off x="539552" y="1840200"/>
          <a:ext cx="8181016" cy="468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336"/>
                <a:gridCol w="2664296"/>
                <a:gridCol w="3456384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IWG Meeting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SG EV Meeting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and</a:t>
                      </a:r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TF Meeting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Data and Venue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Main Discussion Points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kumimoji="1" lang="en-US" altLang="ja-JP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th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IWG Meeting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January,</a:t>
                      </a:r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2016</a:t>
                      </a:r>
                    </a:p>
                    <a:p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Geneva, Switzerland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Proposal for Working items and Organization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en-US" altLang="ja-JP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th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IWG Meeting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26~28</a:t>
                      </a:r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April, 2016</a:t>
                      </a:r>
                    </a:p>
                    <a:p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Paris, France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ToR of each working items</a:t>
                      </a:r>
                    </a:p>
                  </a:txBody>
                  <a:tcPr/>
                </a:tc>
              </a:tr>
              <a:tr h="59204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en-US" altLang="ja-JP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th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IWG Meeting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June,</a:t>
                      </a:r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2016</a:t>
                      </a:r>
                    </a:p>
                    <a:p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Geneva, Switzerland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Progress report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by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each TF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6000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SG EV Meeting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 April</a:t>
                      </a:r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(Paris)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and 8 June (Geneva), 2016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EVs Normalization</a:t>
                      </a:r>
                    </a:p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OVC-FCHV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89606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TF Meeting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Evapo,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Annex2/4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 conjunction with IWG and </a:t>
                      </a:r>
                    </a:p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Web. conference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Develop</a:t>
                      </a:r>
                      <a:r>
                        <a:rPr kumimoji="1" lang="en-US" altLang="ja-JP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harmonized TP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Improve current </a:t>
                      </a:r>
                      <a:r>
                        <a:rPr kumimoji="1" lang="en-US" altLang="ja-JP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gtr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descriptions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7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744216"/>
              </p:ext>
            </p:extLst>
          </p:nvPr>
        </p:nvGraphicFramePr>
        <p:xfrm>
          <a:off x="264967" y="1292969"/>
          <a:ext cx="8640959" cy="501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518"/>
                <a:gridCol w="953395"/>
                <a:gridCol w="4066847"/>
                <a:gridCol w="1800199"/>
              </a:tblGrid>
              <a:tr h="6703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Lead by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Key Notes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remark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67030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Test Cycles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HEV system power (by</a:t>
                      </a:r>
                      <a:r>
                        <a:rPr kumimoji="1" lang="en-US" altLang="ja-JP" baseline="0" dirty="0" smtClean="0"/>
                        <a:t> EVE-IWG)</a:t>
                      </a:r>
                      <a:r>
                        <a:rPr kumimoji="1" lang="en-US" altLang="ja-JP" dirty="0" smtClean="0"/>
                        <a:t> for cycle classification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Collaborate with EVE-IWG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8916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Normalization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Confirmed difficulty to apply to OVC-HEV and PEV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Consider 3 options for move forward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Drive</a:t>
                      </a:r>
                      <a:r>
                        <a:rPr kumimoji="1" lang="en-US" altLang="ja-JP" baseline="0" dirty="0" smtClean="0"/>
                        <a:t> index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60485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Annex 2</a:t>
                      </a:r>
                    </a:p>
                    <a:p>
                      <a:r>
                        <a:rPr kumimoji="1" lang="en-US" altLang="ja-JP" sz="1200" dirty="0" smtClean="0"/>
                        <a:t>(gear shift method)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Working on finding out how to define minimum engine speed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74178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Annex</a:t>
                      </a:r>
                      <a:r>
                        <a:rPr kumimoji="1" lang="en-US" altLang="ja-JP" baseline="0" dirty="0" smtClean="0"/>
                        <a:t> 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Make current text more clear for improvement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Dual-axis </a:t>
                      </a:r>
                      <a:r>
                        <a:rPr kumimoji="1" lang="en-US" altLang="ja-JP" dirty="0" err="1" smtClean="0"/>
                        <a:t>dyno</a:t>
                      </a:r>
                      <a:r>
                        <a:rPr kumimoji="1" lang="en-US" altLang="ja-JP" dirty="0" smtClean="0"/>
                        <a:t>. requirement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EU-WLTP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Supplemental Tests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Gathered</a:t>
                      </a:r>
                      <a:r>
                        <a:rPr kumimoji="1" lang="en-US" altLang="ja-JP" baseline="0" dirty="0" smtClean="0"/>
                        <a:t> CPs’ needs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 smtClean="0"/>
                        <a:t>Need to develop effective test conditions and data processing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39163" y="275139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de-DE" sz="4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Key Notes of each TF_1 </a:t>
            </a:r>
            <a:endParaRPr lang="de-DE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20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818650"/>
              </p:ext>
            </p:extLst>
          </p:nvPr>
        </p:nvGraphicFramePr>
        <p:xfrm>
          <a:off x="251520" y="984096"/>
          <a:ext cx="8640960" cy="525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964"/>
                <a:gridCol w="850324"/>
                <a:gridCol w="4320480"/>
                <a:gridCol w="1728192"/>
              </a:tblGrid>
              <a:tr h="6697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Lead by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Key Notes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remark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92213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Evaporative Tests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Draft </a:t>
                      </a:r>
                      <a:r>
                        <a:rPr kumimoji="1" lang="en-US" altLang="ja-JP" dirty="0" err="1" smtClean="0"/>
                        <a:t>gtr</a:t>
                      </a:r>
                      <a:r>
                        <a:rPr kumimoji="1" lang="en-US" altLang="ja-JP" dirty="0" smtClean="0"/>
                        <a:t> was proposed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Open for purge cycles, sealed tank system and so 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US </a:t>
                      </a:r>
                      <a:r>
                        <a:rPr kumimoji="1" lang="en-US" altLang="ja-JP" baseline="0" dirty="0" smtClean="0"/>
                        <a:t>provided comments on current activities and TF will consider them for future activities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Expect</a:t>
                      </a:r>
                      <a:r>
                        <a:rPr kumimoji="1" lang="en-US" altLang="ja-JP" baseline="0" dirty="0" smtClean="0"/>
                        <a:t> to be completed by next IWG 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43243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Durability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Consider possibility for road-load</a:t>
                      </a:r>
                      <a:r>
                        <a:rPr kumimoji="1" lang="en-US" altLang="ja-JP" baseline="0" dirty="0" smtClean="0"/>
                        <a:t>, </a:t>
                      </a:r>
                      <a:r>
                        <a:rPr kumimoji="1" lang="en-US" altLang="ja-JP" dirty="0" smtClean="0"/>
                        <a:t>CO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en-US" altLang="ja-JP" dirty="0" smtClean="0"/>
                        <a:t>/FC/EC/Range in addition to Pollutants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Struggling </a:t>
                      </a:r>
                      <a:r>
                        <a:rPr kumimoji="1" lang="en-US" altLang="ja-JP" baseline="0" dirty="0" smtClean="0"/>
                        <a:t>to define battery durability (technical difficulty)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Collaborate with EVE-IWG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80699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OBD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Gathering CPs’ needs by the end</a:t>
                      </a:r>
                      <a:r>
                        <a:rPr kumimoji="1" lang="en-US" altLang="ja-JP" baseline="0" dirty="0" smtClean="0"/>
                        <a:t> of June 2016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OBD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 service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COP, ISC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51520" y="139212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de-DE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Key Notes of each TF_2 </a:t>
            </a:r>
            <a:endParaRPr lang="de-DE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26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554763"/>
              </p:ext>
            </p:extLst>
          </p:nvPr>
        </p:nvGraphicFramePr>
        <p:xfrm>
          <a:off x="251520" y="1124744"/>
          <a:ext cx="8640960" cy="542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964"/>
                <a:gridCol w="850324"/>
                <a:gridCol w="4464496"/>
                <a:gridCol w="1584176"/>
              </a:tblGrid>
              <a:tr h="6697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Lead by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Key Notes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remark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436861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SG EV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EU/</a:t>
                      </a:r>
                    </a:p>
                    <a:p>
                      <a:pPr algn="ctr"/>
                      <a:r>
                        <a:rPr lang="en-US" altLang="ja-JP" dirty="0" smtClean="0"/>
                        <a:t>JPN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HEV system power for classification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Battery</a:t>
                      </a:r>
                      <a:r>
                        <a:rPr kumimoji="1" lang="en-US" altLang="ja-JP" baseline="0" dirty="0" smtClean="0"/>
                        <a:t> durability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 smtClean="0"/>
                        <a:t>Handle EV related items of each TF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baseline="0" dirty="0" smtClean="0"/>
                        <a:t>OVC-FCHV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Collaborate with EVE-IWG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43686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Round-Robin Test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EU/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JPN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Europe round and Asia round are close to completion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Current</a:t>
                      </a:r>
                      <a:r>
                        <a:rPr kumimoji="1" lang="en-US" altLang="ja-JP" baseline="0" dirty="0" smtClean="0"/>
                        <a:t> measurement of starter battery need to be improved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will</a:t>
                      </a:r>
                      <a:r>
                        <a:rPr kumimoji="1" lang="en-US" altLang="ja-JP" baseline="0" dirty="0" smtClean="0"/>
                        <a:t> be reflected to </a:t>
                      </a:r>
                      <a:r>
                        <a:rPr kumimoji="1" lang="en-US" altLang="ja-JP" baseline="0" dirty="0" err="1" smtClean="0"/>
                        <a:t>gtr</a:t>
                      </a:r>
                      <a:r>
                        <a:rPr kumimoji="1" lang="en-US" altLang="ja-JP" baseline="0" dirty="0" smtClean="0"/>
                        <a:t>, if necessary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36861">
                <a:tc>
                  <a:txBody>
                    <a:bodyPr/>
                    <a:lstStyle/>
                    <a:p>
                      <a:r>
                        <a:rPr lang="en-US" altLang="ja-JP" dirty="0" err="1" smtClean="0"/>
                        <a:t>gtr</a:t>
                      </a:r>
                      <a:r>
                        <a:rPr lang="en-US" altLang="ja-JP" dirty="0" smtClean="0"/>
                        <a:t> </a:t>
                      </a:r>
                      <a:r>
                        <a:rPr lang="en-US" altLang="ja-JP" dirty="0" err="1" smtClean="0"/>
                        <a:t>ammend-ment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EU</a:t>
                      </a: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Several improvements of current </a:t>
                      </a:r>
                      <a:r>
                        <a:rPr kumimoji="1" lang="en-US" altLang="ja-JP" dirty="0" err="1" smtClean="0"/>
                        <a:t>gtr</a:t>
                      </a:r>
                      <a:r>
                        <a:rPr kumimoji="1" lang="en-US" altLang="ja-JP" dirty="0" smtClean="0"/>
                        <a:t> description were proposed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Expect to have face-to-face meeting in conjunction with Annex 2/4 items.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66087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Transposition to UNR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Basic concept was proposed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dirty="0" smtClean="0"/>
                        <a:t>Need further discussion for hierarchy</a:t>
                      </a:r>
                      <a:r>
                        <a:rPr kumimoji="1" lang="en-US" altLang="ja-JP" baseline="0" dirty="0" smtClean="0"/>
                        <a:t> scheme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feld 4"/>
          <p:cNvSpPr txBox="1"/>
          <p:nvPr/>
        </p:nvSpPr>
        <p:spPr>
          <a:xfrm>
            <a:off x="251520" y="139212"/>
            <a:ext cx="7447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de-DE" sz="4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Key Notes of each TF_3 </a:t>
            </a:r>
            <a:endParaRPr lang="de-DE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4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51520" y="188640"/>
            <a:ext cx="4495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Next Actions</a:t>
            </a:r>
            <a:endParaRPr lang="de-DE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461618" y="5404882"/>
            <a:ext cx="719530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Next WLTP IWG Meeting(sweet 16</a:t>
            </a:r>
            <a:r>
              <a:rPr lang="en-US" altLang="ja-JP" sz="2800" b="1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Date : Sept. ~ Oct., 2016</a:t>
            </a:r>
          </a:p>
          <a:p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Venue : </a:t>
            </a:r>
            <a:r>
              <a:rPr lang="en-US" altLang="ja-JP" sz="28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tbd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32146"/>
              </p:ext>
            </p:extLst>
          </p:nvPr>
        </p:nvGraphicFramePr>
        <p:xfrm>
          <a:off x="498088" y="1050064"/>
          <a:ext cx="8280919" cy="4270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600"/>
                <a:gridCol w="4135000"/>
                <a:gridCol w="1152128"/>
                <a:gridCol w="864096"/>
                <a:gridCol w="864095"/>
              </a:tblGrid>
              <a:tr h="2886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TF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273" marR="9273" marT="92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2016/ 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6      7      8       9       10     11 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12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273" marR="9273" marT="92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273" marR="9273" marT="92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273" marR="9273" marT="92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273" marR="9273" marT="92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226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Evapo</a:t>
                      </a:r>
                      <a:r>
                        <a:rPr lang="en-US" altLang="ja-JP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 TF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Supplemental</a:t>
                      </a:r>
                    </a:p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Durability</a:t>
                      </a:r>
                    </a:p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OBD</a:t>
                      </a:r>
                    </a:p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COP/ISC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73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others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" name="テキスト ボックス 3"/>
          <p:cNvSpPr txBox="1">
            <a:spLocks noChangeArrowheads="1"/>
          </p:cNvSpPr>
          <p:nvPr/>
        </p:nvSpPr>
        <p:spPr bwMode="auto">
          <a:xfrm>
            <a:off x="1829667" y="4774159"/>
            <a:ext cx="4053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refer to GRPE-73-xxe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3"/>
          <p:cNvSpPr txBox="1">
            <a:spLocks noChangeArrowheads="1"/>
          </p:cNvSpPr>
          <p:nvPr/>
        </p:nvSpPr>
        <p:spPr bwMode="auto">
          <a:xfrm>
            <a:off x="1813646" y="1987687"/>
            <a:ext cx="27583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All Open Issues are expected to be closed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星 5 61"/>
          <p:cNvSpPr/>
          <p:nvPr/>
        </p:nvSpPr>
        <p:spPr>
          <a:xfrm>
            <a:off x="4231970" y="1711897"/>
            <a:ext cx="288032" cy="28803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3"/>
          <p:cNvSpPr txBox="1">
            <a:spLocks noChangeArrowheads="1"/>
          </p:cNvSpPr>
          <p:nvPr/>
        </p:nvSpPr>
        <p:spPr bwMode="auto">
          <a:xfrm>
            <a:off x="4564525" y="2844225"/>
            <a:ext cx="24208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Submit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gtr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(working document)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星 5 63"/>
          <p:cNvSpPr/>
          <p:nvPr/>
        </p:nvSpPr>
        <p:spPr>
          <a:xfrm>
            <a:off x="5995443" y="1438259"/>
            <a:ext cx="288032" cy="28803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 5 9"/>
          <p:cNvSpPr/>
          <p:nvPr/>
        </p:nvSpPr>
        <p:spPr>
          <a:xfrm>
            <a:off x="4644304" y="2494591"/>
            <a:ext cx="288032" cy="28803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カギ線コネクタ 4"/>
          <p:cNvCxnSpPr>
            <a:stCxn id="62" idx="4"/>
            <a:endCxn id="10" idx="0"/>
          </p:cNvCxnSpPr>
          <p:nvPr/>
        </p:nvCxnSpPr>
        <p:spPr>
          <a:xfrm>
            <a:off x="4520002" y="1821915"/>
            <a:ext cx="268318" cy="67267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3"/>
          <p:cNvSpPr txBox="1">
            <a:spLocks noChangeArrowheads="1"/>
          </p:cNvSpPr>
          <p:nvPr/>
        </p:nvSpPr>
        <p:spPr bwMode="auto">
          <a:xfrm>
            <a:off x="5939179" y="1777503"/>
            <a:ext cx="180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GRPE Approval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907704" y="1855913"/>
            <a:ext cx="232426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10" idx="4"/>
          </p:cNvCxnSpPr>
          <p:nvPr/>
        </p:nvCxnSpPr>
        <p:spPr>
          <a:xfrm flipV="1">
            <a:off x="4932336" y="1582275"/>
            <a:ext cx="1063107" cy="102233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3"/>
          <p:cNvSpPr txBox="1">
            <a:spLocks noChangeArrowheads="1"/>
          </p:cNvSpPr>
          <p:nvPr/>
        </p:nvSpPr>
        <p:spPr bwMode="auto">
          <a:xfrm>
            <a:off x="1818123" y="1435356"/>
            <a:ext cx="3833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 and/or Web. conf. as needed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星 5 16"/>
          <p:cNvSpPr/>
          <p:nvPr/>
        </p:nvSpPr>
        <p:spPr>
          <a:xfrm>
            <a:off x="4139952" y="3568243"/>
            <a:ext cx="288032" cy="288032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339752" y="3766047"/>
            <a:ext cx="18007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3"/>
          <p:cNvSpPr txBox="1">
            <a:spLocks noChangeArrowheads="1"/>
          </p:cNvSpPr>
          <p:nvPr/>
        </p:nvSpPr>
        <p:spPr bwMode="auto">
          <a:xfrm>
            <a:off x="2256818" y="3748699"/>
            <a:ext cx="2572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Preparation</a:t>
            </a: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(TF member, </a:t>
            </a:r>
            <a:r>
              <a:rPr lang="en-US" altLang="ja-JP" sz="16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ToR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collaboration with EVE)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4520002" y="3766047"/>
            <a:ext cx="40124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3"/>
          <p:cNvSpPr txBox="1">
            <a:spLocks noChangeArrowheads="1"/>
          </p:cNvSpPr>
          <p:nvPr/>
        </p:nvSpPr>
        <p:spPr bwMode="auto">
          <a:xfrm>
            <a:off x="4603963" y="3779376"/>
            <a:ext cx="16220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Actively start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11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日本語フォーマットMEIRY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日本語フォーマットMEIRYO">
      <a:majorFont>
        <a:latin typeface="Meiryo UI"/>
        <a:ea typeface="Meiryo UI"/>
        <a:cs typeface="Meiryo UI"/>
      </a:majorFont>
      <a:minorFont>
        <a:latin typeface="Meiryo UI"/>
        <a:ea typeface="Meiryo UI"/>
        <a:cs typeface="Meiryo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582</Words>
  <Application>Microsoft Office PowerPoint</Application>
  <PresentationFormat>On-screen Show (4:3)</PresentationFormat>
  <Paragraphs>184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テーマ</vt:lpstr>
      <vt:lpstr>7_日本語フォーマットMEIRYO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United Nations</cp:lastModifiedBy>
  <cp:revision>429</cp:revision>
  <cp:lastPrinted>2016-01-13T17:07:07Z</cp:lastPrinted>
  <dcterms:created xsi:type="dcterms:W3CDTF">2014-06-05T19:26:02Z</dcterms:created>
  <dcterms:modified xsi:type="dcterms:W3CDTF">2016-06-08T15:18:35Z</dcterms:modified>
</cp:coreProperties>
</file>