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384" y="219509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13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/>
        </p:blipFill>
        <p:spPr>
          <a:xfrm>
            <a:off x="1517993" y="6021289"/>
            <a:ext cx="9144000" cy="8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ukasz.Wyrowski@unece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7568" y="692697"/>
            <a:ext cx="7920038" cy="8651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16201" y="4572000"/>
            <a:ext cx="809588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 algn="r">
              <a:buNone/>
            </a:pP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WP.24, 61</a:t>
            </a:r>
            <a:r>
              <a:rPr lang="en-US" sz="2000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session</a:t>
            </a:r>
            <a:b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19-21 November 2018 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7688" y="2469282"/>
            <a:ext cx="561662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Euro-Asian Transport Links Project, Phase III</a:t>
            </a:r>
          </a:p>
        </p:txBody>
      </p:sp>
    </p:spTree>
    <p:extLst>
      <p:ext uri="{BB962C8B-B14F-4D97-AF65-F5344CB8AC3E}">
        <p14:creationId xmlns:p14="http://schemas.microsoft.com/office/powerpoint/2010/main" val="7966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Way forward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067" y="1424747"/>
            <a:ext cx="103761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EATL have their strengths and there are opportunities for further development</a:t>
            </a:r>
          </a:p>
          <a:p>
            <a:r>
              <a:rPr lang="en-US" sz="2500" dirty="0"/>
              <a:t>at the same time</a:t>
            </a:r>
          </a:p>
          <a:p>
            <a:r>
              <a:rPr lang="en-US" sz="2500" dirty="0"/>
              <a:t>EATL have their weaknesses and there are threats  </a:t>
            </a:r>
          </a:p>
          <a:p>
            <a:endParaRPr lang="en-US" sz="2500" dirty="0"/>
          </a:p>
          <a:p>
            <a:r>
              <a:rPr lang="en-US" sz="2500" dirty="0"/>
              <a:t>What to do?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Build on strengths,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Address weaknesses,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Seize opportunities,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Minimize threats</a:t>
            </a:r>
            <a:endParaRPr lang="en-GB" sz="2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3612" y="5467185"/>
            <a:ext cx="37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Integrated supply chain management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033" y="5651851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Intermodality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994" y="5460319"/>
            <a:ext cx="16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Flexible routing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800" y="5651851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Role of nodes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1692" y="5434457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Regular service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Way forward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067" y="1424747"/>
            <a:ext cx="7823488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Remember: Each EATL route is as good as its weakest point</a:t>
            </a:r>
          </a:p>
          <a:p>
            <a:endParaRPr lang="en-US" sz="2500" dirty="0"/>
          </a:p>
          <a:p>
            <a:endParaRPr lang="en-US" sz="3500" dirty="0">
              <a:solidFill>
                <a:srgbClr val="FF0000"/>
              </a:solidFill>
            </a:endParaRPr>
          </a:p>
          <a:p>
            <a:r>
              <a:rPr lang="en-US" sz="3500" dirty="0">
                <a:solidFill>
                  <a:srgbClr val="FF0000"/>
                </a:solidFill>
              </a:rPr>
              <a:t>	COOPERATION!</a:t>
            </a:r>
          </a:p>
          <a:p>
            <a:r>
              <a:rPr lang="en-US" sz="3500" dirty="0">
                <a:solidFill>
                  <a:srgbClr val="FF0000"/>
                </a:solidFill>
              </a:rPr>
              <a:t>	COORDINATION!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553612" y="5467185"/>
            <a:ext cx="37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Integrated supply chain management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033" y="5651851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Intermodality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994" y="5460319"/>
            <a:ext cx="16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Flexible routing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800" y="5651851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Role of nodes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1692" y="5434457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Regular service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0694" y="1772816"/>
            <a:ext cx="28942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What to do?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Build on strengths,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Address weaknesses,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Seize opportunities,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Minimize threats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1483567" y="4338719"/>
            <a:ext cx="8014996" cy="457511"/>
          </a:xfrm>
          <a:custGeom>
            <a:avLst/>
            <a:gdLst>
              <a:gd name="connsiteX0" fmla="*/ 0 w 8014996"/>
              <a:gd name="connsiteY0" fmla="*/ 0 h 457511"/>
              <a:gd name="connsiteX1" fmla="*/ 335902 w 8014996"/>
              <a:gd name="connsiteY1" fmla="*/ 9330 h 457511"/>
              <a:gd name="connsiteX2" fmla="*/ 382555 w 8014996"/>
              <a:gd name="connsiteY2" fmla="*/ 18661 h 457511"/>
              <a:gd name="connsiteX3" fmla="*/ 503853 w 8014996"/>
              <a:gd name="connsiteY3" fmla="*/ 37322 h 457511"/>
              <a:gd name="connsiteX4" fmla="*/ 569168 w 8014996"/>
              <a:gd name="connsiteY4" fmla="*/ 55983 h 457511"/>
              <a:gd name="connsiteX5" fmla="*/ 671804 w 8014996"/>
              <a:gd name="connsiteY5" fmla="*/ 83975 h 457511"/>
              <a:gd name="connsiteX6" fmla="*/ 727788 w 8014996"/>
              <a:gd name="connsiteY6" fmla="*/ 121298 h 457511"/>
              <a:gd name="connsiteX7" fmla="*/ 783772 w 8014996"/>
              <a:gd name="connsiteY7" fmla="*/ 139959 h 457511"/>
              <a:gd name="connsiteX8" fmla="*/ 821094 w 8014996"/>
              <a:gd name="connsiteY8" fmla="*/ 149290 h 457511"/>
              <a:gd name="connsiteX9" fmla="*/ 867747 w 8014996"/>
              <a:gd name="connsiteY9" fmla="*/ 158620 h 457511"/>
              <a:gd name="connsiteX10" fmla="*/ 895739 w 8014996"/>
              <a:gd name="connsiteY10" fmla="*/ 167951 h 457511"/>
              <a:gd name="connsiteX11" fmla="*/ 951723 w 8014996"/>
              <a:gd name="connsiteY11" fmla="*/ 177281 h 457511"/>
              <a:gd name="connsiteX12" fmla="*/ 998376 w 8014996"/>
              <a:gd name="connsiteY12" fmla="*/ 186612 h 457511"/>
              <a:gd name="connsiteX13" fmla="*/ 1129004 w 8014996"/>
              <a:gd name="connsiteY13" fmla="*/ 195943 h 457511"/>
              <a:gd name="connsiteX14" fmla="*/ 1222311 w 8014996"/>
              <a:gd name="connsiteY14" fmla="*/ 214604 h 457511"/>
              <a:gd name="connsiteX15" fmla="*/ 1492898 w 8014996"/>
              <a:gd name="connsiteY15" fmla="*/ 251926 h 457511"/>
              <a:gd name="connsiteX16" fmla="*/ 1595535 w 8014996"/>
              <a:gd name="connsiteY16" fmla="*/ 270588 h 457511"/>
              <a:gd name="connsiteX17" fmla="*/ 1642188 w 8014996"/>
              <a:gd name="connsiteY17" fmla="*/ 279918 h 457511"/>
              <a:gd name="connsiteX18" fmla="*/ 1856792 w 8014996"/>
              <a:gd name="connsiteY18" fmla="*/ 298579 h 457511"/>
              <a:gd name="connsiteX19" fmla="*/ 1968760 w 8014996"/>
              <a:gd name="connsiteY19" fmla="*/ 307910 h 457511"/>
              <a:gd name="connsiteX20" fmla="*/ 2211355 w 8014996"/>
              <a:gd name="connsiteY20" fmla="*/ 298579 h 457511"/>
              <a:gd name="connsiteX21" fmla="*/ 2248678 w 8014996"/>
              <a:gd name="connsiteY21" fmla="*/ 279918 h 457511"/>
              <a:gd name="connsiteX22" fmla="*/ 2276670 w 8014996"/>
              <a:gd name="connsiteY22" fmla="*/ 270588 h 457511"/>
              <a:gd name="connsiteX23" fmla="*/ 2341984 w 8014996"/>
              <a:gd name="connsiteY23" fmla="*/ 242596 h 457511"/>
              <a:gd name="connsiteX24" fmla="*/ 2425960 w 8014996"/>
              <a:gd name="connsiteY24" fmla="*/ 214604 h 457511"/>
              <a:gd name="connsiteX25" fmla="*/ 2491274 w 8014996"/>
              <a:gd name="connsiteY25" fmla="*/ 195943 h 457511"/>
              <a:gd name="connsiteX26" fmla="*/ 2911151 w 8014996"/>
              <a:gd name="connsiteY26" fmla="*/ 205273 h 457511"/>
              <a:gd name="connsiteX27" fmla="*/ 2967135 w 8014996"/>
              <a:gd name="connsiteY27" fmla="*/ 223934 h 457511"/>
              <a:gd name="connsiteX28" fmla="*/ 3032449 w 8014996"/>
              <a:gd name="connsiteY28" fmla="*/ 233265 h 457511"/>
              <a:gd name="connsiteX29" fmla="*/ 3097764 w 8014996"/>
              <a:gd name="connsiteY29" fmla="*/ 251926 h 457511"/>
              <a:gd name="connsiteX30" fmla="*/ 3125755 w 8014996"/>
              <a:gd name="connsiteY30" fmla="*/ 261257 h 457511"/>
              <a:gd name="connsiteX31" fmla="*/ 3228392 w 8014996"/>
              <a:gd name="connsiteY31" fmla="*/ 279918 h 457511"/>
              <a:gd name="connsiteX32" fmla="*/ 3303037 w 8014996"/>
              <a:gd name="connsiteY32" fmla="*/ 298579 h 457511"/>
              <a:gd name="connsiteX33" fmla="*/ 3377682 w 8014996"/>
              <a:gd name="connsiteY33" fmla="*/ 326571 h 457511"/>
              <a:gd name="connsiteX34" fmla="*/ 3452327 w 8014996"/>
              <a:gd name="connsiteY34" fmla="*/ 335902 h 457511"/>
              <a:gd name="connsiteX35" fmla="*/ 3564294 w 8014996"/>
              <a:gd name="connsiteY35" fmla="*/ 363894 h 457511"/>
              <a:gd name="connsiteX36" fmla="*/ 3592286 w 8014996"/>
              <a:gd name="connsiteY36" fmla="*/ 373224 h 457511"/>
              <a:gd name="connsiteX37" fmla="*/ 3666931 w 8014996"/>
              <a:gd name="connsiteY37" fmla="*/ 401216 h 457511"/>
              <a:gd name="connsiteX38" fmla="*/ 3788229 w 8014996"/>
              <a:gd name="connsiteY38" fmla="*/ 429208 h 457511"/>
              <a:gd name="connsiteX39" fmla="*/ 3881535 w 8014996"/>
              <a:gd name="connsiteY39" fmla="*/ 438539 h 457511"/>
              <a:gd name="connsiteX40" fmla="*/ 3909527 w 8014996"/>
              <a:gd name="connsiteY40" fmla="*/ 447869 h 457511"/>
              <a:gd name="connsiteX41" fmla="*/ 4208106 w 8014996"/>
              <a:gd name="connsiteY41" fmla="*/ 438539 h 457511"/>
              <a:gd name="connsiteX42" fmla="*/ 4282751 w 8014996"/>
              <a:gd name="connsiteY42" fmla="*/ 429208 h 457511"/>
              <a:gd name="connsiteX43" fmla="*/ 4394719 w 8014996"/>
              <a:gd name="connsiteY43" fmla="*/ 419877 h 457511"/>
              <a:gd name="connsiteX44" fmla="*/ 4432041 w 8014996"/>
              <a:gd name="connsiteY44" fmla="*/ 401216 h 457511"/>
              <a:gd name="connsiteX45" fmla="*/ 4516017 w 8014996"/>
              <a:gd name="connsiteY45" fmla="*/ 391886 h 457511"/>
              <a:gd name="connsiteX46" fmla="*/ 4562670 w 8014996"/>
              <a:gd name="connsiteY46" fmla="*/ 382555 h 457511"/>
              <a:gd name="connsiteX47" fmla="*/ 4665306 w 8014996"/>
              <a:gd name="connsiteY47" fmla="*/ 354563 h 457511"/>
              <a:gd name="connsiteX48" fmla="*/ 4805266 w 8014996"/>
              <a:gd name="connsiteY48" fmla="*/ 326571 h 457511"/>
              <a:gd name="connsiteX49" fmla="*/ 4861249 w 8014996"/>
              <a:gd name="connsiteY49" fmla="*/ 307910 h 457511"/>
              <a:gd name="connsiteX50" fmla="*/ 4963886 w 8014996"/>
              <a:gd name="connsiteY50" fmla="*/ 279918 h 457511"/>
              <a:gd name="connsiteX51" fmla="*/ 5066523 w 8014996"/>
              <a:gd name="connsiteY51" fmla="*/ 242596 h 457511"/>
              <a:gd name="connsiteX52" fmla="*/ 5131837 w 8014996"/>
              <a:gd name="connsiteY52" fmla="*/ 223934 h 457511"/>
              <a:gd name="connsiteX53" fmla="*/ 5197151 w 8014996"/>
              <a:gd name="connsiteY53" fmla="*/ 214604 h 457511"/>
              <a:gd name="connsiteX54" fmla="*/ 5243804 w 8014996"/>
              <a:gd name="connsiteY54" fmla="*/ 205273 h 457511"/>
              <a:gd name="connsiteX55" fmla="*/ 5514392 w 8014996"/>
              <a:gd name="connsiteY55" fmla="*/ 223934 h 457511"/>
              <a:gd name="connsiteX56" fmla="*/ 5589037 w 8014996"/>
              <a:gd name="connsiteY56" fmla="*/ 242596 h 457511"/>
              <a:gd name="connsiteX57" fmla="*/ 5635690 w 8014996"/>
              <a:gd name="connsiteY57" fmla="*/ 261257 h 457511"/>
              <a:gd name="connsiteX58" fmla="*/ 5682343 w 8014996"/>
              <a:gd name="connsiteY58" fmla="*/ 289249 h 457511"/>
              <a:gd name="connsiteX59" fmla="*/ 5728996 w 8014996"/>
              <a:gd name="connsiteY59" fmla="*/ 307910 h 457511"/>
              <a:gd name="connsiteX60" fmla="*/ 5766319 w 8014996"/>
              <a:gd name="connsiteY60" fmla="*/ 326571 h 457511"/>
              <a:gd name="connsiteX61" fmla="*/ 5878286 w 8014996"/>
              <a:gd name="connsiteY61" fmla="*/ 363894 h 457511"/>
              <a:gd name="connsiteX62" fmla="*/ 5915609 w 8014996"/>
              <a:gd name="connsiteY62" fmla="*/ 391886 h 457511"/>
              <a:gd name="connsiteX63" fmla="*/ 5999584 w 8014996"/>
              <a:gd name="connsiteY63" fmla="*/ 410547 h 457511"/>
              <a:gd name="connsiteX64" fmla="*/ 6036906 w 8014996"/>
              <a:gd name="connsiteY64" fmla="*/ 429208 h 457511"/>
              <a:gd name="connsiteX65" fmla="*/ 6195527 w 8014996"/>
              <a:gd name="connsiteY65" fmla="*/ 447869 h 457511"/>
              <a:gd name="connsiteX66" fmla="*/ 6596743 w 8014996"/>
              <a:gd name="connsiteY66" fmla="*/ 438539 h 457511"/>
              <a:gd name="connsiteX67" fmla="*/ 6643396 w 8014996"/>
              <a:gd name="connsiteY67" fmla="*/ 419877 h 457511"/>
              <a:gd name="connsiteX68" fmla="*/ 6671388 w 8014996"/>
              <a:gd name="connsiteY68" fmla="*/ 410547 h 457511"/>
              <a:gd name="connsiteX69" fmla="*/ 6736702 w 8014996"/>
              <a:gd name="connsiteY69" fmla="*/ 391886 h 457511"/>
              <a:gd name="connsiteX70" fmla="*/ 6764694 w 8014996"/>
              <a:gd name="connsiteY70" fmla="*/ 382555 h 457511"/>
              <a:gd name="connsiteX71" fmla="*/ 6802017 w 8014996"/>
              <a:gd name="connsiteY71" fmla="*/ 363894 h 457511"/>
              <a:gd name="connsiteX72" fmla="*/ 6848670 w 8014996"/>
              <a:gd name="connsiteY72" fmla="*/ 345232 h 457511"/>
              <a:gd name="connsiteX73" fmla="*/ 6885992 w 8014996"/>
              <a:gd name="connsiteY73" fmla="*/ 326571 h 457511"/>
              <a:gd name="connsiteX74" fmla="*/ 6941976 w 8014996"/>
              <a:gd name="connsiteY74" fmla="*/ 307910 h 457511"/>
              <a:gd name="connsiteX75" fmla="*/ 7007290 w 8014996"/>
              <a:gd name="connsiteY75" fmla="*/ 279918 h 457511"/>
              <a:gd name="connsiteX76" fmla="*/ 7044613 w 8014996"/>
              <a:gd name="connsiteY76" fmla="*/ 261257 h 457511"/>
              <a:gd name="connsiteX77" fmla="*/ 7100596 w 8014996"/>
              <a:gd name="connsiteY77" fmla="*/ 242596 h 457511"/>
              <a:gd name="connsiteX78" fmla="*/ 7156580 w 8014996"/>
              <a:gd name="connsiteY78" fmla="*/ 223934 h 457511"/>
              <a:gd name="connsiteX79" fmla="*/ 7240555 w 8014996"/>
              <a:gd name="connsiteY79" fmla="*/ 205273 h 457511"/>
              <a:gd name="connsiteX80" fmla="*/ 7277878 w 8014996"/>
              <a:gd name="connsiteY80" fmla="*/ 186612 h 457511"/>
              <a:gd name="connsiteX81" fmla="*/ 7604449 w 8014996"/>
              <a:gd name="connsiteY81" fmla="*/ 195943 h 457511"/>
              <a:gd name="connsiteX82" fmla="*/ 7632441 w 8014996"/>
              <a:gd name="connsiteY82" fmla="*/ 205273 h 457511"/>
              <a:gd name="connsiteX83" fmla="*/ 7744409 w 8014996"/>
              <a:gd name="connsiteY83" fmla="*/ 251926 h 457511"/>
              <a:gd name="connsiteX84" fmla="*/ 7800392 w 8014996"/>
              <a:gd name="connsiteY84" fmla="*/ 279918 h 457511"/>
              <a:gd name="connsiteX85" fmla="*/ 7828384 w 8014996"/>
              <a:gd name="connsiteY85" fmla="*/ 298579 h 457511"/>
              <a:gd name="connsiteX86" fmla="*/ 7856376 w 8014996"/>
              <a:gd name="connsiteY86" fmla="*/ 307910 h 457511"/>
              <a:gd name="connsiteX87" fmla="*/ 7921690 w 8014996"/>
              <a:gd name="connsiteY87" fmla="*/ 326571 h 457511"/>
              <a:gd name="connsiteX88" fmla="*/ 8014996 w 8014996"/>
              <a:gd name="connsiteY88" fmla="*/ 335902 h 4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014996" h="457511">
                <a:moveTo>
                  <a:pt x="0" y="0"/>
                </a:moveTo>
                <a:cubicBezTo>
                  <a:pt x="111967" y="3110"/>
                  <a:pt x="224025" y="3873"/>
                  <a:pt x="335902" y="9330"/>
                </a:cubicBezTo>
                <a:cubicBezTo>
                  <a:pt x="351742" y="10103"/>
                  <a:pt x="366912" y="16054"/>
                  <a:pt x="382555" y="18661"/>
                </a:cubicBezTo>
                <a:cubicBezTo>
                  <a:pt x="422907" y="25386"/>
                  <a:pt x="463567" y="30213"/>
                  <a:pt x="503853" y="37322"/>
                </a:cubicBezTo>
                <a:cubicBezTo>
                  <a:pt x="547869" y="45090"/>
                  <a:pt x="531195" y="45627"/>
                  <a:pt x="569168" y="55983"/>
                </a:cubicBezTo>
                <a:cubicBezTo>
                  <a:pt x="684918" y="87551"/>
                  <a:pt x="607378" y="62500"/>
                  <a:pt x="671804" y="83975"/>
                </a:cubicBezTo>
                <a:cubicBezTo>
                  <a:pt x="690465" y="96416"/>
                  <a:pt x="706511" y="114206"/>
                  <a:pt x="727788" y="121298"/>
                </a:cubicBezTo>
                <a:cubicBezTo>
                  <a:pt x="746449" y="127518"/>
                  <a:pt x="764689" y="135188"/>
                  <a:pt x="783772" y="139959"/>
                </a:cubicBezTo>
                <a:cubicBezTo>
                  <a:pt x="796213" y="143069"/>
                  <a:pt x="808576" y="146508"/>
                  <a:pt x="821094" y="149290"/>
                </a:cubicBezTo>
                <a:cubicBezTo>
                  <a:pt x="836575" y="152730"/>
                  <a:pt x="852362" y="154774"/>
                  <a:pt x="867747" y="158620"/>
                </a:cubicBezTo>
                <a:cubicBezTo>
                  <a:pt x="877289" y="161005"/>
                  <a:pt x="886138" y="165817"/>
                  <a:pt x="895739" y="167951"/>
                </a:cubicBezTo>
                <a:cubicBezTo>
                  <a:pt x="914207" y="172055"/>
                  <a:pt x="933109" y="173897"/>
                  <a:pt x="951723" y="177281"/>
                </a:cubicBezTo>
                <a:cubicBezTo>
                  <a:pt x="967326" y="180118"/>
                  <a:pt x="982604" y="184952"/>
                  <a:pt x="998376" y="186612"/>
                </a:cubicBezTo>
                <a:cubicBezTo>
                  <a:pt x="1041790" y="191182"/>
                  <a:pt x="1085461" y="192833"/>
                  <a:pt x="1129004" y="195943"/>
                </a:cubicBezTo>
                <a:cubicBezTo>
                  <a:pt x="1160106" y="202163"/>
                  <a:pt x="1190838" y="210670"/>
                  <a:pt x="1222311" y="214604"/>
                </a:cubicBezTo>
                <a:cubicBezTo>
                  <a:pt x="1412192" y="238339"/>
                  <a:pt x="1322033" y="225639"/>
                  <a:pt x="1492898" y="251926"/>
                </a:cubicBezTo>
                <a:cubicBezTo>
                  <a:pt x="1549997" y="270960"/>
                  <a:pt x="1497570" y="255517"/>
                  <a:pt x="1595535" y="270588"/>
                </a:cubicBezTo>
                <a:cubicBezTo>
                  <a:pt x="1611210" y="272999"/>
                  <a:pt x="1626488" y="277675"/>
                  <a:pt x="1642188" y="279918"/>
                </a:cubicBezTo>
                <a:cubicBezTo>
                  <a:pt x="1716778" y="290574"/>
                  <a:pt x="1779867" y="292662"/>
                  <a:pt x="1856792" y="298579"/>
                </a:cubicBezTo>
                <a:lnTo>
                  <a:pt x="1968760" y="307910"/>
                </a:lnTo>
                <a:cubicBezTo>
                  <a:pt x="2049625" y="304800"/>
                  <a:pt x="2130832" y="306631"/>
                  <a:pt x="2211355" y="298579"/>
                </a:cubicBezTo>
                <a:cubicBezTo>
                  <a:pt x="2225195" y="297195"/>
                  <a:pt x="2235893" y="285397"/>
                  <a:pt x="2248678" y="279918"/>
                </a:cubicBezTo>
                <a:cubicBezTo>
                  <a:pt x="2257718" y="276044"/>
                  <a:pt x="2267339" y="273698"/>
                  <a:pt x="2276670" y="270588"/>
                </a:cubicBezTo>
                <a:cubicBezTo>
                  <a:pt x="2310224" y="237032"/>
                  <a:pt x="2280071" y="260285"/>
                  <a:pt x="2341984" y="242596"/>
                </a:cubicBezTo>
                <a:cubicBezTo>
                  <a:pt x="2370355" y="234490"/>
                  <a:pt x="2397335" y="221761"/>
                  <a:pt x="2425960" y="214604"/>
                </a:cubicBezTo>
                <a:cubicBezTo>
                  <a:pt x="2472824" y="202887"/>
                  <a:pt x="2451116" y="209328"/>
                  <a:pt x="2491274" y="195943"/>
                </a:cubicBezTo>
                <a:cubicBezTo>
                  <a:pt x="2631233" y="199053"/>
                  <a:pt x="2771399" y="197053"/>
                  <a:pt x="2911151" y="205273"/>
                </a:cubicBezTo>
                <a:cubicBezTo>
                  <a:pt x="2930788" y="206428"/>
                  <a:pt x="2947968" y="219511"/>
                  <a:pt x="2967135" y="223934"/>
                </a:cubicBezTo>
                <a:cubicBezTo>
                  <a:pt x="2988564" y="228879"/>
                  <a:pt x="3010678" y="230155"/>
                  <a:pt x="3032449" y="233265"/>
                </a:cubicBezTo>
                <a:cubicBezTo>
                  <a:pt x="3099570" y="255639"/>
                  <a:pt x="3015743" y="228492"/>
                  <a:pt x="3097764" y="251926"/>
                </a:cubicBezTo>
                <a:cubicBezTo>
                  <a:pt x="3107221" y="254628"/>
                  <a:pt x="3116214" y="258872"/>
                  <a:pt x="3125755" y="261257"/>
                </a:cubicBezTo>
                <a:cubicBezTo>
                  <a:pt x="3179733" y="274752"/>
                  <a:pt x="3170158" y="267440"/>
                  <a:pt x="3228392" y="279918"/>
                </a:cubicBezTo>
                <a:cubicBezTo>
                  <a:pt x="3253470" y="285292"/>
                  <a:pt x="3279224" y="289053"/>
                  <a:pt x="3303037" y="298579"/>
                </a:cubicBezTo>
                <a:cubicBezTo>
                  <a:pt x="3306939" y="300140"/>
                  <a:pt x="3364267" y="324132"/>
                  <a:pt x="3377682" y="326571"/>
                </a:cubicBezTo>
                <a:cubicBezTo>
                  <a:pt x="3402353" y="331057"/>
                  <a:pt x="3427445" y="332792"/>
                  <a:pt x="3452327" y="335902"/>
                </a:cubicBezTo>
                <a:cubicBezTo>
                  <a:pt x="3565445" y="373607"/>
                  <a:pt x="3451220" y="338767"/>
                  <a:pt x="3564294" y="363894"/>
                </a:cubicBezTo>
                <a:cubicBezTo>
                  <a:pt x="3573895" y="366028"/>
                  <a:pt x="3583077" y="369771"/>
                  <a:pt x="3592286" y="373224"/>
                </a:cubicBezTo>
                <a:cubicBezTo>
                  <a:pt x="3623864" y="385066"/>
                  <a:pt x="3637264" y="392740"/>
                  <a:pt x="3666931" y="401216"/>
                </a:cubicBezTo>
                <a:cubicBezTo>
                  <a:pt x="3692162" y="408425"/>
                  <a:pt x="3780977" y="428063"/>
                  <a:pt x="3788229" y="429208"/>
                </a:cubicBezTo>
                <a:cubicBezTo>
                  <a:pt x="3819104" y="434083"/>
                  <a:pt x="3850433" y="435429"/>
                  <a:pt x="3881535" y="438539"/>
                </a:cubicBezTo>
                <a:cubicBezTo>
                  <a:pt x="3890866" y="441649"/>
                  <a:pt x="3899826" y="446252"/>
                  <a:pt x="3909527" y="447869"/>
                </a:cubicBezTo>
                <a:cubicBezTo>
                  <a:pt x="4028565" y="467708"/>
                  <a:pt x="4057998" y="453066"/>
                  <a:pt x="4208106" y="438539"/>
                </a:cubicBezTo>
                <a:cubicBezTo>
                  <a:pt x="4233065" y="436124"/>
                  <a:pt x="4257800" y="431703"/>
                  <a:pt x="4282751" y="429208"/>
                </a:cubicBezTo>
                <a:cubicBezTo>
                  <a:pt x="4320017" y="425481"/>
                  <a:pt x="4357396" y="422987"/>
                  <a:pt x="4394719" y="419877"/>
                </a:cubicBezTo>
                <a:cubicBezTo>
                  <a:pt x="4407160" y="413657"/>
                  <a:pt x="4418488" y="404344"/>
                  <a:pt x="4432041" y="401216"/>
                </a:cubicBezTo>
                <a:cubicBezTo>
                  <a:pt x="4459484" y="394883"/>
                  <a:pt x="4488136" y="395869"/>
                  <a:pt x="4516017" y="391886"/>
                </a:cubicBezTo>
                <a:cubicBezTo>
                  <a:pt x="4531717" y="389643"/>
                  <a:pt x="4547119" y="385665"/>
                  <a:pt x="4562670" y="382555"/>
                </a:cubicBezTo>
                <a:cubicBezTo>
                  <a:pt x="4612125" y="349586"/>
                  <a:pt x="4578195" y="366178"/>
                  <a:pt x="4665306" y="354563"/>
                </a:cubicBezTo>
                <a:cubicBezTo>
                  <a:pt x="4717396" y="347617"/>
                  <a:pt x="4754316" y="343554"/>
                  <a:pt x="4805266" y="326571"/>
                </a:cubicBezTo>
                <a:cubicBezTo>
                  <a:pt x="4823927" y="320351"/>
                  <a:pt x="4841961" y="311768"/>
                  <a:pt x="4861249" y="307910"/>
                </a:cubicBezTo>
                <a:cubicBezTo>
                  <a:pt x="4908101" y="298539"/>
                  <a:pt x="4916535" y="298858"/>
                  <a:pt x="4963886" y="279918"/>
                </a:cubicBezTo>
                <a:cubicBezTo>
                  <a:pt x="5003310" y="264148"/>
                  <a:pt x="5024589" y="254578"/>
                  <a:pt x="5066523" y="242596"/>
                </a:cubicBezTo>
                <a:cubicBezTo>
                  <a:pt x="5088294" y="236375"/>
                  <a:pt x="5109697" y="228678"/>
                  <a:pt x="5131837" y="223934"/>
                </a:cubicBezTo>
                <a:cubicBezTo>
                  <a:pt x="5153341" y="219326"/>
                  <a:pt x="5175458" y="218219"/>
                  <a:pt x="5197151" y="214604"/>
                </a:cubicBezTo>
                <a:cubicBezTo>
                  <a:pt x="5212794" y="211997"/>
                  <a:pt x="5228253" y="208383"/>
                  <a:pt x="5243804" y="205273"/>
                </a:cubicBezTo>
                <a:lnTo>
                  <a:pt x="5514392" y="223934"/>
                </a:lnTo>
                <a:cubicBezTo>
                  <a:pt x="5538666" y="226076"/>
                  <a:pt x="5565860" y="233905"/>
                  <a:pt x="5589037" y="242596"/>
                </a:cubicBezTo>
                <a:cubicBezTo>
                  <a:pt x="5604719" y="248477"/>
                  <a:pt x="5620709" y="253767"/>
                  <a:pt x="5635690" y="261257"/>
                </a:cubicBezTo>
                <a:cubicBezTo>
                  <a:pt x="5651911" y="269367"/>
                  <a:pt x="5666122" y="281139"/>
                  <a:pt x="5682343" y="289249"/>
                </a:cubicBezTo>
                <a:cubicBezTo>
                  <a:pt x="5697324" y="296739"/>
                  <a:pt x="5713691" y="301108"/>
                  <a:pt x="5728996" y="307910"/>
                </a:cubicBezTo>
                <a:cubicBezTo>
                  <a:pt x="5741707" y="313559"/>
                  <a:pt x="5753295" y="321687"/>
                  <a:pt x="5766319" y="326571"/>
                </a:cubicBezTo>
                <a:cubicBezTo>
                  <a:pt x="5803155" y="340385"/>
                  <a:pt x="5878286" y="363894"/>
                  <a:pt x="5878286" y="363894"/>
                </a:cubicBezTo>
                <a:cubicBezTo>
                  <a:pt x="5890727" y="373225"/>
                  <a:pt x="5902107" y="384170"/>
                  <a:pt x="5915609" y="391886"/>
                </a:cubicBezTo>
                <a:cubicBezTo>
                  <a:pt x="5934524" y="402694"/>
                  <a:pt x="5985884" y="408264"/>
                  <a:pt x="5999584" y="410547"/>
                </a:cubicBezTo>
                <a:cubicBezTo>
                  <a:pt x="6012025" y="416767"/>
                  <a:pt x="6023883" y="424324"/>
                  <a:pt x="6036906" y="429208"/>
                </a:cubicBezTo>
                <a:cubicBezTo>
                  <a:pt x="6081423" y="445902"/>
                  <a:pt x="6163101" y="445375"/>
                  <a:pt x="6195527" y="447869"/>
                </a:cubicBezTo>
                <a:cubicBezTo>
                  <a:pt x="6329266" y="444759"/>
                  <a:pt x="6463229" y="446884"/>
                  <a:pt x="6596743" y="438539"/>
                </a:cubicBezTo>
                <a:cubicBezTo>
                  <a:pt x="6613459" y="437494"/>
                  <a:pt x="6627713" y="425758"/>
                  <a:pt x="6643396" y="419877"/>
                </a:cubicBezTo>
                <a:cubicBezTo>
                  <a:pt x="6652605" y="416424"/>
                  <a:pt x="6661967" y="413373"/>
                  <a:pt x="6671388" y="410547"/>
                </a:cubicBezTo>
                <a:cubicBezTo>
                  <a:pt x="6693076" y="404041"/>
                  <a:pt x="6715014" y="398392"/>
                  <a:pt x="6736702" y="391886"/>
                </a:cubicBezTo>
                <a:cubicBezTo>
                  <a:pt x="6746123" y="389060"/>
                  <a:pt x="6755654" y="386429"/>
                  <a:pt x="6764694" y="382555"/>
                </a:cubicBezTo>
                <a:cubicBezTo>
                  <a:pt x="6777479" y="377076"/>
                  <a:pt x="6789306" y="369543"/>
                  <a:pt x="6802017" y="363894"/>
                </a:cubicBezTo>
                <a:cubicBezTo>
                  <a:pt x="6817322" y="357092"/>
                  <a:pt x="6833365" y="352035"/>
                  <a:pt x="6848670" y="345232"/>
                </a:cubicBezTo>
                <a:cubicBezTo>
                  <a:pt x="6861380" y="339583"/>
                  <a:pt x="6873078" y="331737"/>
                  <a:pt x="6885992" y="326571"/>
                </a:cubicBezTo>
                <a:cubicBezTo>
                  <a:pt x="6904256" y="319266"/>
                  <a:pt x="6925609" y="318821"/>
                  <a:pt x="6941976" y="307910"/>
                </a:cubicBezTo>
                <a:cubicBezTo>
                  <a:pt x="6998702" y="270093"/>
                  <a:pt x="6938432" y="305740"/>
                  <a:pt x="7007290" y="279918"/>
                </a:cubicBezTo>
                <a:cubicBezTo>
                  <a:pt x="7020314" y="275034"/>
                  <a:pt x="7031698" y="266423"/>
                  <a:pt x="7044613" y="261257"/>
                </a:cubicBezTo>
                <a:cubicBezTo>
                  <a:pt x="7062877" y="253952"/>
                  <a:pt x="7081935" y="248816"/>
                  <a:pt x="7100596" y="242596"/>
                </a:cubicBezTo>
                <a:cubicBezTo>
                  <a:pt x="7119257" y="236375"/>
                  <a:pt x="7137496" y="228705"/>
                  <a:pt x="7156580" y="223934"/>
                </a:cubicBezTo>
                <a:cubicBezTo>
                  <a:pt x="7209288" y="210758"/>
                  <a:pt x="7181328" y="217119"/>
                  <a:pt x="7240555" y="205273"/>
                </a:cubicBezTo>
                <a:cubicBezTo>
                  <a:pt x="7252996" y="199053"/>
                  <a:pt x="7263973" y="186969"/>
                  <a:pt x="7277878" y="186612"/>
                </a:cubicBezTo>
                <a:cubicBezTo>
                  <a:pt x="7386744" y="183821"/>
                  <a:pt x="7495698" y="190219"/>
                  <a:pt x="7604449" y="195943"/>
                </a:cubicBezTo>
                <a:cubicBezTo>
                  <a:pt x="7614271" y="196460"/>
                  <a:pt x="7623487" y="201203"/>
                  <a:pt x="7632441" y="205273"/>
                </a:cubicBezTo>
                <a:cubicBezTo>
                  <a:pt x="7737694" y="253115"/>
                  <a:pt x="7671275" y="233644"/>
                  <a:pt x="7744409" y="251926"/>
                </a:cubicBezTo>
                <a:cubicBezTo>
                  <a:pt x="7824613" y="305399"/>
                  <a:pt x="7723145" y="241296"/>
                  <a:pt x="7800392" y="279918"/>
                </a:cubicBezTo>
                <a:cubicBezTo>
                  <a:pt x="7810422" y="284933"/>
                  <a:pt x="7818354" y="293564"/>
                  <a:pt x="7828384" y="298579"/>
                </a:cubicBezTo>
                <a:cubicBezTo>
                  <a:pt x="7837181" y="302978"/>
                  <a:pt x="7846955" y="305084"/>
                  <a:pt x="7856376" y="307910"/>
                </a:cubicBezTo>
                <a:cubicBezTo>
                  <a:pt x="7878064" y="314416"/>
                  <a:pt x="7899487" y="322130"/>
                  <a:pt x="7921690" y="326571"/>
                </a:cubicBezTo>
                <a:cubicBezTo>
                  <a:pt x="7972202" y="336674"/>
                  <a:pt x="7978777" y="335902"/>
                  <a:pt x="8014996" y="33590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442996" y="4338719"/>
            <a:ext cx="130628" cy="54117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11755" y="4567474"/>
            <a:ext cx="195943" cy="38706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427167" y="4567474"/>
            <a:ext cx="139960" cy="38706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61945" y="4700417"/>
            <a:ext cx="95561" cy="958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927242" y="4826580"/>
            <a:ext cx="139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Inefficient crossing </a:t>
            </a:r>
            <a:br>
              <a:rPr lang="en-US" sz="1200" dirty="0"/>
            </a:br>
            <a:r>
              <a:rPr lang="en-US" sz="1200" dirty="0"/>
              <a:t>- long delays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826769" y="4780414"/>
            <a:ext cx="1232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Efficient crossing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43347" y="4891026"/>
            <a:ext cx="1232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Efficient crossing</a:t>
            </a:r>
            <a:endParaRPr lang="en-GB" sz="1200" dirty="0"/>
          </a:p>
        </p:txBody>
      </p:sp>
      <p:sp>
        <p:nvSpPr>
          <p:cNvPr id="24" name="Oval 23"/>
          <p:cNvSpPr/>
          <p:nvPr/>
        </p:nvSpPr>
        <p:spPr>
          <a:xfrm>
            <a:off x="6118219" y="4638204"/>
            <a:ext cx="95561" cy="958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632701" y="4353850"/>
            <a:ext cx="1331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Missing link -delay</a:t>
            </a:r>
            <a:endParaRPr lang="en-GB" sz="1200" dirty="0"/>
          </a:p>
        </p:txBody>
      </p:sp>
      <p:sp>
        <p:nvSpPr>
          <p:cNvPr id="26" name="Oval 25"/>
          <p:cNvSpPr/>
          <p:nvPr/>
        </p:nvSpPr>
        <p:spPr>
          <a:xfrm>
            <a:off x="3946851" y="4513493"/>
            <a:ext cx="839326" cy="958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746440" y="4290475"/>
            <a:ext cx="1654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Inflexible routing -delay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516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Way forward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4626" y="1418599"/>
            <a:ext cx="32249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COOPERATION!</a:t>
            </a:r>
          </a:p>
          <a:p>
            <a:r>
              <a:rPr lang="en-US" sz="3500" dirty="0">
                <a:solidFill>
                  <a:srgbClr val="FF0000"/>
                </a:solidFill>
              </a:rPr>
              <a:t>COORDINATION!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612" y="5467185"/>
            <a:ext cx="37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Integrated supply chain management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033" y="5651851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Intermodality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994" y="5460319"/>
            <a:ext cx="16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Flexible routing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800" y="5651851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Role of nodes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1692" y="5434457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Regular service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0694" y="1073020"/>
            <a:ext cx="28942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What to do?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Build on strengths,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Address weaknesses,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Seize opportunities,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Minimize threats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671770" y="2929738"/>
            <a:ext cx="8014996" cy="457511"/>
          </a:xfrm>
          <a:custGeom>
            <a:avLst/>
            <a:gdLst>
              <a:gd name="connsiteX0" fmla="*/ 0 w 8014996"/>
              <a:gd name="connsiteY0" fmla="*/ 0 h 457511"/>
              <a:gd name="connsiteX1" fmla="*/ 335902 w 8014996"/>
              <a:gd name="connsiteY1" fmla="*/ 9330 h 457511"/>
              <a:gd name="connsiteX2" fmla="*/ 382555 w 8014996"/>
              <a:gd name="connsiteY2" fmla="*/ 18661 h 457511"/>
              <a:gd name="connsiteX3" fmla="*/ 503853 w 8014996"/>
              <a:gd name="connsiteY3" fmla="*/ 37322 h 457511"/>
              <a:gd name="connsiteX4" fmla="*/ 569168 w 8014996"/>
              <a:gd name="connsiteY4" fmla="*/ 55983 h 457511"/>
              <a:gd name="connsiteX5" fmla="*/ 671804 w 8014996"/>
              <a:gd name="connsiteY5" fmla="*/ 83975 h 457511"/>
              <a:gd name="connsiteX6" fmla="*/ 727788 w 8014996"/>
              <a:gd name="connsiteY6" fmla="*/ 121298 h 457511"/>
              <a:gd name="connsiteX7" fmla="*/ 783772 w 8014996"/>
              <a:gd name="connsiteY7" fmla="*/ 139959 h 457511"/>
              <a:gd name="connsiteX8" fmla="*/ 821094 w 8014996"/>
              <a:gd name="connsiteY8" fmla="*/ 149290 h 457511"/>
              <a:gd name="connsiteX9" fmla="*/ 867747 w 8014996"/>
              <a:gd name="connsiteY9" fmla="*/ 158620 h 457511"/>
              <a:gd name="connsiteX10" fmla="*/ 895739 w 8014996"/>
              <a:gd name="connsiteY10" fmla="*/ 167951 h 457511"/>
              <a:gd name="connsiteX11" fmla="*/ 951723 w 8014996"/>
              <a:gd name="connsiteY11" fmla="*/ 177281 h 457511"/>
              <a:gd name="connsiteX12" fmla="*/ 998376 w 8014996"/>
              <a:gd name="connsiteY12" fmla="*/ 186612 h 457511"/>
              <a:gd name="connsiteX13" fmla="*/ 1129004 w 8014996"/>
              <a:gd name="connsiteY13" fmla="*/ 195943 h 457511"/>
              <a:gd name="connsiteX14" fmla="*/ 1222311 w 8014996"/>
              <a:gd name="connsiteY14" fmla="*/ 214604 h 457511"/>
              <a:gd name="connsiteX15" fmla="*/ 1492898 w 8014996"/>
              <a:gd name="connsiteY15" fmla="*/ 251926 h 457511"/>
              <a:gd name="connsiteX16" fmla="*/ 1595535 w 8014996"/>
              <a:gd name="connsiteY16" fmla="*/ 270588 h 457511"/>
              <a:gd name="connsiteX17" fmla="*/ 1642188 w 8014996"/>
              <a:gd name="connsiteY17" fmla="*/ 279918 h 457511"/>
              <a:gd name="connsiteX18" fmla="*/ 1856792 w 8014996"/>
              <a:gd name="connsiteY18" fmla="*/ 298579 h 457511"/>
              <a:gd name="connsiteX19" fmla="*/ 1968760 w 8014996"/>
              <a:gd name="connsiteY19" fmla="*/ 307910 h 457511"/>
              <a:gd name="connsiteX20" fmla="*/ 2211355 w 8014996"/>
              <a:gd name="connsiteY20" fmla="*/ 298579 h 457511"/>
              <a:gd name="connsiteX21" fmla="*/ 2248678 w 8014996"/>
              <a:gd name="connsiteY21" fmla="*/ 279918 h 457511"/>
              <a:gd name="connsiteX22" fmla="*/ 2276670 w 8014996"/>
              <a:gd name="connsiteY22" fmla="*/ 270588 h 457511"/>
              <a:gd name="connsiteX23" fmla="*/ 2341984 w 8014996"/>
              <a:gd name="connsiteY23" fmla="*/ 242596 h 457511"/>
              <a:gd name="connsiteX24" fmla="*/ 2425960 w 8014996"/>
              <a:gd name="connsiteY24" fmla="*/ 214604 h 457511"/>
              <a:gd name="connsiteX25" fmla="*/ 2491274 w 8014996"/>
              <a:gd name="connsiteY25" fmla="*/ 195943 h 457511"/>
              <a:gd name="connsiteX26" fmla="*/ 2911151 w 8014996"/>
              <a:gd name="connsiteY26" fmla="*/ 205273 h 457511"/>
              <a:gd name="connsiteX27" fmla="*/ 2967135 w 8014996"/>
              <a:gd name="connsiteY27" fmla="*/ 223934 h 457511"/>
              <a:gd name="connsiteX28" fmla="*/ 3032449 w 8014996"/>
              <a:gd name="connsiteY28" fmla="*/ 233265 h 457511"/>
              <a:gd name="connsiteX29" fmla="*/ 3097764 w 8014996"/>
              <a:gd name="connsiteY29" fmla="*/ 251926 h 457511"/>
              <a:gd name="connsiteX30" fmla="*/ 3125755 w 8014996"/>
              <a:gd name="connsiteY30" fmla="*/ 261257 h 457511"/>
              <a:gd name="connsiteX31" fmla="*/ 3228392 w 8014996"/>
              <a:gd name="connsiteY31" fmla="*/ 279918 h 457511"/>
              <a:gd name="connsiteX32" fmla="*/ 3303037 w 8014996"/>
              <a:gd name="connsiteY32" fmla="*/ 298579 h 457511"/>
              <a:gd name="connsiteX33" fmla="*/ 3377682 w 8014996"/>
              <a:gd name="connsiteY33" fmla="*/ 326571 h 457511"/>
              <a:gd name="connsiteX34" fmla="*/ 3452327 w 8014996"/>
              <a:gd name="connsiteY34" fmla="*/ 335902 h 457511"/>
              <a:gd name="connsiteX35" fmla="*/ 3564294 w 8014996"/>
              <a:gd name="connsiteY35" fmla="*/ 363894 h 457511"/>
              <a:gd name="connsiteX36" fmla="*/ 3592286 w 8014996"/>
              <a:gd name="connsiteY36" fmla="*/ 373224 h 457511"/>
              <a:gd name="connsiteX37" fmla="*/ 3666931 w 8014996"/>
              <a:gd name="connsiteY37" fmla="*/ 401216 h 457511"/>
              <a:gd name="connsiteX38" fmla="*/ 3788229 w 8014996"/>
              <a:gd name="connsiteY38" fmla="*/ 429208 h 457511"/>
              <a:gd name="connsiteX39" fmla="*/ 3881535 w 8014996"/>
              <a:gd name="connsiteY39" fmla="*/ 438539 h 457511"/>
              <a:gd name="connsiteX40" fmla="*/ 3909527 w 8014996"/>
              <a:gd name="connsiteY40" fmla="*/ 447869 h 457511"/>
              <a:gd name="connsiteX41" fmla="*/ 4208106 w 8014996"/>
              <a:gd name="connsiteY41" fmla="*/ 438539 h 457511"/>
              <a:gd name="connsiteX42" fmla="*/ 4282751 w 8014996"/>
              <a:gd name="connsiteY42" fmla="*/ 429208 h 457511"/>
              <a:gd name="connsiteX43" fmla="*/ 4394719 w 8014996"/>
              <a:gd name="connsiteY43" fmla="*/ 419877 h 457511"/>
              <a:gd name="connsiteX44" fmla="*/ 4432041 w 8014996"/>
              <a:gd name="connsiteY44" fmla="*/ 401216 h 457511"/>
              <a:gd name="connsiteX45" fmla="*/ 4516017 w 8014996"/>
              <a:gd name="connsiteY45" fmla="*/ 391886 h 457511"/>
              <a:gd name="connsiteX46" fmla="*/ 4562670 w 8014996"/>
              <a:gd name="connsiteY46" fmla="*/ 382555 h 457511"/>
              <a:gd name="connsiteX47" fmla="*/ 4665306 w 8014996"/>
              <a:gd name="connsiteY47" fmla="*/ 354563 h 457511"/>
              <a:gd name="connsiteX48" fmla="*/ 4805266 w 8014996"/>
              <a:gd name="connsiteY48" fmla="*/ 326571 h 457511"/>
              <a:gd name="connsiteX49" fmla="*/ 4861249 w 8014996"/>
              <a:gd name="connsiteY49" fmla="*/ 307910 h 457511"/>
              <a:gd name="connsiteX50" fmla="*/ 4963886 w 8014996"/>
              <a:gd name="connsiteY50" fmla="*/ 279918 h 457511"/>
              <a:gd name="connsiteX51" fmla="*/ 5066523 w 8014996"/>
              <a:gd name="connsiteY51" fmla="*/ 242596 h 457511"/>
              <a:gd name="connsiteX52" fmla="*/ 5131837 w 8014996"/>
              <a:gd name="connsiteY52" fmla="*/ 223934 h 457511"/>
              <a:gd name="connsiteX53" fmla="*/ 5197151 w 8014996"/>
              <a:gd name="connsiteY53" fmla="*/ 214604 h 457511"/>
              <a:gd name="connsiteX54" fmla="*/ 5243804 w 8014996"/>
              <a:gd name="connsiteY54" fmla="*/ 205273 h 457511"/>
              <a:gd name="connsiteX55" fmla="*/ 5514392 w 8014996"/>
              <a:gd name="connsiteY55" fmla="*/ 223934 h 457511"/>
              <a:gd name="connsiteX56" fmla="*/ 5589037 w 8014996"/>
              <a:gd name="connsiteY56" fmla="*/ 242596 h 457511"/>
              <a:gd name="connsiteX57" fmla="*/ 5635690 w 8014996"/>
              <a:gd name="connsiteY57" fmla="*/ 261257 h 457511"/>
              <a:gd name="connsiteX58" fmla="*/ 5682343 w 8014996"/>
              <a:gd name="connsiteY58" fmla="*/ 289249 h 457511"/>
              <a:gd name="connsiteX59" fmla="*/ 5728996 w 8014996"/>
              <a:gd name="connsiteY59" fmla="*/ 307910 h 457511"/>
              <a:gd name="connsiteX60" fmla="*/ 5766319 w 8014996"/>
              <a:gd name="connsiteY60" fmla="*/ 326571 h 457511"/>
              <a:gd name="connsiteX61" fmla="*/ 5878286 w 8014996"/>
              <a:gd name="connsiteY61" fmla="*/ 363894 h 457511"/>
              <a:gd name="connsiteX62" fmla="*/ 5915609 w 8014996"/>
              <a:gd name="connsiteY62" fmla="*/ 391886 h 457511"/>
              <a:gd name="connsiteX63" fmla="*/ 5999584 w 8014996"/>
              <a:gd name="connsiteY63" fmla="*/ 410547 h 457511"/>
              <a:gd name="connsiteX64" fmla="*/ 6036906 w 8014996"/>
              <a:gd name="connsiteY64" fmla="*/ 429208 h 457511"/>
              <a:gd name="connsiteX65" fmla="*/ 6195527 w 8014996"/>
              <a:gd name="connsiteY65" fmla="*/ 447869 h 457511"/>
              <a:gd name="connsiteX66" fmla="*/ 6596743 w 8014996"/>
              <a:gd name="connsiteY66" fmla="*/ 438539 h 457511"/>
              <a:gd name="connsiteX67" fmla="*/ 6643396 w 8014996"/>
              <a:gd name="connsiteY67" fmla="*/ 419877 h 457511"/>
              <a:gd name="connsiteX68" fmla="*/ 6671388 w 8014996"/>
              <a:gd name="connsiteY68" fmla="*/ 410547 h 457511"/>
              <a:gd name="connsiteX69" fmla="*/ 6736702 w 8014996"/>
              <a:gd name="connsiteY69" fmla="*/ 391886 h 457511"/>
              <a:gd name="connsiteX70" fmla="*/ 6764694 w 8014996"/>
              <a:gd name="connsiteY70" fmla="*/ 382555 h 457511"/>
              <a:gd name="connsiteX71" fmla="*/ 6802017 w 8014996"/>
              <a:gd name="connsiteY71" fmla="*/ 363894 h 457511"/>
              <a:gd name="connsiteX72" fmla="*/ 6848670 w 8014996"/>
              <a:gd name="connsiteY72" fmla="*/ 345232 h 457511"/>
              <a:gd name="connsiteX73" fmla="*/ 6885992 w 8014996"/>
              <a:gd name="connsiteY73" fmla="*/ 326571 h 457511"/>
              <a:gd name="connsiteX74" fmla="*/ 6941976 w 8014996"/>
              <a:gd name="connsiteY74" fmla="*/ 307910 h 457511"/>
              <a:gd name="connsiteX75" fmla="*/ 7007290 w 8014996"/>
              <a:gd name="connsiteY75" fmla="*/ 279918 h 457511"/>
              <a:gd name="connsiteX76" fmla="*/ 7044613 w 8014996"/>
              <a:gd name="connsiteY76" fmla="*/ 261257 h 457511"/>
              <a:gd name="connsiteX77" fmla="*/ 7100596 w 8014996"/>
              <a:gd name="connsiteY77" fmla="*/ 242596 h 457511"/>
              <a:gd name="connsiteX78" fmla="*/ 7156580 w 8014996"/>
              <a:gd name="connsiteY78" fmla="*/ 223934 h 457511"/>
              <a:gd name="connsiteX79" fmla="*/ 7240555 w 8014996"/>
              <a:gd name="connsiteY79" fmla="*/ 205273 h 457511"/>
              <a:gd name="connsiteX80" fmla="*/ 7277878 w 8014996"/>
              <a:gd name="connsiteY80" fmla="*/ 186612 h 457511"/>
              <a:gd name="connsiteX81" fmla="*/ 7604449 w 8014996"/>
              <a:gd name="connsiteY81" fmla="*/ 195943 h 457511"/>
              <a:gd name="connsiteX82" fmla="*/ 7632441 w 8014996"/>
              <a:gd name="connsiteY82" fmla="*/ 205273 h 457511"/>
              <a:gd name="connsiteX83" fmla="*/ 7744409 w 8014996"/>
              <a:gd name="connsiteY83" fmla="*/ 251926 h 457511"/>
              <a:gd name="connsiteX84" fmla="*/ 7800392 w 8014996"/>
              <a:gd name="connsiteY84" fmla="*/ 279918 h 457511"/>
              <a:gd name="connsiteX85" fmla="*/ 7828384 w 8014996"/>
              <a:gd name="connsiteY85" fmla="*/ 298579 h 457511"/>
              <a:gd name="connsiteX86" fmla="*/ 7856376 w 8014996"/>
              <a:gd name="connsiteY86" fmla="*/ 307910 h 457511"/>
              <a:gd name="connsiteX87" fmla="*/ 7921690 w 8014996"/>
              <a:gd name="connsiteY87" fmla="*/ 326571 h 457511"/>
              <a:gd name="connsiteX88" fmla="*/ 8014996 w 8014996"/>
              <a:gd name="connsiteY88" fmla="*/ 335902 h 4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014996" h="457511">
                <a:moveTo>
                  <a:pt x="0" y="0"/>
                </a:moveTo>
                <a:cubicBezTo>
                  <a:pt x="111967" y="3110"/>
                  <a:pt x="224025" y="3873"/>
                  <a:pt x="335902" y="9330"/>
                </a:cubicBezTo>
                <a:cubicBezTo>
                  <a:pt x="351742" y="10103"/>
                  <a:pt x="366912" y="16054"/>
                  <a:pt x="382555" y="18661"/>
                </a:cubicBezTo>
                <a:cubicBezTo>
                  <a:pt x="422907" y="25386"/>
                  <a:pt x="463567" y="30213"/>
                  <a:pt x="503853" y="37322"/>
                </a:cubicBezTo>
                <a:cubicBezTo>
                  <a:pt x="547869" y="45090"/>
                  <a:pt x="531195" y="45627"/>
                  <a:pt x="569168" y="55983"/>
                </a:cubicBezTo>
                <a:cubicBezTo>
                  <a:pt x="684918" y="87551"/>
                  <a:pt x="607378" y="62500"/>
                  <a:pt x="671804" y="83975"/>
                </a:cubicBezTo>
                <a:cubicBezTo>
                  <a:pt x="690465" y="96416"/>
                  <a:pt x="706511" y="114206"/>
                  <a:pt x="727788" y="121298"/>
                </a:cubicBezTo>
                <a:cubicBezTo>
                  <a:pt x="746449" y="127518"/>
                  <a:pt x="764689" y="135188"/>
                  <a:pt x="783772" y="139959"/>
                </a:cubicBezTo>
                <a:cubicBezTo>
                  <a:pt x="796213" y="143069"/>
                  <a:pt x="808576" y="146508"/>
                  <a:pt x="821094" y="149290"/>
                </a:cubicBezTo>
                <a:cubicBezTo>
                  <a:pt x="836575" y="152730"/>
                  <a:pt x="852362" y="154774"/>
                  <a:pt x="867747" y="158620"/>
                </a:cubicBezTo>
                <a:cubicBezTo>
                  <a:pt x="877289" y="161005"/>
                  <a:pt x="886138" y="165817"/>
                  <a:pt x="895739" y="167951"/>
                </a:cubicBezTo>
                <a:cubicBezTo>
                  <a:pt x="914207" y="172055"/>
                  <a:pt x="933109" y="173897"/>
                  <a:pt x="951723" y="177281"/>
                </a:cubicBezTo>
                <a:cubicBezTo>
                  <a:pt x="967326" y="180118"/>
                  <a:pt x="982604" y="184952"/>
                  <a:pt x="998376" y="186612"/>
                </a:cubicBezTo>
                <a:cubicBezTo>
                  <a:pt x="1041790" y="191182"/>
                  <a:pt x="1085461" y="192833"/>
                  <a:pt x="1129004" y="195943"/>
                </a:cubicBezTo>
                <a:cubicBezTo>
                  <a:pt x="1160106" y="202163"/>
                  <a:pt x="1190838" y="210670"/>
                  <a:pt x="1222311" y="214604"/>
                </a:cubicBezTo>
                <a:cubicBezTo>
                  <a:pt x="1412192" y="238339"/>
                  <a:pt x="1322033" y="225639"/>
                  <a:pt x="1492898" y="251926"/>
                </a:cubicBezTo>
                <a:cubicBezTo>
                  <a:pt x="1549997" y="270960"/>
                  <a:pt x="1497570" y="255517"/>
                  <a:pt x="1595535" y="270588"/>
                </a:cubicBezTo>
                <a:cubicBezTo>
                  <a:pt x="1611210" y="272999"/>
                  <a:pt x="1626488" y="277675"/>
                  <a:pt x="1642188" y="279918"/>
                </a:cubicBezTo>
                <a:cubicBezTo>
                  <a:pt x="1716778" y="290574"/>
                  <a:pt x="1779867" y="292662"/>
                  <a:pt x="1856792" y="298579"/>
                </a:cubicBezTo>
                <a:lnTo>
                  <a:pt x="1968760" y="307910"/>
                </a:lnTo>
                <a:cubicBezTo>
                  <a:pt x="2049625" y="304800"/>
                  <a:pt x="2130832" y="306631"/>
                  <a:pt x="2211355" y="298579"/>
                </a:cubicBezTo>
                <a:cubicBezTo>
                  <a:pt x="2225195" y="297195"/>
                  <a:pt x="2235893" y="285397"/>
                  <a:pt x="2248678" y="279918"/>
                </a:cubicBezTo>
                <a:cubicBezTo>
                  <a:pt x="2257718" y="276044"/>
                  <a:pt x="2267339" y="273698"/>
                  <a:pt x="2276670" y="270588"/>
                </a:cubicBezTo>
                <a:cubicBezTo>
                  <a:pt x="2310224" y="237032"/>
                  <a:pt x="2280071" y="260285"/>
                  <a:pt x="2341984" y="242596"/>
                </a:cubicBezTo>
                <a:cubicBezTo>
                  <a:pt x="2370355" y="234490"/>
                  <a:pt x="2397335" y="221761"/>
                  <a:pt x="2425960" y="214604"/>
                </a:cubicBezTo>
                <a:cubicBezTo>
                  <a:pt x="2472824" y="202887"/>
                  <a:pt x="2451116" y="209328"/>
                  <a:pt x="2491274" y="195943"/>
                </a:cubicBezTo>
                <a:cubicBezTo>
                  <a:pt x="2631233" y="199053"/>
                  <a:pt x="2771399" y="197053"/>
                  <a:pt x="2911151" y="205273"/>
                </a:cubicBezTo>
                <a:cubicBezTo>
                  <a:pt x="2930788" y="206428"/>
                  <a:pt x="2947968" y="219511"/>
                  <a:pt x="2967135" y="223934"/>
                </a:cubicBezTo>
                <a:cubicBezTo>
                  <a:pt x="2988564" y="228879"/>
                  <a:pt x="3010678" y="230155"/>
                  <a:pt x="3032449" y="233265"/>
                </a:cubicBezTo>
                <a:cubicBezTo>
                  <a:pt x="3099570" y="255639"/>
                  <a:pt x="3015743" y="228492"/>
                  <a:pt x="3097764" y="251926"/>
                </a:cubicBezTo>
                <a:cubicBezTo>
                  <a:pt x="3107221" y="254628"/>
                  <a:pt x="3116214" y="258872"/>
                  <a:pt x="3125755" y="261257"/>
                </a:cubicBezTo>
                <a:cubicBezTo>
                  <a:pt x="3179733" y="274752"/>
                  <a:pt x="3170158" y="267440"/>
                  <a:pt x="3228392" y="279918"/>
                </a:cubicBezTo>
                <a:cubicBezTo>
                  <a:pt x="3253470" y="285292"/>
                  <a:pt x="3279224" y="289053"/>
                  <a:pt x="3303037" y="298579"/>
                </a:cubicBezTo>
                <a:cubicBezTo>
                  <a:pt x="3306939" y="300140"/>
                  <a:pt x="3364267" y="324132"/>
                  <a:pt x="3377682" y="326571"/>
                </a:cubicBezTo>
                <a:cubicBezTo>
                  <a:pt x="3402353" y="331057"/>
                  <a:pt x="3427445" y="332792"/>
                  <a:pt x="3452327" y="335902"/>
                </a:cubicBezTo>
                <a:cubicBezTo>
                  <a:pt x="3565445" y="373607"/>
                  <a:pt x="3451220" y="338767"/>
                  <a:pt x="3564294" y="363894"/>
                </a:cubicBezTo>
                <a:cubicBezTo>
                  <a:pt x="3573895" y="366028"/>
                  <a:pt x="3583077" y="369771"/>
                  <a:pt x="3592286" y="373224"/>
                </a:cubicBezTo>
                <a:cubicBezTo>
                  <a:pt x="3623864" y="385066"/>
                  <a:pt x="3637264" y="392740"/>
                  <a:pt x="3666931" y="401216"/>
                </a:cubicBezTo>
                <a:cubicBezTo>
                  <a:pt x="3692162" y="408425"/>
                  <a:pt x="3780977" y="428063"/>
                  <a:pt x="3788229" y="429208"/>
                </a:cubicBezTo>
                <a:cubicBezTo>
                  <a:pt x="3819104" y="434083"/>
                  <a:pt x="3850433" y="435429"/>
                  <a:pt x="3881535" y="438539"/>
                </a:cubicBezTo>
                <a:cubicBezTo>
                  <a:pt x="3890866" y="441649"/>
                  <a:pt x="3899826" y="446252"/>
                  <a:pt x="3909527" y="447869"/>
                </a:cubicBezTo>
                <a:cubicBezTo>
                  <a:pt x="4028565" y="467708"/>
                  <a:pt x="4057998" y="453066"/>
                  <a:pt x="4208106" y="438539"/>
                </a:cubicBezTo>
                <a:cubicBezTo>
                  <a:pt x="4233065" y="436124"/>
                  <a:pt x="4257800" y="431703"/>
                  <a:pt x="4282751" y="429208"/>
                </a:cubicBezTo>
                <a:cubicBezTo>
                  <a:pt x="4320017" y="425481"/>
                  <a:pt x="4357396" y="422987"/>
                  <a:pt x="4394719" y="419877"/>
                </a:cubicBezTo>
                <a:cubicBezTo>
                  <a:pt x="4407160" y="413657"/>
                  <a:pt x="4418488" y="404344"/>
                  <a:pt x="4432041" y="401216"/>
                </a:cubicBezTo>
                <a:cubicBezTo>
                  <a:pt x="4459484" y="394883"/>
                  <a:pt x="4488136" y="395869"/>
                  <a:pt x="4516017" y="391886"/>
                </a:cubicBezTo>
                <a:cubicBezTo>
                  <a:pt x="4531717" y="389643"/>
                  <a:pt x="4547119" y="385665"/>
                  <a:pt x="4562670" y="382555"/>
                </a:cubicBezTo>
                <a:cubicBezTo>
                  <a:pt x="4612125" y="349586"/>
                  <a:pt x="4578195" y="366178"/>
                  <a:pt x="4665306" y="354563"/>
                </a:cubicBezTo>
                <a:cubicBezTo>
                  <a:pt x="4717396" y="347617"/>
                  <a:pt x="4754316" y="343554"/>
                  <a:pt x="4805266" y="326571"/>
                </a:cubicBezTo>
                <a:cubicBezTo>
                  <a:pt x="4823927" y="320351"/>
                  <a:pt x="4841961" y="311768"/>
                  <a:pt x="4861249" y="307910"/>
                </a:cubicBezTo>
                <a:cubicBezTo>
                  <a:pt x="4908101" y="298539"/>
                  <a:pt x="4916535" y="298858"/>
                  <a:pt x="4963886" y="279918"/>
                </a:cubicBezTo>
                <a:cubicBezTo>
                  <a:pt x="5003310" y="264148"/>
                  <a:pt x="5024589" y="254578"/>
                  <a:pt x="5066523" y="242596"/>
                </a:cubicBezTo>
                <a:cubicBezTo>
                  <a:pt x="5088294" y="236375"/>
                  <a:pt x="5109697" y="228678"/>
                  <a:pt x="5131837" y="223934"/>
                </a:cubicBezTo>
                <a:cubicBezTo>
                  <a:pt x="5153341" y="219326"/>
                  <a:pt x="5175458" y="218219"/>
                  <a:pt x="5197151" y="214604"/>
                </a:cubicBezTo>
                <a:cubicBezTo>
                  <a:pt x="5212794" y="211997"/>
                  <a:pt x="5228253" y="208383"/>
                  <a:pt x="5243804" y="205273"/>
                </a:cubicBezTo>
                <a:lnTo>
                  <a:pt x="5514392" y="223934"/>
                </a:lnTo>
                <a:cubicBezTo>
                  <a:pt x="5538666" y="226076"/>
                  <a:pt x="5565860" y="233905"/>
                  <a:pt x="5589037" y="242596"/>
                </a:cubicBezTo>
                <a:cubicBezTo>
                  <a:pt x="5604719" y="248477"/>
                  <a:pt x="5620709" y="253767"/>
                  <a:pt x="5635690" y="261257"/>
                </a:cubicBezTo>
                <a:cubicBezTo>
                  <a:pt x="5651911" y="269367"/>
                  <a:pt x="5666122" y="281139"/>
                  <a:pt x="5682343" y="289249"/>
                </a:cubicBezTo>
                <a:cubicBezTo>
                  <a:pt x="5697324" y="296739"/>
                  <a:pt x="5713691" y="301108"/>
                  <a:pt x="5728996" y="307910"/>
                </a:cubicBezTo>
                <a:cubicBezTo>
                  <a:pt x="5741707" y="313559"/>
                  <a:pt x="5753295" y="321687"/>
                  <a:pt x="5766319" y="326571"/>
                </a:cubicBezTo>
                <a:cubicBezTo>
                  <a:pt x="5803155" y="340385"/>
                  <a:pt x="5878286" y="363894"/>
                  <a:pt x="5878286" y="363894"/>
                </a:cubicBezTo>
                <a:cubicBezTo>
                  <a:pt x="5890727" y="373225"/>
                  <a:pt x="5902107" y="384170"/>
                  <a:pt x="5915609" y="391886"/>
                </a:cubicBezTo>
                <a:cubicBezTo>
                  <a:pt x="5934524" y="402694"/>
                  <a:pt x="5985884" y="408264"/>
                  <a:pt x="5999584" y="410547"/>
                </a:cubicBezTo>
                <a:cubicBezTo>
                  <a:pt x="6012025" y="416767"/>
                  <a:pt x="6023883" y="424324"/>
                  <a:pt x="6036906" y="429208"/>
                </a:cubicBezTo>
                <a:cubicBezTo>
                  <a:pt x="6081423" y="445902"/>
                  <a:pt x="6163101" y="445375"/>
                  <a:pt x="6195527" y="447869"/>
                </a:cubicBezTo>
                <a:cubicBezTo>
                  <a:pt x="6329266" y="444759"/>
                  <a:pt x="6463229" y="446884"/>
                  <a:pt x="6596743" y="438539"/>
                </a:cubicBezTo>
                <a:cubicBezTo>
                  <a:pt x="6613459" y="437494"/>
                  <a:pt x="6627713" y="425758"/>
                  <a:pt x="6643396" y="419877"/>
                </a:cubicBezTo>
                <a:cubicBezTo>
                  <a:pt x="6652605" y="416424"/>
                  <a:pt x="6661967" y="413373"/>
                  <a:pt x="6671388" y="410547"/>
                </a:cubicBezTo>
                <a:cubicBezTo>
                  <a:pt x="6693076" y="404041"/>
                  <a:pt x="6715014" y="398392"/>
                  <a:pt x="6736702" y="391886"/>
                </a:cubicBezTo>
                <a:cubicBezTo>
                  <a:pt x="6746123" y="389060"/>
                  <a:pt x="6755654" y="386429"/>
                  <a:pt x="6764694" y="382555"/>
                </a:cubicBezTo>
                <a:cubicBezTo>
                  <a:pt x="6777479" y="377076"/>
                  <a:pt x="6789306" y="369543"/>
                  <a:pt x="6802017" y="363894"/>
                </a:cubicBezTo>
                <a:cubicBezTo>
                  <a:pt x="6817322" y="357092"/>
                  <a:pt x="6833365" y="352035"/>
                  <a:pt x="6848670" y="345232"/>
                </a:cubicBezTo>
                <a:cubicBezTo>
                  <a:pt x="6861380" y="339583"/>
                  <a:pt x="6873078" y="331737"/>
                  <a:pt x="6885992" y="326571"/>
                </a:cubicBezTo>
                <a:cubicBezTo>
                  <a:pt x="6904256" y="319266"/>
                  <a:pt x="6925609" y="318821"/>
                  <a:pt x="6941976" y="307910"/>
                </a:cubicBezTo>
                <a:cubicBezTo>
                  <a:pt x="6998702" y="270093"/>
                  <a:pt x="6938432" y="305740"/>
                  <a:pt x="7007290" y="279918"/>
                </a:cubicBezTo>
                <a:cubicBezTo>
                  <a:pt x="7020314" y="275034"/>
                  <a:pt x="7031698" y="266423"/>
                  <a:pt x="7044613" y="261257"/>
                </a:cubicBezTo>
                <a:cubicBezTo>
                  <a:pt x="7062877" y="253952"/>
                  <a:pt x="7081935" y="248816"/>
                  <a:pt x="7100596" y="242596"/>
                </a:cubicBezTo>
                <a:cubicBezTo>
                  <a:pt x="7119257" y="236375"/>
                  <a:pt x="7137496" y="228705"/>
                  <a:pt x="7156580" y="223934"/>
                </a:cubicBezTo>
                <a:cubicBezTo>
                  <a:pt x="7209288" y="210758"/>
                  <a:pt x="7181328" y="217119"/>
                  <a:pt x="7240555" y="205273"/>
                </a:cubicBezTo>
                <a:cubicBezTo>
                  <a:pt x="7252996" y="199053"/>
                  <a:pt x="7263973" y="186969"/>
                  <a:pt x="7277878" y="186612"/>
                </a:cubicBezTo>
                <a:cubicBezTo>
                  <a:pt x="7386744" y="183821"/>
                  <a:pt x="7495698" y="190219"/>
                  <a:pt x="7604449" y="195943"/>
                </a:cubicBezTo>
                <a:cubicBezTo>
                  <a:pt x="7614271" y="196460"/>
                  <a:pt x="7623487" y="201203"/>
                  <a:pt x="7632441" y="205273"/>
                </a:cubicBezTo>
                <a:cubicBezTo>
                  <a:pt x="7737694" y="253115"/>
                  <a:pt x="7671275" y="233644"/>
                  <a:pt x="7744409" y="251926"/>
                </a:cubicBezTo>
                <a:cubicBezTo>
                  <a:pt x="7824613" y="305399"/>
                  <a:pt x="7723145" y="241296"/>
                  <a:pt x="7800392" y="279918"/>
                </a:cubicBezTo>
                <a:cubicBezTo>
                  <a:pt x="7810422" y="284933"/>
                  <a:pt x="7818354" y="293564"/>
                  <a:pt x="7828384" y="298579"/>
                </a:cubicBezTo>
                <a:cubicBezTo>
                  <a:pt x="7837181" y="302978"/>
                  <a:pt x="7846955" y="305084"/>
                  <a:pt x="7856376" y="307910"/>
                </a:cubicBezTo>
                <a:cubicBezTo>
                  <a:pt x="7878064" y="314416"/>
                  <a:pt x="7899487" y="322130"/>
                  <a:pt x="7921690" y="326571"/>
                </a:cubicBezTo>
                <a:cubicBezTo>
                  <a:pt x="7972202" y="336674"/>
                  <a:pt x="7978777" y="335902"/>
                  <a:pt x="8014996" y="33590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31199" y="2929738"/>
            <a:ext cx="130628" cy="54117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9958" y="3158493"/>
            <a:ext cx="195943" cy="38706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615370" y="3158493"/>
            <a:ext cx="139960" cy="38706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50148" y="3291436"/>
            <a:ext cx="95561" cy="958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115445" y="3417599"/>
            <a:ext cx="139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Inefficient crossing </a:t>
            </a:r>
            <a:br>
              <a:rPr lang="en-US" sz="1200" dirty="0"/>
            </a:br>
            <a:r>
              <a:rPr lang="en-US" sz="1200" dirty="0"/>
              <a:t>- long delays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014972" y="3371433"/>
            <a:ext cx="1232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Efficient crossing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31550" y="3482045"/>
            <a:ext cx="1232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Efficient crossing</a:t>
            </a:r>
            <a:endParaRPr lang="en-GB" sz="1200" dirty="0"/>
          </a:p>
        </p:txBody>
      </p:sp>
      <p:sp>
        <p:nvSpPr>
          <p:cNvPr id="24" name="Oval 23"/>
          <p:cNvSpPr/>
          <p:nvPr/>
        </p:nvSpPr>
        <p:spPr>
          <a:xfrm>
            <a:off x="5306422" y="3229223"/>
            <a:ext cx="95561" cy="958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820904" y="2944869"/>
            <a:ext cx="1295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Missing link-delay</a:t>
            </a:r>
            <a:endParaRPr lang="en-GB" sz="1200" dirty="0"/>
          </a:p>
        </p:txBody>
      </p:sp>
      <p:sp>
        <p:nvSpPr>
          <p:cNvPr id="26" name="Oval 25"/>
          <p:cNvSpPr/>
          <p:nvPr/>
        </p:nvSpPr>
        <p:spPr>
          <a:xfrm>
            <a:off x="3135054" y="3104512"/>
            <a:ext cx="839326" cy="958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934643" y="2881494"/>
            <a:ext cx="1618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Inflexible routing-delay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74441" y="4292082"/>
            <a:ext cx="1059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Cooperate and coordinate to: </a:t>
            </a:r>
            <a:r>
              <a:rPr lang="en-US" b="1" dirty="0"/>
              <a:t>harmonize transport policies, facilitate procedures and standards along routes, </a:t>
            </a:r>
            <a:br>
              <a:rPr lang="en-US" b="1" dirty="0"/>
            </a:br>
            <a:r>
              <a:rPr lang="en-US" b="1" dirty="0"/>
              <a:t>	        		  continue to improve infrastructure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16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7568" y="692697"/>
            <a:ext cx="7920038" cy="8651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6768" y="3044417"/>
            <a:ext cx="289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Lukasz.Wyrowski@unece.org</a:t>
            </a:r>
            <a:br>
              <a:rPr lang="en-US" dirty="0"/>
            </a:br>
            <a:r>
              <a:rPr lang="en-US" dirty="0"/>
              <a:t>Tel: +41 22 917 40 53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4A548-2158-4E90-BE4D-29E9890F94F6}"/>
              </a:ext>
            </a:extLst>
          </p:cNvPr>
          <p:cNvSpPr txBox="1"/>
          <p:nvPr/>
        </p:nvSpPr>
        <p:spPr>
          <a:xfrm>
            <a:off x="1684626" y="1418599"/>
            <a:ext cx="216552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0893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Goal of the Phase III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65" y="1097172"/>
            <a:ext cx="7514800" cy="53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988" y="2359028"/>
            <a:ext cx="4003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Identify measures to enhance </a:t>
            </a:r>
            <a:br>
              <a:rPr lang="en-US" sz="2400" dirty="0"/>
            </a:br>
            <a:r>
              <a:rPr lang="en-US" sz="2400" dirty="0"/>
              <a:t>the operational capacity </a:t>
            </a:r>
            <a:br>
              <a:rPr lang="en-US" sz="2400" dirty="0"/>
            </a:br>
            <a:r>
              <a:rPr lang="en-GB" sz="2400" dirty="0"/>
              <a:t>of the inland transport </a:t>
            </a:r>
            <a:br>
              <a:rPr lang="en-GB" sz="2400" dirty="0"/>
            </a:br>
            <a:r>
              <a:rPr lang="en-GB" sz="2400" dirty="0"/>
              <a:t>links between Europe and Asia</a:t>
            </a:r>
          </a:p>
        </p:txBody>
      </p:sp>
    </p:spTree>
    <p:extLst>
      <p:ext uri="{BB962C8B-B14F-4D97-AF65-F5344CB8AC3E}">
        <p14:creationId xmlns:p14="http://schemas.microsoft.com/office/powerpoint/2010/main" val="99173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Activities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3" name="Right Arrow 2"/>
          <p:cNvSpPr/>
          <p:nvPr/>
        </p:nvSpPr>
        <p:spPr>
          <a:xfrm>
            <a:off x="1387365" y="1797236"/>
            <a:ext cx="9797101" cy="867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98217" y="21440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125" y="21388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9428" y="21335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2016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48" y="3055017"/>
            <a:ext cx="2333133" cy="9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37" y="3238631"/>
            <a:ext cx="1651982" cy="10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48" y="3238631"/>
            <a:ext cx="2400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905" y="2821481"/>
            <a:ext cx="1246326" cy="138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93107" y="21351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2017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5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Report of the phase III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988" y="2359028"/>
            <a:ext cx="104667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	Euro-Asian trade routes and freight flows;</a:t>
            </a:r>
          </a:p>
          <a:p>
            <a:r>
              <a:rPr lang="en-US" sz="2400" dirty="0"/>
              <a:t>II.	Initiatives, project and studies along EATL routes;</a:t>
            </a:r>
          </a:p>
          <a:p>
            <a:r>
              <a:rPr lang="en-US" sz="2400" dirty="0"/>
              <a:t>III.	Main obstacles hampering the development of Euro-Asian Transport Links; </a:t>
            </a:r>
          </a:p>
          <a:p>
            <a:r>
              <a:rPr lang="en-US" sz="2400" dirty="0"/>
              <a:t>IV.	Euro-Asian Transport Links; Looking into the future; and</a:t>
            </a:r>
          </a:p>
          <a:p>
            <a:r>
              <a:rPr lang="en-US" sz="2400" dirty="0"/>
              <a:t>V.	Conclusions and recommendations.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40" y="3946006"/>
            <a:ext cx="1837107" cy="20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7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Findings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066" y="1642534"/>
            <a:ext cx="1067106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Economic growth and growth of international trade is not driving the increase in </a:t>
            </a:r>
            <a:br>
              <a:rPr lang="en-US" sz="2500" dirty="0"/>
            </a:br>
            <a:r>
              <a:rPr lang="en-US" sz="2500" dirty="0"/>
              <a:t>freight flows as before</a:t>
            </a:r>
          </a:p>
          <a:p>
            <a:endParaRPr lang="en-US" sz="25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84" y="3636433"/>
            <a:ext cx="2628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66" y="3519226"/>
            <a:ext cx="3884800" cy="170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Findings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067" y="1659467"/>
            <a:ext cx="1127411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Markets created new opportunities (e.g. e-commerce) that can drive freight flows on </a:t>
            </a:r>
            <a:br>
              <a:rPr lang="en-US" sz="2500" dirty="0"/>
            </a:br>
            <a:r>
              <a:rPr lang="en-US" sz="2500" dirty="0"/>
              <a:t>inland routes between Europe and Asia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84" y="3636433"/>
            <a:ext cx="2628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66" y="3519226"/>
            <a:ext cx="3884800" cy="170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612" y="5594190"/>
            <a:ext cx="37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Integrated supply chain management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033" y="5778856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Intermodality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994" y="5587324"/>
            <a:ext cx="16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Flexible routing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800" y="5778856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Role of nodes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1692" y="5561462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Regular service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Findings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067" y="1424747"/>
            <a:ext cx="10021077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Railway transport </a:t>
            </a:r>
            <a:r>
              <a:rPr lang="en-US" sz="2500" dirty="0"/>
              <a:t>is developing on EATL routes – importance of block trains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But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200" dirty="0"/>
              <a:t>There is a need to make railway more competitive </a:t>
            </a:r>
            <a:r>
              <a:rPr lang="en-US" sz="2200" dirty="0" err="1"/>
              <a:t>ie</a:t>
            </a:r>
            <a:r>
              <a:rPr lang="en-US" sz="2200" dirty="0"/>
              <a:t>.:</a:t>
            </a:r>
          </a:p>
          <a:p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remove existing infrastructural gaps, and</a:t>
            </a:r>
          </a:p>
          <a:p>
            <a:endParaRPr lang="en-US" sz="2200" dirty="0"/>
          </a:p>
          <a:p>
            <a:r>
              <a:rPr lang="en-US" sz="2200" dirty="0"/>
              <a:t>more importantly</a:t>
            </a:r>
          </a:p>
          <a:p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To adjust to requirements of modern supply chains  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3612" y="5467185"/>
            <a:ext cx="37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Integrated supply chain management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033" y="5651851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Intermodality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994" y="5460319"/>
            <a:ext cx="16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Flexible routing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800" y="5651851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Role of nodes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1692" y="5434457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Regular service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Findings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067" y="1424747"/>
            <a:ext cx="8339334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Road transport </a:t>
            </a:r>
            <a:r>
              <a:rPr lang="en-US" sz="2500" dirty="0"/>
              <a:t>does not operate on long distance</a:t>
            </a:r>
          </a:p>
          <a:p>
            <a:endParaRPr lang="en-US" dirty="0"/>
          </a:p>
          <a:p>
            <a:r>
              <a:rPr lang="en-US" sz="2200" b="1" dirty="0"/>
              <a:t>Development and implementation of a mechanism for long distance </a:t>
            </a:r>
            <a:br>
              <a:rPr lang="en-US" sz="2200" b="1" dirty="0"/>
            </a:br>
            <a:r>
              <a:rPr lang="en-US" sz="2200" b="1" dirty="0"/>
              <a:t>road transport was necessary </a:t>
            </a:r>
            <a:r>
              <a:rPr lang="en-US" sz="2200" dirty="0"/>
              <a:t>- Role of International Agreement under </a:t>
            </a:r>
            <a:br>
              <a:rPr lang="en-US" sz="2200" dirty="0"/>
            </a:br>
            <a:r>
              <a:rPr lang="en-US" sz="2200" dirty="0"/>
              <a:t>Shanghai Cooperation Organization</a:t>
            </a:r>
          </a:p>
          <a:p>
            <a:endParaRPr lang="en-US" sz="2200" dirty="0"/>
          </a:p>
          <a:p>
            <a:r>
              <a:rPr lang="en-US" sz="2200" dirty="0"/>
              <a:t>Implementation of same standards (axle road, weight and dimensions) </a:t>
            </a:r>
            <a:br>
              <a:rPr lang="en-US" sz="2200" dirty="0"/>
            </a:br>
            <a:r>
              <a:rPr lang="en-US" sz="2200" dirty="0"/>
              <a:t>and availability of standard-compliant infrastructure </a:t>
            </a:r>
          </a:p>
          <a:p>
            <a:endParaRPr lang="en-US" sz="2200" dirty="0"/>
          </a:p>
          <a:p>
            <a:r>
              <a:rPr lang="en-US" sz="2200" dirty="0"/>
              <a:t>Road transport role? local/regional to complement long-distance rail?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3612" y="5467185"/>
            <a:ext cx="37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Integrated supply chain management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033" y="5651851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Intermodality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994" y="5460319"/>
            <a:ext cx="16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Flexible routing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800" y="5651851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Role of nodes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1692" y="5434457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Regular service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97" y="3051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Findings</a:t>
            </a:r>
          </a:p>
          <a:p>
            <a:r>
              <a:rPr lang="en-US" sz="2400" b="1" dirty="0"/>
              <a:t>								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067" y="1424747"/>
            <a:ext cx="10503581" cy="389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Continuous progress and development has been made (numerous projects) </a:t>
            </a:r>
          </a:p>
          <a:p>
            <a:endParaRPr lang="en-US" sz="2500" dirty="0"/>
          </a:p>
          <a:p>
            <a:r>
              <a:rPr lang="en-US" sz="2500" dirty="0">
                <a:solidFill>
                  <a:srgbClr val="FF0000"/>
                </a:solidFill>
              </a:rPr>
              <a:t>However</a:t>
            </a:r>
          </a:p>
          <a:p>
            <a:endParaRPr lang="en-US" sz="2500" dirty="0"/>
          </a:p>
          <a:p>
            <a:r>
              <a:rPr lang="en-US" sz="2500" dirty="0"/>
              <a:t>More progress and development is necessary!</a:t>
            </a:r>
          </a:p>
          <a:p>
            <a:endParaRPr lang="en-US" sz="2500" dirty="0"/>
          </a:p>
          <a:p>
            <a:r>
              <a:rPr lang="en-US" sz="2500" dirty="0"/>
              <a:t>Where?           Address non physical barriers</a:t>
            </a:r>
            <a:endParaRPr lang="en-US" sz="2200" dirty="0"/>
          </a:p>
          <a:p>
            <a:endParaRPr lang="en-US" dirty="0"/>
          </a:p>
          <a:p>
            <a:r>
              <a:rPr lang="en-US" dirty="0"/>
              <a:t>Bottlenecks: border crossings (delays mainly to process inefficiencies), availability of permits, visa procedures, </a:t>
            </a:r>
          </a:p>
          <a:p>
            <a:r>
              <a:rPr lang="en-US" dirty="0"/>
              <a:t>legal regimes, poor service, little flexibility for routing, uncompetitive and changing tariffs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3612" y="5467185"/>
            <a:ext cx="37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Integrated supply chain management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033" y="5651851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Intermodality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994" y="5460319"/>
            <a:ext cx="16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Flexible routing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800" y="5651851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Role of nodes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1692" y="5434457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Regular service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22346" y="3843866"/>
            <a:ext cx="465667" cy="160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4ce0b4e8e19372c273f2f6fa283f3eeb66a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415</Words>
  <Application>Microsoft Office PowerPoint</Application>
  <PresentationFormat>Widescreen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George Georgiadis</dc:creator>
  <cp:lastModifiedBy>Carole Marilley</cp:lastModifiedBy>
  <cp:revision>43</cp:revision>
  <dcterms:created xsi:type="dcterms:W3CDTF">2017-02-14T17:08:17Z</dcterms:created>
  <dcterms:modified xsi:type="dcterms:W3CDTF">2018-11-19T15:15:26Z</dcterms:modified>
</cp:coreProperties>
</file>