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4" r:id="rId13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2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727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77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58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9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34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0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72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38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35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99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A747-AC9D-4245-A431-B0AAC8E4CB5D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AA09-62DB-4DE1-8795-C6D0BD9A5C6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7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312456"/>
            <a:ext cx="9144000" cy="144324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Strengthening </a:t>
            </a:r>
            <a:r>
              <a:rPr lang="en-GB" b="1" dirty="0"/>
              <a:t>Tyre limits </a:t>
            </a:r>
            <a:r>
              <a:rPr lang="en-GB" b="1" dirty="0" smtClean="0"/>
              <a:t>!</a:t>
            </a:r>
            <a:br>
              <a:rPr lang="en-GB" b="1" dirty="0" smtClean="0"/>
            </a:br>
            <a:r>
              <a:rPr lang="en-GB" b="1" dirty="0" smtClean="0"/>
              <a:t>New developments (2)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Johan Sliggers, </a:t>
            </a:r>
            <a:r>
              <a:rPr lang="nl-NL" sz="3600" smtClean="0"/>
              <a:t>Ministry</a:t>
            </a:r>
            <a:r>
              <a:rPr lang="nl-NL" sz="3600" dirty="0" smtClean="0"/>
              <a:t> of Transport &amp; Environment Netherlands</a:t>
            </a:r>
            <a:endParaRPr lang="nl-NL" sz="3600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09600" y="278219"/>
            <a:ext cx="32452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/>
              <a:t>Transmitted by the expert from </a:t>
            </a:r>
            <a:r>
              <a:rPr lang="en-TT" altLang="zh-CN" sz="1200" dirty="0" smtClean="0"/>
              <a:t>the Netherlands</a:t>
            </a:r>
            <a:endParaRPr lang="en-US" altLang="zh-CN" sz="12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8189259" y="232052"/>
            <a:ext cx="3052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/>
              <a:t>Informal document </a:t>
            </a:r>
            <a:r>
              <a:rPr lang="en-TT" altLang="zh-CN" sz="1200" dirty="0" smtClean="0"/>
              <a:t>GRB-68-27</a:t>
            </a:r>
            <a:endParaRPr lang="en-US" altLang="zh-CN" sz="1200" dirty="0"/>
          </a:p>
          <a:p>
            <a:pPr eaLnBrk="1" hangingPunct="1"/>
            <a:r>
              <a:rPr lang="en-TT" altLang="zh-CN" sz="1200" dirty="0"/>
              <a:t>(68</a:t>
            </a:r>
            <a:r>
              <a:rPr lang="en-TT" altLang="zh-CN" sz="1200" baseline="30000" dirty="0"/>
              <a:t>th</a:t>
            </a:r>
            <a:r>
              <a:rPr lang="en-TT" altLang="zh-CN" sz="1200" dirty="0"/>
              <a:t> GRB, 12-14 </a:t>
            </a:r>
            <a:r>
              <a:rPr lang="en-US" altLang="zh-CN" sz="1200" dirty="0"/>
              <a:t>September </a:t>
            </a:r>
            <a:r>
              <a:rPr lang="en-TT" altLang="zh-CN" sz="1200" dirty="0"/>
              <a:t>2018,</a:t>
            </a:r>
          </a:p>
          <a:p>
            <a:pPr eaLnBrk="1" hangingPunct="1"/>
            <a:r>
              <a:rPr lang="en-TT" altLang="zh-CN" sz="1200" dirty="0"/>
              <a:t> agenda </a:t>
            </a:r>
            <a:r>
              <a:rPr lang="en-TT" altLang="zh-CN" sz="1200" dirty="0" smtClean="0"/>
              <a:t>item 6)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1673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Strengthening the tyre limits is profitable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For countries</a:t>
            </a:r>
          </a:p>
          <a:p>
            <a:r>
              <a:rPr lang="en-GB" sz="3600" dirty="0" smtClean="0"/>
              <a:t>For car owners</a:t>
            </a:r>
          </a:p>
          <a:p>
            <a:r>
              <a:rPr lang="en-GB" sz="3600" dirty="0" smtClean="0"/>
              <a:t>For civilians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5817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2. Working Group on </a:t>
            </a:r>
            <a:r>
              <a:rPr lang="en-GB" b="1" dirty="0" smtClean="0">
                <a:solidFill>
                  <a:srgbClr val="FF0000"/>
                </a:solidFill>
              </a:rPr>
              <a:t>Noise and Tyres </a:t>
            </a:r>
            <a:r>
              <a:rPr lang="en-GB" b="1" dirty="0" smtClean="0"/>
              <a:t>(GR</a:t>
            </a:r>
            <a:r>
              <a:rPr lang="en-GB" b="1" dirty="0" smtClean="0">
                <a:solidFill>
                  <a:srgbClr val="FF0000"/>
                </a:solidFill>
              </a:rPr>
              <a:t>BP</a:t>
            </a:r>
            <a:r>
              <a:rPr lang="en-GB" b="1" dirty="0" smtClean="0"/>
              <a:t>)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6"/>
                </a:solidFill>
              </a:rPr>
              <a:t>Noblesse Oblige !</a:t>
            </a:r>
            <a:endParaRPr lang="nl-NL" b="1" dirty="0">
              <a:solidFill>
                <a:schemeClr val="accent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Request Netherlands to GR</a:t>
            </a:r>
            <a:r>
              <a:rPr lang="en-GB" sz="3600" dirty="0" smtClean="0">
                <a:solidFill>
                  <a:srgbClr val="FF0000"/>
                </a:solidFill>
              </a:rPr>
              <a:t>BP</a:t>
            </a:r>
            <a:r>
              <a:rPr lang="en-GB" sz="3600" dirty="0" smtClean="0"/>
              <a:t>:</a:t>
            </a:r>
          </a:p>
          <a:p>
            <a:pPr lvl="1"/>
            <a:r>
              <a:rPr lang="en-GB" sz="3600" dirty="0" smtClean="0"/>
              <a:t>Transform </a:t>
            </a:r>
            <a:r>
              <a:rPr lang="en-GB" sz="3600" b="1" dirty="0" smtClean="0"/>
              <a:t>Informal doc GRB-66-03</a:t>
            </a:r>
            <a:r>
              <a:rPr lang="en-GB" sz="3600" dirty="0" smtClean="0"/>
              <a:t>: </a:t>
            </a:r>
            <a:r>
              <a:rPr lang="en-US" sz="3600" dirty="0" smtClean="0"/>
              <a:t>Proposal for amendments to the 02 series of amendments to Regulation No. 117, </a:t>
            </a:r>
            <a:r>
              <a:rPr lang="en-GB" sz="3600" dirty="0" smtClean="0"/>
              <a:t>into a 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Working Document for GRB, January 2019</a:t>
            </a:r>
            <a:endParaRPr lang="nl-NL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5609"/>
            <a:ext cx="10515600" cy="143198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Thank you for your attention !</a:t>
            </a:r>
            <a:endParaRPr lang="nl-NL" sz="48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28" y="1964807"/>
            <a:ext cx="4226944" cy="422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New EU proposal Regulation General Safety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42878"/>
            <a:ext cx="10515600" cy="4351338"/>
          </a:xfrm>
        </p:spPr>
        <p:txBody>
          <a:bodyPr/>
          <a:lstStyle/>
          <a:p>
            <a:endParaRPr lang="nl-NL" dirty="0"/>
          </a:p>
          <a:p>
            <a:r>
              <a:rPr lang="en-US" dirty="0"/>
              <a:t> Proposal for a </a:t>
            </a:r>
            <a:r>
              <a:rPr lang="en-US" dirty="0">
                <a:solidFill>
                  <a:srgbClr val="FF0000"/>
                </a:solidFill>
              </a:rPr>
              <a:t>REGULATION</a:t>
            </a:r>
            <a:r>
              <a:rPr lang="en-US" dirty="0"/>
              <a:t> OF THE EUROPEAN PARLIAMENT AND OF THE COUNCIL on type-approval requirements for motor vehicles and their trailers, and systems, components and separate technical units intended for such vehicles, as regards their </a:t>
            </a:r>
            <a:r>
              <a:rPr lang="en-US" dirty="0">
                <a:solidFill>
                  <a:srgbClr val="FF0000"/>
                </a:solidFill>
              </a:rPr>
              <a:t>general safety </a:t>
            </a:r>
            <a:r>
              <a:rPr lang="en-US" dirty="0"/>
              <a:t>and the protection of vehicle occupants and vulnerable road users, amending Regulation (EU) 2018/… and repealing Regulations (EC) No 78/2009, (EC) No 79/2009 and (EC) No 661/2009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1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72860"/>
            <a:ext cx="10515600" cy="1621766"/>
          </a:xfrm>
        </p:spPr>
        <p:txBody>
          <a:bodyPr>
            <a:noAutofit/>
          </a:bodyPr>
          <a:lstStyle/>
          <a:p>
            <a:r>
              <a:rPr lang="nl-NL" sz="3600" i="1" dirty="0" err="1"/>
              <a:t>Article</a:t>
            </a:r>
            <a:r>
              <a:rPr lang="nl-NL" sz="3600" i="1" dirty="0"/>
              <a:t> 1 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b="1" i="1" dirty="0"/>
              <a:t>Subject matter 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err="1"/>
              <a:t>This</a:t>
            </a:r>
            <a:r>
              <a:rPr lang="nl-NL" sz="3600" dirty="0"/>
              <a:t> </a:t>
            </a:r>
            <a:r>
              <a:rPr lang="nl-NL" sz="3600" dirty="0" err="1"/>
              <a:t>Regulation</a:t>
            </a:r>
            <a:r>
              <a:rPr lang="nl-NL" sz="3600" dirty="0"/>
              <a:t> </a:t>
            </a:r>
            <a:r>
              <a:rPr lang="nl-NL" sz="3600" dirty="0" err="1"/>
              <a:t>establishes</a:t>
            </a:r>
            <a:r>
              <a:rPr lang="nl-NL" sz="3600" dirty="0"/>
              <a:t> </a:t>
            </a:r>
            <a:r>
              <a:rPr lang="nl-NL" sz="3600" dirty="0" err="1"/>
              <a:t>requirements</a:t>
            </a:r>
            <a:r>
              <a:rPr lang="nl-NL" sz="3600" dirty="0"/>
              <a:t>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>
            <a:normAutofit/>
          </a:bodyPr>
          <a:lstStyle/>
          <a:p>
            <a:r>
              <a:rPr lang="en-US" sz="3200" dirty="0"/>
              <a:t>3. for the type-approval of newly-manufactured tyres with regard to their safety and environmental performance.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286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i="1" dirty="0" err="1"/>
              <a:t>Article</a:t>
            </a:r>
            <a:r>
              <a:rPr lang="nl-NL" sz="3600" i="1" dirty="0"/>
              <a:t> 4 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en-US" sz="3600" b="1" i="1" dirty="0"/>
              <a:t>General obligations and technical requirements 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2. Type-approval in accordance with the </a:t>
            </a:r>
            <a:r>
              <a:rPr lang="en-US" sz="3200" dirty="0">
                <a:solidFill>
                  <a:srgbClr val="FF0000"/>
                </a:solidFill>
              </a:rPr>
              <a:t>UN Regulations listed in Annex I </a:t>
            </a:r>
            <a:r>
              <a:rPr lang="en-US" sz="3200" dirty="0"/>
              <a:t>shall be considered as EU type-approval in accordance with the requirements of this Regulation and of the delegated acts adopted </a:t>
            </a:r>
            <a:r>
              <a:rPr lang="en-US" sz="3200" dirty="0" smtClean="0"/>
              <a:t>pursuant </a:t>
            </a:r>
            <a:r>
              <a:rPr lang="en-US" sz="3200" dirty="0"/>
              <a:t>to it.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ANNEX I List of UN Regulations referred to in Article 4(2) 	</a:t>
            </a:r>
            <a:endParaRPr lang="en-US" sz="3200" dirty="0" smtClean="0"/>
          </a:p>
          <a:p>
            <a:r>
              <a:rPr lang="en-US" sz="3200" dirty="0" smtClean="0"/>
              <a:t>Regulation117: Tyres </a:t>
            </a:r>
            <a:r>
              <a:rPr lang="en-US" sz="3200" dirty="0"/>
              <a:t>with regard to rolling sound emissions, adhesion on wet surfaces and </a:t>
            </a:r>
            <a:r>
              <a:rPr lang="en-US" sz="3200" dirty="0" smtClean="0"/>
              <a:t>rolling, Supplement </a:t>
            </a:r>
            <a:r>
              <a:rPr lang="en-US" sz="3200" dirty="0"/>
              <a:t>8 to the 02 series of </a:t>
            </a:r>
            <a:r>
              <a:rPr lang="en-US" sz="3200" dirty="0" smtClean="0"/>
              <a:t>amendments, Vehicle types M</a:t>
            </a:r>
            <a:r>
              <a:rPr lang="en-US" sz="3200" dirty="0"/>
              <a:t>, N, O 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0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Tyres in Europe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GRB-66-01</a:t>
            </a:r>
            <a:r>
              <a:rPr lang="nl-NL" dirty="0" smtClean="0"/>
              <a:t> (Netherlands) Tyres in Europe</a:t>
            </a:r>
            <a:endParaRPr lang="nl-NL" b="1" dirty="0" smtClean="0"/>
          </a:p>
          <a:p>
            <a:r>
              <a:rPr lang="nl-NL" b="1" dirty="0" smtClean="0"/>
              <a:t>GRB-66-01-Add.1</a:t>
            </a:r>
            <a:r>
              <a:rPr lang="nl-NL" dirty="0" smtClean="0"/>
              <a:t> (Netherlands) Tyres in </a:t>
            </a:r>
            <a:r>
              <a:rPr lang="nl-NL" dirty="0" err="1" smtClean="0"/>
              <a:t>Europe</a:t>
            </a:r>
            <a:endParaRPr lang="nl-NL" dirty="0" smtClean="0"/>
          </a:p>
          <a:p>
            <a:r>
              <a:rPr lang="nl-NL" dirty="0" smtClean="0"/>
              <a:t>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Benefits</a:t>
            </a:r>
            <a:r>
              <a:rPr lang="en-US" sz="3200" dirty="0" smtClean="0">
                <a:solidFill>
                  <a:srgbClr val="0070C0"/>
                </a:solidFill>
              </a:rPr>
              <a:t> of strengthening the limits in two stages (stage 3 and 4)</a:t>
            </a:r>
          </a:p>
          <a:p>
            <a:r>
              <a:rPr lang="nl-NL" sz="3600" b="1" dirty="0" err="1" smtClean="0">
                <a:solidFill>
                  <a:srgbClr val="0070C0"/>
                </a:solidFill>
              </a:rPr>
              <a:t>Perspective</a:t>
            </a:r>
            <a:r>
              <a:rPr lang="nl-NL" sz="3600" b="1" dirty="0" smtClean="0">
                <a:solidFill>
                  <a:srgbClr val="0070C0"/>
                </a:solidFill>
              </a:rPr>
              <a:t> Europe </a:t>
            </a:r>
            <a:r>
              <a:rPr lang="nl-NL" sz="3600" dirty="0" smtClean="0">
                <a:solidFill>
                  <a:srgbClr val="0070C0"/>
                </a:solidFill>
              </a:rPr>
              <a:t>(EU):</a:t>
            </a:r>
          </a:p>
          <a:p>
            <a:pPr lvl="1"/>
            <a:r>
              <a:rPr lang="nl-NL" sz="3200" dirty="0" smtClean="0">
                <a:solidFill>
                  <a:srgbClr val="0070C0"/>
                </a:solidFill>
              </a:rPr>
              <a:t>511 </a:t>
            </a:r>
            <a:r>
              <a:rPr lang="nl-NL" sz="3200" dirty="0" err="1" smtClean="0">
                <a:solidFill>
                  <a:srgbClr val="0070C0"/>
                </a:solidFill>
              </a:rPr>
              <a:t>million</a:t>
            </a:r>
            <a:r>
              <a:rPr lang="nl-NL" sz="3200" dirty="0" smtClean="0">
                <a:solidFill>
                  <a:srgbClr val="0070C0"/>
                </a:solidFill>
              </a:rPr>
              <a:t> </a:t>
            </a:r>
            <a:r>
              <a:rPr lang="nl-NL" sz="3200" dirty="0" err="1" smtClean="0">
                <a:solidFill>
                  <a:srgbClr val="0070C0"/>
                </a:solidFill>
              </a:rPr>
              <a:t>people</a:t>
            </a:r>
            <a:r>
              <a:rPr lang="nl-NL" sz="3200" dirty="0" smtClean="0">
                <a:solidFill>
                  <a:srgbClr val="0070C0"/>
                </a:solidFill>
              </a:rPr>
              <a:t>, 293 </a:t>
            </a:r>
            <a:r>
              <a:rPr lang="nl-NL" sz="3200" dirty="0" err="1" smtClean="0">
                <a:solidFill>
                  <a:srgbClr val="0070C0"/>
                </a:solidFill>
              </a:rPr>
              <a:t>million</a:t>
            </a:r>
            <a:r>
              <a:rPr lang="nl-NL" sz="3200" dirty="0" smtClean="0">
                <a:solidFill>
                  <a:srgbClr val="0070C0"/>
                </a:solidFill>
              </a:rPr>
              <a:t> </a:t>
            </a:r>
            <a:r>
              <a:rPr lang="nl-NL" sz="3200" dirty="0" err="1" smtClean="0">
                <a:solidFill>
                  <a:srgbClr val="0070C0"/>
                </a:solidFill>
              </a:rPr>
              <a:t>cars</a:t>
            </a:r>
            <a:endParaRPr lang="nl-NL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Rolling Resistance coefficient (N/</a:t>
            </a:r>
            <a:r>
              <a:rPr lang="en-GB" sz="4800" b="1" dirty="0" err="1"/>
              <a:t>kN</a:t>
            </a:r>
            <a:r>
              <a:rPr lang="en-GB" sz="4800" b="1" dirty="0"/>
              <a:t>)</a:t>
            </a:r>
            <a:endParaRPr lang="nl-NL" sz="4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09021"/>
              </p:ext>
            </p:extLst>
          </p:nvPr>
        </p:nvGraphicFramePr>
        <p:xfrm>
          <a:off x="838200" y="1825625"/>
          <a:ext cx="8419407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xmlns="" val="28533029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8183149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763112860"/>
                    </a:ext>
                  </a:extLst>
                </a:gridCol>
                <a:gridCol w="2110047">
                  <a:extLst>
                    <a:ext uri="{9D8B030D-6E8A-4147-A177-3AD203B41FA5}">
                      <a16:colId xmlns:a16="http://schemas.microsoft.com/office/drawing/2014/main" xmlns="" val="3305639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Tyre type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Current limit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Stage 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Stage 4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77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10.5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9.0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8.0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32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C2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9.0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8.0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7.0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433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6.5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6.0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5.5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757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Wet Grip index (G)</a:t>
            </a:r>
            <a:endParaRPr lang="nl-NL" sz="4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38543"/>
              </p:ext>
            </p:extLst>
          </p:nvPr>
        </p:nvGraphicFramePr>
        <p:xfrm>
          <a:off x="838200" y="1825625"/>
          <a:ext cx="8419407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xmlns="" val="28533029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8183149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763112860"/>
                    </a:ext>
                  </a:extLst>
                </a:gridCol>
                <a:gridCol w="2110047">
                  <a:extLst>
                    <a:ext uri="{9D8B030D-6E8A-4147-A177-3AD203B41FA5}">
                      <a16:colId xmlns:a16="http://schemas.microsoft.com/office/drawing/2014/main" xmlns="" val="3305639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/>
                        <a:t>Tyre type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Current limit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Stage 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Stage 4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77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4000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1.45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1.6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32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C2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4000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1.25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1.35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433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4000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1.1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1.2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757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Noise</a:t>
            </a:r>
            <a:r>
              <a:rPr lang="en-GB" sz="4800" b="1" dirty="0"/>
              <a:t> </a:t>
            </a:r>
            <a:r>
              <a:rPr lang="en-GB" b="1" dirty="0"/>
              <a:t>(rolling sound emissions dB(A))</a:t>
            </a:r>
            <a:endParaRPr lang="nl-N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767283"/>
              </p:ext>
            </p:extLst>
          </p:nvPr>
        </p:nvGraphicFramePr>
        <p:xfrm>
          <a:off x="838200" y="1825625"/>
          <a:ext cx="8419407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xmlns="" val="2853302950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xmlns="" val="18183149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763112860"/>
                    </a:ext>
                  </a:extLst>
                </a:gridCol>
                <a:gridCol w="2110047">
                  <a:extLst>
                    <a:ext uri="{9D8B030D-6E8A-4147-A177-3AD203B41FA5}">
                      <a16:colId xmlns:a16="http://schemas.microsoft.com/office/drawing/2014/main" xmlns="" val="3305639418"/>
                    </a:ext>
                  </a:extLst>
                </a:gridCol>
              </a:tblGrid>
              <a:tr h="136525">
                <a:tc>
                  <a:txBody>
                    <a:bodyPr/>
                    <a:lstStyle/>
                    <a:p>
                      <a:r>
                        <a:rPr lang="en-GB" sz="4000" dirty="0"/>
                        <a:t>Tyre type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Current limit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Stage 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Stage 4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77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70-74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69-73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67-71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32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C2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72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70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433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73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71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69</a:t>
                      </a:r>
                      <a:endParaRPr lang="nl-N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757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0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" y="2"/>
            <a:ext cx="11982450" cy="723902"/>
          </a:xfrm>
        </p:spPr>
        <p:txBody>
          <a:bodyPr>
            <a:normAutofit/>
          </a:bodyPr>
          <a:lstStyle/>
          <a:p>
            <a:r>
              <a:rPr lang="nl-NL" sz="3600" b="1" dirty="0" err="1"/>
              <a:t>Potential</a:t>
            </a:r>
            <a:r>
              <a:rPr lang="nl-NL" sz="3600" b="1" dirty="0"/>
              <a:t> benefits Stage 3, 4 </a:t>
            </a:r>
            <a:r>
              <a:rPr lang="nl-NL" sz="3600" b="1" dirty="0" err="1"/>
              <a:t>and</a:t>
            </a:r>
            <a:r>
              <a:rPr lang="nl-NL" sz="3600" b="1" dirty="0"/>
              <a:t> Proper tyre </a:t>
            </a:r>
            <a:r>
              <a:rPr lang="nl-NL" sz="3600" b="1" dirty="0" err="1"/>
              <a:t>pressure</a:t>
            </a:r>
            <a:r>
              <a:rPr lang="nl-NL" sz="3600" b="1" dirty="0"/>
              <a:t> in </a:t>
            </a:r>
            <a:r>
              <a:rPr lang="nl-NL" sz="3600" b="1" dirty="0" err="1"/>
              <a:t>the</a:t>
            </a:r>
            <a:r>
              <a:rPr lang="nl-NL" sz="3600" b="1" dirty="0"/>
              <a:t> EU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/>
          </p:nvPr>
        </p:nvGraphicFramePr>
        <p:xfrm>
          <a:off x="781050" y="723903"/>
          <a:ext cx="10915649" cy="6001065"/>
        </p:xfrm>
        <a:graphic>
          <a:graphicData uri="http://schemas.openxmlformats.org/drawingml/2006/table">
            <a:tbl>
              <a:tblPr firstRow="1" firstCol="1" bandRow="1"/>
              <a:tblGrid>
                <a:gridCol w="3752850">
                  <a:extLst>
                    <a:ext uri="{9D8B030D-6E8A-4147-A177-3AD203B41FA5}">
                      <a16:colId xmlns:a16="http://schemas.microsoft.com/office/drawing/2014/main" xmlns="" val="446106727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xmlns="" val="2651392077"/>
                    </a:ext>
                  </a:extLst>
                </a:gridCol>
                <a:gridCol w="2276727">
                  <a:extLst>
                    <a:ext uri="{9D8B030D-6E8A-4147-A177-3AD203B41FA5}">
                      <a16:colId xmlns:a16="http://schemas.microsoft.com/office/drawing/2014/main" xmlns="" val="1902862277"/>
                    </a:ext>
                  </a:extLst>
                </a:gridCol>
                <a:gridCol w="2657222">
                  <a:extLst>
                    <a:ext uri="{9D8B030D-6E8A-4147-A177-3AD203B41FA5}">
                      <a16:colId xmlns:a16="http://schemas.microsoft.com/office/drawing/2014/main" xmlns="" val="3257136636"/>
                    </a:ext>
                  </a:extLst>
                </a:gridCol>
              </a:tblGrid>
              <a:tr h="634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r>
                        <a:rPr lang="en-US" sz="2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limits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3 limits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 pressure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6770773"/>
                  </a:ext>
                </a:extLst>
              </a:tr>
              <a:tr h="634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Fuel savings [billion l/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9004206"/>
                  </a:ext>
                </a:extLst>
              </a:tr>
              <a:tr h="634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CO2 </a:t>
                      </a: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reduction</a:t>
                      </a: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[Mt/</a:t>
                      </a: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9914405"/>
                  </a:ext>
                </a:extLst>
              </a:tr>
              <a:tr h="634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Reduced</a:t>
                      </a:r>
                      <a:r>
                        <a:rPr lang="nl-NL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#</a:t>
                      </a: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fatalities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2567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1300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9853706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Reduced # of slight/ serious injuries 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19631/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12353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10000/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1100/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0368989"/>
                  </a:ext>
                </a:extLst>
              </a:tr>
              <a:tr h="958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Reduced # of annoyed people [millions]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2351769"/>
                  </a:ext>
                </a:extLst>
              </a:tr>
              <a:tr h="958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Reduced # of sleep disturbed people [mill.]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913870"/>
                  </a:ext>
                </a:extLst>
              </a:tr>
              <a:tr h="634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savings</a:t>
                      </a: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nl-NL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billion</a:t>
                      </a: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€/y]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617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4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426</Words>
  <Application>Microsoft Office PowerPoint</Application>
  <PresentationFormat>Custom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Kantoorthema</vt:lpstr>
      <vt:lpstr>Strengthening Tyre limits ! New developments (2)</vt:lpstr>
      <vt:lpstr>1. New EU proposal Regulation General Safety</vt:lpstr>
      <vt:lpstr>Article 1  Subject matter  This Regulation establishes requirements: </vt:lpstr>
      <vt:lpstr>Article 4  General obligations and technical requirements </vt:lpstr>
      <vt:lpstr>Tyres in Europe</vt:lpstr>
      <vt:lpstr>Rolling Resistance coefficient (N/kN)</vt:lpstr>
      <vt:lpstr>Wet Grip index (G)</vt:lpstr>
      <vt:lpstr>Noise (rolling sound emissions dB(A))</vt:lpstr>
      <vt:lpstr>Potential benefits Stage 3, 4 and Proper tyre pressure in the EU</vt:lpstr>
      <vt:lpstr>Strengthening the tyre limits is profitable </vt:lpstr>
      <vt:lpstr>2. Working Group on Noise and Tyres (GRBP)  Noblesse Oblige !</vt:lpstr>
      <vt:lpstr>Thank you for your attention !</vt:lpstr>
    </vt:vector>
  </TitlesOfParts>
  <Company>Rijksoverheid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Sliggers, C.J. (Johan) - DGMI</dc:creator>
  <cp:lastModifiedBy>Konstantin Glukhenkiy</cp:lastModifiedBy>
  <cp:revision>18</cp:revision>
  <cp:lastPrinted>2018-08-31T14:42:14Z</cp:lastPrinted>
  <dcterms:created xsi:type="dcterms:W3CDTF">2018-07-11T13:08:46Z</dcterms:created>
  <dcterms:modified xsi:type="dcterms:W3CDTF">2018-09-18T14:33:36Z</dcterms:modified>
</cp:coreProperties>
</file>