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1" r:id="rId2"/>
    <p:sldId id="256" r:id="rId3"/>
    <p:sldId id="266" r:id="rId4"/>
    <p:sldId id="262" r:id="rId5"/>
    <p:sldId id="267" r:id="rId6"/>
    <p:sldId id="268"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5" d="100"/>
          <a:sy n="85" d="100"/>
        </p:scale>
        <p:origin x="-374"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vsvlfs01\vldfs\Shared\RED\MOTORISATION\PROJET\NVH\ROADSTER\MY2019\ASEP20.xlsm" TargetMode="Externa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70" baseline="0">
                <a:solidFill>
                  <a:schemeClr val="dk1">
                    <a:lumMod val="50000"/>
                    <a:lumOff val="50000"/>
                  </a:schemeClr>
                </a:solidFill>
                <a:latin typeface="+mn-lt"/>
                <a:ea typeface="+mn-ea"/>
                <a:cs typeface="+mn-cs"/>
              </a:defRPr>
            </a:pPr>
            <a:r>
              <a:rPr lang="fr-CA" dirty="0"/>
              <a:t>CVT Exemption </a:t>
            </a:r>
            <a:r>
              <a:rPr lang="fr-CA" dirty="0" err="1"/>
              <a:t>criteria</a:t>
            </a:r>
            <a:r>
              <a:rPr lang="fr-CA" dirty="0"/>
              <a:t> vs R9 ASEP </a:t>
            </a:r>
            <a:r>
              <a:rPr lang="fr-CA" dirty="0" err="1"/>
              <a:t>Criteria</a:t>
            </a:r>
            <a:r>
              <a:rPr lang="fr-CA" dirty="0"/>
              <a:t>, as in </a:t>
            </a:r>
            <a:r>
              <a:rPr lang="fr-CA" dirty="0" err="1"/>
              <a:t>adopted</a:t>
            </a:r>
            <a:r>
              <a:rPr lang="fr-CA" dirty="0"/>
              <a:t> GRB-68-22</a:t>
            </a:r>
          </a:p>
          <a:p>
            <a:pPr>
              <a:defRPr sz="1680" b="0" i="0" u="none" strike="noStrike" kern="1200" spc="70" baseline="0">
                <a:solidFill>
                  <a:schemeClr val="dk1">
                    <a:lumMod val="50000"/>
                    <a:lumOff val="50000"/>
                  </a:schemeClr>
                </a:solidFill>
                <a:latin typeface="+mn-lt"/>
                <a:ea typeface="+mn-ea"/>
                <a:cs typeface="+mn-cs"/>
              </a:defRPr>
            </a:pPr>
            <a:endParaRPr lang="fr-CA" dirty="0"/>
          </a:p>
        </c:rich>
      </c:tx>
      <c:layout/>
      <c:overlay val="0"/>
      <c:spPr>
        <a:noFill/>
        <a:ln>
          <a:noFill/>
        </a:ln>
        <a:effectLst/>
      </c:spPr>
    </c:title>
    <c:autoTitleDeleted val="0"/>
    <c:plotArea>
      <c:layout/>
      <c:scatterChart>
        <c:scatterStyle val="lineMarker"/>
        <c:varyColors val="0"/>
        <c:ser>
          <c:idx val="0"/>
          <c:order val="0"/>
          <c:tx>
            <c:v>Vaa' as a function of Nbb'</c:v>
          </c:tx>
          <c:spPr>
            <a:ln w="25400">
              <a:noFill/>
            </a:ln>
            <a:effectLst/>
          </c:spPr>
          <c:marker>
            <c:symbol val="circle"/>
            <c:size val="9"/>
            <c:spPr>
              <a:solidFill>
                <a:schemeClr val="accent1"/>
              </a:solidFill>
              <a:ln w="9525" cap="flat" cmpd="sng" algn="ctr">
                <a:solidFill>
                  <a:schemeClr val="accent1"/>
                </a:solidFill>
                <a:round/>
              </a:ln>
              <a:effectLst/>
            </c:spPr>
          </c:marker>
          <c:xVal>
            <c:numRef>
              <c:f>'SWIFT 19011'!$R$2:$R$11</c:f>
              <c:numCache>
                <c:formatCode>General</c:formatCode>
                <c:ptCount val="10"/>
                <c:pt idx="0">
                  <c:v>5057</c:v>
                </c:pt>
                <c:pt idx="1">
                  <c:v>4991</c:v>
                </c:pt>
                <c:pt idx="2">
                  <c:v>5001</c:v>
                </c:pt>
                <c:pt idx="3">
                  <c:v>6638</c:v>
                </c:pt>
                <c:pt idx="4">
                  <c:v>6278</c:v>
                </c:pt>
                <c:pt idx="5">
                  <c:v>5612</c:v>
                </c:pt>
                <c:pt idx="6">
                  <c:v>5807</c:v>
                </c:pt>
                <c:pt idx="7">
                  <c:v>5783</c:v>
                </c:pt>
                <c:pt idx="8">
                  <c:v>5095</c:v>
                </c:pt>
                <c:pt idx="9">
                  <c:v>5210</c:v>
                </c:pt>
              </c:numCache>
            </c:numRef>
          </c:xVal>
          <c:yVal>
            <c:numRef>
              <c:f>'SWIFT 19011'!$S$2:$S$11</c:f>
              <c:numCache>
                <c:formatCode>General</c:formatCode>
                <c:ptCount val="10"/>
                <c:pt idx="0">
                  <c:v>9.9</c:v>
                </c:pt>
                <c:pt idx="1">
                  <c:v>5.5</c:v>
                </c:pt>
                <c:pt idx="2">
                  <c:v>14.3</c:v>
                </c:pt>
                <c:pt idx="3">
                  <c:v>88.7</c:v>
                </c:pt>
                <c:pt idx="4">
                  <c:v>86</c:v>
                </c:pt>
                <c:pt idx="5">
                  <c:v>59.6</c:v>
                </c:pt>
                <c:pt idx="6">
                  <c:v>67.8</c:v>
                </c:pt>
                <c:pt idx="7">
                  <c:v>70.099999999999994</c:v>
                </c:pt>
                <c:pt idx="8">
                  <c:v>28.5</c:v>
                </c:pt>
                <c:pt idx="9">
                  <c:v>37</c:v>
                </c:pt>
              </c:numCache>
            </c:numRef>
          </c:yVal>
          <c:smooth val="0"/>
          <c:extLst xmlns:c16r2="http://schemas.microsoft.com/office/drawing/2015/06/chart">
            <c:ext xmlns:c16="http://schemas.microsoft.com/office/drawing/2014/chart" uri="{C3380CC4-5D6E-409C-BE32-E72D297353CC}">
              <c16:uniqueId val="{00000000-078B-4792-B551-B9BF8998C54A}"/>
            </c:ext>
          </c:extLst>
        </c:ser>
        <c:ser>
          <c:idx val="1"/>
          <c:order val="1"/>
          <c:tx>
            <c:v>Upper Exemption limit</c:v>
          </c:tx>
          <c:spPr>
            <a:ln w="25400">
              <a:solidFill>
                <a:schemeClr val="accent2"/>
              </a:solidFill>
            </a:ln>
            <a:effectLst/>
          </c:spPr>
          <c:marker>
            <c:symbol val="none"/>
          </c:marker>
          <c:xVal>
            <c:numRef>
              <c:f>'SWIFT 19011'!$T$2:$T$21</c:f>
              <c:numCache>
                <c:formatCode>General</c:formatCode>
                <c:ptCount val="20"/>
                <c:pt idx="0">
                  <c:v>5729.75</c:v>
                </c:pt>
                <c:pt idx="1">
                  <c:v>5729.75</c:v>
                </c:pt>
                <c:pt idx="2">
                  <c:v>5729.75</c:v>
                </c:pt>
                <c:pt idx="3">
                  <c:v>5729.75</c:v>
                </c:pt>
                <c:pt idx="4">
                  <c:v>5729.75</c:v>
                </c:pt>
                <c:pt idx="5">
                  <c:v>5729.75</c:v>
                </c:pt>
                <c:pt idx="6">
                  <c:v>5729.75</c:v>
                </c:pt>
                <c:pt idx="7">
                  <c:v>5729.75</c:v>
                </c:pt>
                <c:pt idx="8">
                  <c:v>5729.75</c:v>
                </c:pt>
                <c:pt idx="9">
                  <c:v>5729.75</c:v>
                </c:pt>
                <c:pt idx="10">
                  <c:v>5729.75</c:v>
                </c:pt>
                <c:pt idx="11">
                  <c:v>5729.75</c:v>
                </c:pt>
                <c:pt idx="12">
                  <c:v>5729.75</c:v>
                </c:pt>
                <c:pt idx="13">
                  <c:v>5729.75</c:v>
                </c:pt>
                <c:pt idx="14">
                  <c:v>5729.75</c:v>
                </c:pt>
                <c:pt idx="15">
                  <c:v>5729.75</c:v>
                </c:pt>
                <c:pt idx="16">
                  <c:v>5729.75</c:v>
                </c:pt>
                <c:pt idx="17">
                  <c:v>5729.75</c:v>
                </c:pt>
                <c:pt idx="18">
                  <c:v>5729.75</c:v>
                </c:pt>
                <c:pt idx="19">
                  <c:v>5729.75</c:v>
                </c:pt>
              </c:numCache>
            </c:numRef>
          </c:xVal>
          <c:yVal>
            <c:numRef>
              <c:f>'SWIFT 19011'!$U$2:$U$21</c:f>
              <c:numCache>
                <c:formatCode>General</c:formatCode>
                <c:ptCount val="20"/>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numCache>
            </c:numRef>
          </c:yVal>
          <c:smooth val="0"/>
          <c:extLst xmlns:c16r2="http://schemas.microsoft.com/office/drawing/2015/06/chart">
            <c:ext xmlns:c16="http://schemas.microsoft.com/office/drawing/2014/chart" uri="{C3380CC4-5D6E-409C-BE32-E72D297353CC}">
              <c16:uniqueId val="{00000001-078B-4792-B551-B9BF8998C54A}"/>
            </c:ext>
          </c:extLst>
        </c:ser>
        <c:ser>
          <c:idx val="2"/>
          <c:order val="2"/>
          <c:tx>
            <c:v>Lower Exemption Limit</c:v>
          </c:tx>
          <c:spPr>
            <a:ln w="25400">
              <a:solidFill>
                <a:schemeClr val="accent3"/>
              </a:solidFill>
            </a:ln>
            <a:effectLst/>
          </c:spPr>
          <c:marker>
            <c:symbol val="none"/>
          </c:marker>
          <c:xVal>
            <c:numRef>
              <c:f>'SWIFT 19011'!$V$2:$V$21</c:f>
              <c:numCache>
                <c:formatCode>General</c:formatCode>
                <c:ptCount val="20"/>
                <c:pt idx="0">
                  <c:v>5179.75</c:v>
                </c:pt>
                <c:pt idx="1">
                  <c:v>5179.75</c:v>
                </c:pt>
                <c:pt idx="2">
                  <c:v>5179.75</c:v>
                </c:pt>
                <c:pt idx="3">
                  <c:v>5179.75</c:v>
                </c:pt>
                <c:pt idx="4">
                  <c:v>5179.75</c:v>
                </c:pt>
                <c:pt idx="5">
                  <c:v>5179.75</c:v>
                </c:pt>
                <c:pt idx="6">
                  <c:v>5179.75</c:v>
                </c:pt>
                <c:pt idx="7">
                  <c:v>5179.75</c:v>
                </c:pt>
                <c:pt idx="8">
                  <c:v>5179.75</c:v>
                </c:pt>
                <c:pt idx="9">
                  <c:v>5179.75</c:v>
                </c:pt>
                <c:pt idx="10">
                  <c:v>5179.75</c:v>
                </c:pt>
                <c:pt idx="11">
                  <c:v>5179.75</c:v>
                </c:pt>
                <c:pt idx="12">
                  <c:v>5179.75</c:v>
                </c:pt>
                <c:pt idx="13">
                  <c:v>5179.75</c:v>
                </c:pt>
                <c:pt idx="14">
                  <c:v>5179.75</c:v>
                </c:pt>
                <c:pt idx="15">
                  <c:v>5179.75</c:v>
                </c:pt>
                <c:pt idx="16">
                  <c:v>5179.75</c:v>
                </c:pt>
                <c:pt idx="17">
                  <c:v>5179.75</c:v>
                </c:pt>
                <c:pt idx="18">
                  <c:v>5179.75</c:v>
                </c:pt>
                <c:pt idx="19">
                  <c:v>5179.75</c:v>
                </c:pt>
              </c:numCache>
            </c:numRef>
          </c:xVal>
          <c:yVal>
            <c:numRef>
              <c:f>'SWIFT 19011'!$W$2:$W$21</c:f>
              <c:numCache>
                <c:formatCode>General</c:formatCode>
                <c:ptCount val="20"/>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numCache>
            </c:numRef>
          </c:yVal>
          <c:smooth val="0"/>
          <c:extLst xmlns:c16r2="http://schemas.microsoft.com/office/drawing/2015/06/chart">
            <c:ext xmlns:c16="http://schemas.microsoft.com/office/drawing/2014/chart" uri="{C3380CC4-5D6E-409C-BE32-E72D297353CC}">
              <c16:uniqueId val="{00000002-078B-4792-B551-B9BF8998C54A}"/>
            </c:ext>
          </c:extLst>
        </c:ser>
        <c:ser>
          <c:idx val="3"/>
          <c:order val="3"/>
          <c:tx>
            <c:v>1.15Nbb'</c:v>
          </c:tx>
          <c:spPr>
            <a:ln w="25400">
              <a:solidFill>
                <a:schemeClr val="accent6"/>
              </a:solidFill>
            </a:ln>
            <a:effectLst/>
          </c:spPr>
          <c:marker>
            <c:symbol val="none"/>
          </c:marker>
          <c:xVal>
            <c:numRef>
              <c:f>'SWIFT 19011'!$Z$2:$Z$21</c:f>
              <c:numCache>
                <c:formatCode>0</c:formatCode>
                <c:ptCount val="20"/>
                <c:pt idx="0">
                  <c:v>6272.9624999999996</c:v>
                </c:pt>
                <c:pt idx="1">
                  <c:v>6272.9624999999996</c:v>
                </c:pt>
                <c:pt idx="2">
                  <c:v>6272.9624999999996</c:v>
                </c:pt>
                <c:pt idx="3">
                  <c:v>6272.9624999999996</c:v>
                </c:pt>
                <c:pt idx="4">
                  <c:v>6272.9624999999996</c:v>
                </c:pt>
                <c:pt idx="5">
                  <c:v>6272.9624999999996</c:v>
                </c:pt>
                <c:pt idx="6">
                  <c:v>6272.9624999999996</c:v>
                </c:pt>
                <c:pt idx="7">
                  <c:v>6272.9624999999996</c:v>
                </c:pt>
                <c:pt idx="8">
                  <c:v>6272.9624999999996</c:v>
                </c:pt>
                <c:pt idx="9">
                  <c:v>6272.9624999999996</c:v>
                </c:pt>
                <c:pt idx="10">
                  <c:v>6272.9624999999996</c:v>
                </c:pt>
                <c:pt idx="11">
                  <c:v>6272.9624999999996</c:v>
                </c:pt>
                <c:pt idx="12">
                  <c:v>6272.9624999999996</c:v>
                </c:pt>
                <c:pt idx="13">
                  <c:v>6272.9624999999996</c:v>
                </c:pt>
                <c:pt idx="14">
                  <c:v>6272.9624999999996</c:v>
                </c:pt>
                <c:pt idx="15">
                  <c:v>6272.9624999999996</c:v>
                </c:pt>
                <c:pt idx="16">
                  <c:v>6272.9624999999996</c:v>
                </c:pt>
                <c:pt idx="17">
                  <c:v>6272.9624999999996</c:v>
                </c:pt>
                <c:pt idx="18">
                  <c:v>6272.9624999999996</c:v>
                </c:pt>
                <c:pt idx="19">
                  <c:v>6272.9624999999996</c:v>
                </c:pt>
              </c:numCache>
            </c:numRef>
          </c:xVal>
          <c:yVal>
            <c:numRef>
              <c:f>'SWIFT 19011'!$AA$2:$AA$21</c:f>
              <c:numCache>
                <c:formatCode>General</c:formatCode>
                <c:ptCount val="20"/>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numCache>
            </c:numRef>
          </c:yVal>
          <c:smooth val="0"/>
          <c:extLst xmlns:c16r2="http://schemas.microsoft.com/office/drawing/2015/06/chart">
            <c:ext xmlns:c16="http://schemas.microsoft.com/office/drawing/2014/chart" uri="{C3380CC4-5D6E-409C-BE32-E72D297353CC}">
              <c16:uniqueId val="{00000003-078B-4792-B551-B9BF8998C54A}"/>
            </c:ext>
          </c:extLst>
        </c:ser>
        <c:ser>
          <c:idx val="4"/>
          <c:order val="4"/>
          <c:tx>
            <c:v>0.85Nbb'</c:v>
          </c:tx>
          <c:spPr>
            <a:ln w="25400">
              <a:solidFill>
                <a:schemeClr val="accent1"/>
              </a:solidFill>
            </a:ln>
            <a:effectLst/>
          </c:spPr>
          <c:marker>
            <c:symbol val="none"/>
          </c:marker>
          <c:xVal>
            <c:numRef>
              <c:f>'SWIFT 19011'!$X$2:$X$21</c:f>
              <c:numCache>
                <c:formatCode>0</c:formatCode>
                <c:ptCount val="20"/>
                <c:pt idx="0">
                  <c:v>4636.5374999999995</c:v>
                </c:pt>
                <c:pt idx="1">
                  <c:v>4636.5374999999995</c:v>
                </c:pt>
                <c:pt idx="2">
                  <c:v>4636.5374999999995</c:v>
                </c:pt>
                <c:pt idx="3">
                  <c:v>4636.5374999999995</c:v>
                </c:pt>
                <c:pt idx="4">
                  <c:v>4636.5374999999995</c:v>
                </c:pt>
                <c:pt idx="5">
                  <c:v>4636.5374999999995</c:v>
                </c:pt>
                <c:pt idx="6">
                  <c:v>4636.5374999999995</c:v>
                </c:pt>
                <c:pt idx="7">
                  <c:v>4636.5374999999995</c:v>
                </c:pt>
                <c:pt idx="8">
                  <c:v>4636.5374999999995</c:v>
                </c:pt>
                <c:pt idx="9">
                  <c:v>4636.5374999999995</c:v>
                </c:pt>
                <c:pt idx="10">
                  <c:v>4636.5374999999995</c:v>
                </c:pt>
                <c:pt idx="11">
                  <c:v>4636.5374999999995</c:v>
                </c:pt>
                <c:pt idx="12">
                  <c:v>4636.5374999999995</c:v>
                </c:pt>
                <c:pt idx="13">
                  <c:v>4636.5374999999995</c:v>
                </c:pt>
                <c:pt idx="14">
                  <c:v>4636.5374999999995</c:v>
                </c:pt>
                <c:pt idx="15">
                  <c:v>4636.5374999999995</c:v>
                </c:pt>
                <c:pt idx="16">
                  <c:v>4636.5374999999995</c:v>
                </c:pt>
                <c:pt idx="17">
                  <c:v>4636.5374999999995</c:v>
                </c:pt>
                <c:pt idx="18">
                  <c:v>4636.5374999999995</c:v>
                </c:pt>
                <c:pt idx="19">
                  <c:v>4636.5374999999995</c:v>
                </c:pt>
              </c:numCache>
            </c:numRef>
          </c:xVal>
          <c:yVal>
            <c:numRef>
              <c:f>'SWIFT 19011'!$Y$2:$Y$21</c:f>
              <c:numCache>
                <c:formatCode>General</c:formatCode>
                <c:ptCount val="20"/>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numCache>
            </c:numRef>
          </c:yVal>
          <c:smooth val="0"/>
          <c:extLst xmlns:c16r2="http://schemas.microsoft.com/office/drawing/2015/06/chart">
            <c:ext xmlns:c16="http://schemas.microsoft.com/office/drawing/2014/chart" uri="{C3380CC4-5D6E-409C-BE32-E72D297353CC}">
              <c16:uniqueId val="{00000004-078B-4792-B551-B9BF8998C54A}"/>
            </c:ext>
          </c:extLst>
        </c:ser>
        <c:ser>
          <c:idx val="5"/>
          <c:order val="5"/>
          <c:tx>
            <c:v>Lower Speed Limit</c:v>
          </c:tx>
          <c:spPr>
            <a:ln w="25400">
              <a:solidFill>
                <a:schemeClr val="tx1"/>
              </a:solidFill>
            </a:ln>
            <a:effectLst/>
          </c:spPr>
          <c:marker>
            <c:symbol val="none"/>
          </c:marker>
          <c:xVal>
            <c:numRef>
              <c:f>'SWIFT 19011'!$AB$2:$AB$3</c:f>
              <c:numCache>
                <c:formatCode>0</c:formatCode>
                <c:ptCount val="2"/>
                <c:pt idx="0" formatCode="General">
                  <c:v>4000</c:v>
                </c:pt>
                <c:pt idx="1">
                  <c:v>7000</c:v>
                </c:pt>
              </c:numCache>
            </c:numRef>
          </c:xVal>
          <c:yVal>
            <c:numRef>
              <c:f>'SWIFT 19011'!$AC$2:$AC$3</c:f>
              <c:numCache>
                <c:formatCode>General</c:formatCode>
                <c:ptCount val="2"/>
                <c:pt idx="0">
                  <c:v>20</c:v>
                </c:pt>
                <c:pt idx="1">
                  <c:v>20</c:v>
                </c:pt>
              </c:numCache>
            </c:numRef>
          </c:yVal>
          <c:smooth val="0"/>
          <c:extLst xmlns:c16r2="http://schemas.microsoft.com/office/drawing/2015/06/chart">
            <c:ext xmlns:c16="http://schemas.microsoft.com/office/drawing/2014/chart" uri="{C3380CC4-5D6E-409C-BE32-E72D297353CC}">
              <c16:uniqueId val="{00000005-078B-4792-B551-B9BF8998C54A}"/>
            </c:ext>
          </c:extLst>
        </c:ser>
        <c:ser>
          <c:idx val="6"/>
          <c:order val="6"/>
          <c:tx>
            <c:v>Upper Speed Limit</c:v>
          </c:tx>
          <c:spPr>
            <a:ln w="25400">
              <a:solidFill>
                <a:schemeClr val="accent4"/>
              </a:solidFill>
            </a:ln>
            <a:effectLst/>
          </c:spPr>
          <c:marker>
            <c:symbol val="none"/>
          </c:marker>
          <c:xVal>
            <c:numRef>
              <c:f>'SWIFT 19011'!$AB$2:$AB$3</c:f>
              <c:numCache>
                <c:formatCode>0</c:formatCode>
                <c:ptCount val="2"/>
                <c:pt idx="0" formatCode="General">
                  <c:v>4000</c:v>
                </c:pt>
                <c:pt idx="1">
                  <c:v>7000</c:v>
                </c:pt>
              </c:numCache>
            </c:numRef>
          </c:xVal>
          <c:yVal>
            <c:numRef>
              <c:f>'SWIFT 19011'!$AD$2:$AD$3</c:f>
              <c:numCache>
                <c:formatCode>0</c:formatCode>
                <c:ptCount val="2"/>
                <c:pt idx="0" formatCode="General">
                  <c:v>80</c:v>
                </c:pt>
                <c:pt idx="1">
                  <c:v>80</c:v>
                </c:pt>
              </c:numCache>
            </c:numRef>
          </c:yVal>
          <c:smooth val="0"/>
          <c:extLst xmlns:c16r2="http://schemas.microsoft.com/office/drawing/2015/06/chart">
            <c:ext xmlns:c16="http://schemas.microsoft.com/office/drawing/2014/chart" uri="{C3380CC4-5D6E-409C-BE32-E72D297353CC}">
              <c16:uniqueId val="{00000006-078B-4792-B551-B9BF8998C54A}"/>
            </c:ext>
          </c:extLst>
        </c:ser>
        <c:dLbls>
          <c:showLegendKey val="0"/>
          <c:showVal val="0"/>
          <c:showCatName val="0"/>
          <c:showSerName val="0"/>
          <c:showPercent val="0"/>
          <c:showBubbleSize val="0"/>
        </c:dLbls>
        <c:axId val="78041024"/>
        <c:axId val="78041600"/>
      </c:scatterChart>
      <c:valAx>
        <c:axId val="78041024"/>
        <c:scaling>
          <c:orientation val="minMax"/>
          <c:min val="4000"/>
        </c:scaling>
        <c:delete val="0"/>
        <c:axPos val="b"/>
        <c:title>
          <c:tx>
            <c:rich>
              <a:bodyPr rot="0" spcFirstLastPara="1" vertOverflow="ellipsis" vert="horz" wrap="square" anchor="ctr" anchorCtr="1"/>
              <a:lstStyle/>
              <a:p>
                <a:pPr>
                  <a:defRPr sz="1400" b="1" i="0" u="none" strike="noStrike" kern="1200" baseline="0">
                    <a:solidFill>
                      <a:schemeClr val="dk1">
                        <a:lumMod val="50000"/>
                        <a:lumOff val="50000"/>
                      </a:schemeClr>
                    </a:solidFill>
                    <a:latin typeface="+mn-lt"/>
                    <a:ea typeface="+mn-ea"/>
                    <a:cs typeface="+mn-cs"/>
                  </a:defRPr>
                </a:pPr>
                <a:r>
                  <a:rPr lang="fr-CA"/>
                  <a:t>Nbb'</a:t>
                </a:r>
              </a:p>
            </c:rich>
          </c:tx>
          <c:layout/>
          <c:overlay val="0"/>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lumMod val="50000"/>
                    <a:lumOff val="50000"/>
                  </a:schemeClr>
                </a:solidFill>
                <a:latin typeface="+mn-lt"/>
                <a:ea typeface="+mn-ea"/>
                <a:cs typeface="+mn-cs"/>
              </a:defRPr>
            </a:pPr>
            <a:endParaRPr lang="en-US"/>
          </a:p>
        </c:txPr>
        <c:crossAx val="78041600"/>
        <c:crosses val="autoZero"/>
        <c:crossBetween val="midCat"/>
      </c:valAx>
      <c:valAx>
        <c:axId val="78041600"/>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dk1">
                        <a:lumMod val="50000"/>
                        <a:lumOff val="50000"/>
                      </a:schemeClr>
                    </a:solidFill>
                    <a:latin typeface="+mn-lt"/>
                    <a:ea typeface="+mn-ea"/>
                    <a:cs typeface="+mn-cs"/>
                  </a:defRPr>
                </a:pPr>
                <a:r>
                  <a:rPr lang="fr-CA"/>
                  <a:t>Vaa'</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50000"/>
                    <a:lumOff val="50000"/>
                  </a:schemeClr>
                </a:solidFill>
                <a:latin typeface="+mn-lt"/>
                <a:ea typeface="+mn-ea"/>
                <a:cs typeface="+mn-cs"/>
              </a:defRPr>
            </a:pPr>
            <a:endParaRPr lang="en-US"/>
          </a:p>
        </c:txPr>
        <c:crossAx val="78041024"/>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50000"/>
                  <a:lumOff val="50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sz="14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4">
  <cs:axisTitle>
    <cs:lnRef idx="0"/>
    <cs:fillRef idx="0"/>
    <cs:effectRef idx="0"/>
    <cs:fontRef idx="minor">
      <a:schemeClr val="dk1">
        <a:lumMod val="50000"/>
        <a:lumOff val="50000"/>
      </a:schemeClr>
    </cs:fontRef>
    <cs:defRPr sz="900" b="1" kern="1200"/>
  </cs:axisTitle>
  <cs:categoryAxis>
    <cs:lnRef idx="0"/>
    <cs:fillRef idx="0"/>
    <cs:effectRef idx="0"/>
    <cs:fontRef idx="minor">
      <a:schemeClr val="dk1">
        <a:lumMod val="50000"/>
        <a:lumOff val="50000"/>
      </a:schemeClr>
    </cs:fontRef>
    <cs:spPr>
      <a:ln w="9525" cap="flat" cmpd="sng" algn="ctr">
        <a:solidFill>
          <a:schemeClr val="dk1">
            <a:lumMod val="15000"/>
            <a:lumOff val="85000"/>
          </a:schemeClr>
        </a:solidFill>
        <a:round/>
      </a:ln>
    </cs:spPr>
    <cs:defRPr sz="900" kern="1200"/>
  </cs:categoryAxis>
  <cs:chartArea>
    <cs:lnRef idx="0"/>
    <cs:fillRef idx="0"/>
    <cs:effectRef idx="0"/>
    <cs:fontRef idx="minor">
      <a:schemeClr val="dk1"/>
    </cs:fontRef>
    <cs: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a:solidFill>
          <a:schemeClr val="phClr">
            <a:alpha val="20000"/>
          </a:schemeClr>
        </a:solidFill>
      </a:ln>
    </cs:spPr>
  </cs:dataPointLine>
  <cs:dataPointMarker>
    <cs:lnRef idx="0">
      <cs:styleClr val="auto"/>
    </cs:lnRef>
    <cs:fillRef idx="0">
      <cs:styleClr val="auto"/>
    </cs:fillRef>
    <cs:effectRef idx="0"/>
    <cs:fontRef idx="minor">
      <a:schemeClr val="tx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dk1">
        <a:lumMod val="50000"/>
        <a:lumOff val="50000"/>
      </a:schemeClr>
    </cs:fontRef>
    <cs:spPr>
      <a:ln w="9525" cap="rnd">
        <a:solidFill>
          <a:schemeClr val="dk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tx1"/>
    </cs:fontRef>
    <cs:spPr>
      <a:ln w="9525">
        <a:solidFill>
          <a:schemeClr val="dk1">
            <a:lumMod val="35000"/>
            <a:lumOff val="65000"/>
          </a:schemeClr>
        </a:solidFill>
      </a:ln>
    </cs:spPr>
  </cs:dropLine>
  <cs:errorBar>
    <cs:lnRef idx="0"/>
    <cs:fillRef idx="0"/>
    <cs:effectRef idx="0"/>
    <cs:fontRef idx="minor">
      <a:schemeClr val="tx1"/>
    </cs:fontRef>
    <cs:spPr>
      <a:ln w="9525">
        <a:solidFill>
          <a:schemeClr val="dk1">
            <a:lumMod val="50000"/>
            <a:lumOff val="50000"/>
          </a:schemeClr>
        </a:solidFill>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15000"/>
            <a:lumOff val="85000"/>
          </a:schemeClr>
        </a:solidFill>
        <a:round/>
      </a:ln>
    </cs:spPr>
  </cs:gridlineMajor>
  <cs:gridlineMinor>
    <cs:lnRef idx="0"/>
    <cs:fillRef idx="0"/>
    <cs:effectRef idx="0"/>
    <cs:fontRef idx="minor">
      <a:schemeClr val="tx1"/>
    </cs:fontRef>
    <cs:spPr>
      <a:ln w="9525" cap="flat" cmpd="sng" algn="ctr">
        <a:solidFill>
          <a:schemeClr val="dk1">
            <a:lumMod val="5000"/>
            <a:lumOff val="95000"/>
          </a:schemeClr>
        </a:solidFill>
        <a:round/>
      </a:ln>
    </cs:spPr>
  </cs:gridlineMinor>
  <cs:hiLoLine>
    <cs:lnRef idx="0"/>
    <cs:fillRef idx="0"/>
    <cs:effectRef idx="0"/>
    <cs:fontRef idx="minor">
      <a:schemeClr val="tx1"/>
    </cs:fontRef>
    <cs:spPr>
      <a:ln w="9525">
        <a:solidFill>
          <a:schemeClr val="dk1">
            <a:lumMod val="35000"/>
            <a:lumOff val="65000"/>
          </a:schemeClr>
        </a:solidFill>
      </a:ln>
    </cs:spPr>
  </cs:hiLoLine>
  <cs:leaderLine>
    <cs:lnRef idx="0"/>
    <cs:fillRef idx="0"/>
    <cs:effectRef idx="0"/>
    <cs:fontRef idx="minor">
      <a:schemeClr val="tx1"/>
    </cs:fontRef>
    <cs:spPr>
      <a:ln w="9525">
        <a:solidFill>
          <a:schemeClr val="dk1">
            <a:lumMod val="35000"/>
            <a:lumOff val="65000"/>
          </a:schemeClr>
        </a:solidFill>
      </a:ln>
    </cs:spPr>
  </cs:leaderLine>
  <cs:legend>
    <cs:lnRef idx="0"/>
    <cs:fillRef idx="0"/>
    <cs:effectRef idx="0"/>
    <cs:fontRef idx="minor">
      <a:schemeClr val="dk1">
        <a:lumMod val="50000"/>
        <a:lumOff val="50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50000"/>
        <a:lumOff val="50000"/>
      </a:schemeClr>
    </cs:fontRef>
    <cs:spPr>
      <a:ln w="9525">
        <a:solidFill>
          <a:schemeClr val="dk1">
            <a:lumMod val="15000"/>
            <a:lumOff val="85000"/>
          </a:schemeClr>
        </a:solidFill>
      </a:ln>
    </cs:spPr>
    <cs:defRPr sz="900" kern="1200"/>
  </cs:seriesAxis>
  <cs:seriesLine>
    <cs:lnRef idx="0"/>
    <cs:fillRef idx="0"/>
    <cs:effectRef idx="0"/>
    <cs:fontRef idx="minor">
      <a:schemeClr val="tx1"/>
    </cs:fontRef>
    <cs:spPr>
      <a:ln w="9525">
        <a:solidFill>
          <a:schemeClr val="dk1">
            <a:lumMod val="35000"/>
            <a:lumOff val="65000"/>
          </a:schemeClr>
        </a:solidFill>
      </a:ln>
    </cs:spPr>
  </cs:seriesLine>
  <cs:title>
    <cs:lnRef idx="0"/>
    <cs:fillRef idx="0"/>
    <cs:effectRef idx="0"/>
    <cs:fontRef idx="minor">
      <a:schemeClr val="dk1">
        <a:lumMod val="50000"/>
        <a:lumOff val="50000"/>
      </a:schemeClr>
    </cs:fontRef>
    <cs:defRPr sz="1600" b="0" kern="1200" spc="70" baseline="0"/>
  </cs:title>
  <cs:trendline>
    <cs:lnRef idx="0">
      <cs:styleClr val="0"/>
    </cs:lnRef>
    <cs:fillRef idx="0"/>
    <cs:effectRef idx="0"/>
    <cs:fontRef idx="minor">
      <a:schemeClr val="tx1"/>
    </cs:fontRef>
    <cs:spPr>
      <a:ln w="63500" cap="rnd" cmpd="sng" algn="ctr">
        <a:solidFill>
          <a:schemeClr val="phClr">
            <a:alpha val="25000"/>
          </a:schemeClr>
        </a:solidFill>
        <a:round/>
      </a:ln>
    </cs:spPr>
  </cs:trendline>
  <cs:trendlineLabel>
    <cs:lnRef idx="0"/>
    <cs:fillRef idx="0"/>
    <cs:effectRef idx="0"/>
    <cs:fontRef idx="minor">
      <a:schemeClr val="dk1">
        <a:lumMod val="50000"/>
        <a:lumOff val="50000"/>
      </a:schemeClr>
    </cs:fontRef>
    <cs:defRPr sz="900" kern="1200"/>
  </cs:trendlineLabel>
  <cs:upBar>
    <cs:lnRef idx="0"/>
    <cs:fillRef idx="0"/>
    <cs:effectRef idx="0"/>
    <cs:fontRef idx="minor">
      <a:schemeClr val="tx1"/>
    </cs:fontRef>
    <cs:spPr>
      <a:solidFill>
        <a:schemeClr val="lt1"/>
      </a:solidFill>
      <a:ln w="9525">
        <a:solidFill>
          <a:schemeClr val="dk1">
            <a:lumMod val="50000"/>
            <a:lumOff val="50000"/>
          </a:schemeClr>
        </a:solidFill>
      </a:ln>
    </cs:spPr>
  </cs:upBar>
  <cs:valueAxis>
    <cs:lnRef idx="0"/>
    <cs:fillRef idx="0"/>
    <cs:effectRef idx="0"/>
    <cs:fontRef idx="minor">
      <a:schemeClr val="dk1">
        <a:lumMod val="50000"/>
        <a:lumOff val="50000"/>
      </a:schemeClr>
    </cs:fontRef>
    <cs:defRPr sz="9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0.6785</cdr:x>
      <cdr:y>0.18589</cdr:y>
    </cdr:from>
    <cdr:to>
      <cdr:x>0.70945</cdr:x>
      <cdr:y>0.85079</cdr:y>
    </cdr:to>
    <cdr:sp macro="" textlink="">
      <cdr:nvSpPr>
        <cdr:cNvPr id="6" name="Triangle isocèle 5">
          <a:extLst xmlns:a="http://schemas.openxmlformats.org/drawingml/2006/main">
            <a:ext uri="{FF2B5EF4-FFF2-40B4-BE49-F238E27FC236}">
              <a16:creationId xmlns:a16="http://schemas.microsoft.com/office/drawing/2014/main" xmlns="" id="{DA3CF6C5-E9D1-406E-958A-AA8C8BB902D0}"/>
            </a:ext>
          </a:extLst>
        </cdr:cNvPr>
        <cdr:cNvSpPr/>
      </cdr:nvSpPr>
      <cdr:spPr>
        <a:xfrm xmlns:a="http://schemas.openxmlformats.org/drawingml/2006/main" rot="19791894">
          <a:off x="7134800" y="1041987"/>
          <a:ext cx="325458" cy="3727072"/>
        </a:xfrm>
        <a:prstGeom xmlns:a="http://schemas.openxmlformats.org/drawingml/2006/main" prst="triangle">
          <a:avLst>
            <a:gd name="adj" fmla="val 0"/>
          </a:avLst>
        </a:prstGeom>
        <a:solidFill xmlns:a="http://schemas.openxmlformats.org/drawingml/2006/main">
          <a:schemeClr val="accent4"/>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0.19839</cdr:x>
      <cdr:y>0.26303</cdr:y>
    </cdr:from>
    <cdr:to>
      <cdr:x>0.30132</cdr:x>
      <cdr:y>0.70244</cdr:y>
    </cdr:to>
    <cdr:sp macro="" textlink="">
      <cdr:nvSpPr>
        <cdr:cNvPr id="3" name="Rectangle 2">
          <a:extLst xmlns:a="http://schemas.openxmlformats.org/drawingml/2006/main">
            <a:ext uri="{FF2B5EF4-FFF2-40B4-BE49-F238E27FC236}">
              <a16:creationId xmlns:a16="http://schemas.microsoft.com/office/drawing/2014/main" xmlns="" id="{BF0B85A1-D249-4F41-A323-EE0504D8ECC6}"/>
            </a:ext>
          </a:extLst>
        </cdr:cNvPr>
        <cdr:cNvSpPr/>
      </cdr:nvSpPr>
      <cdr:spPr>
        <a:xfrm xmlns:a="http://schemas.openxmlformats.org/drawingml/2006/main">
          <a:off x="2086232" y="1474380"/>
          <a:ext cx="1082351" cy="2463114"/>
        </a:xfrm>
        <a:prstGeom xmlns:a="http://schemas.openxmlformats.org/drawingml/2006/main" prst="rect">
          <a:avLst/>
        </a:prstGeom>
        <a:solidFill xmlns:a="http://schemas.openxmlformats.org/drawingml/2006/main">
          <a:srgbClr val="FFFF00">
            <a:alpha val="44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0.20615</cdr:x>
      <cdr:y>0.50057</cdr:y>
    </cdr:from>
    <cdr:to>
      <cdr:x>0.30177</cdr:x>
      <cdr:y>0.61588</cdr:y>
    </cdr:to>
    <cdr:sp macro="" textlink="">
      <cdr:nvSpPr>
        <cdr:cNvPr id="4" name="TextBox 7">
          <a:extLst xmlns:a="http://schemas.openxmlformats.org/drawingml/2006/main">
            <a:ext uri="{FF2B5EF4-FFF2-40B4-BE49-F238E27FC236}">
              <a16:creationId xmlns:a16="http://schemas.microsoft.com/office/drawing/2014/main" xmlns="" id="{F533309C-24A1-4F35-837B-ACE162999C1A}"/>
            </a:ext>
          </a:extLst>
        </cdr:cNvPr>
        <cdr:cNvSpPr txBox="1"/>
      </cdr:nvSpPr>
      <cdr:spPr>
        <a:xfrm xmlns:a="http://schemas.openxmlformats.org/drawingml/2006/main">
          <a:off x="2167823" y="2805942"/>
          <a:ext cx="1005425" cy="646331"/>
        </a:xfrm>
        <a:prstGeom xmlns:a="http://schemas.openxmlformats.org/drawingml/2006/main" prst="rect">
          <a:avLst/>
        </a:prstGeom>
        <a:noFill xmlns:a="http://schemas.openxmlformats.org/drawingml/2006/main"/>
        <a:ln xmlns:a="http://schemas.openxmlformats.org/drawingml/2006/main">
          <a:solidFill>
            <a:schemeClr val="accent1">
              <a:shade val="50000"/>
            </a:schemeClr>
          </a:solidFill>
        </a:ln>
      </cdr:spPr>
      <cdr:txBody>
        <a:bodyPr xmlns:a="http://schemas.openxmlformats.org/drawingml/2006/main" wrap="square" rtlCol="0">
          <a:sp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CA" dirty="0"/>
            <a:t>Non </a:t>
          </a:r>
        </a:p>
        <a:p xmlns:a="http://schemas.openxmlformats.org/drawingml/2006/main">
          <a:pPr algn="ctr"/>
          <a:r>
            <a:rPr lang="en-CA" dirty="0"/>
            <a:t>exempt</a:t>
          </a:r>
          <a:endParaRPr lang="fr-CA" dirty="0"/>
        </a:p>
      </cdr:txBody>
    </cdr:sp>
  </cdr:relSizeAnchor>
  <cdr:relSizeAnchor xmlns:cdr="http://schemas.openxmlformats.org/drawingml/2006/chartDrawing">
    <cdr:from>
      <cdr:x>0.67213</cdr:x>
      <cdr:y>0.77204</cdr:y>
    </cdr:from>
    <cdr:to>
      <cdr:x>0.91962</cdr:x>
      <cdr:y>0.87745</cdr:y>
    </cdr:to>
    <cdr:sp macro="" textlink="">
      <cdr:nvSpPr>
        <cdr:cNvPr id="5" name="Bulle narrative : rectangle à coins arrondis 4">
          <a:extLst xmlns:a="http://schemas.openxmlformats.org/drawingml/2006/main">
            <a:ext uri="{FF2B5EF4-FFF2-40B4-BE49-F238E27FC236}">
              <a16:creationId xmlns:a16="http://schemas.microsoft.com/office/drawing/2014/main" xmlns="" id="{A40ED894-FF1F-44C1-9049-56C0292F2AD9}"/>
            </a:ext>
          </a:extLst>
        </cdr:cNvPr>
        <cdr:cNvSpPr/>
      </cdr:nvSpPr>
      <cdr:spPr>
        <a:xfrm xmlns:a="http://schemas.openxmlformats.org/drawingml/2006/main">
          <a:off x="7067850" y="4327664"/>
          <a:ext cx="2602506" cy="590872"/>
        </a:xfrm>
        <a:prstGeom xmlns:a="http://schemas.openxmlformats.org/drawingml/2006/main" prst="wedgeRoundRectCallout">
          <a:avLst>
            <a:gd name="adj1" fmla="val -199211"/>
            <a:gd name="adj2" fmla="val -23465"/>
            <a:gd name="adj3" fmla="val 16667"/>
          </a:avLst>
        </a:prstGeom>
        <a:solidFill xmlns:a="http://schemas.openxmlformats.org/drawingml/2006/main">
          <a:schemeClr val="accent4"/>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FR" sz="1400" dirty="0" err="1">
              <a:solidFill>
                <a:schemeClr val="tx1"/>
              </a:solidFill>
            </a:rPr>
            <a:t>Vehicle</a:t>
          </a:r>
          <a:r>
            <a:rPr lang="fr-FR" sz="1400" dirty="0">
              <a:solidFill>
                <a:schemeClr val="tx1"/>
              </a:solidFill>
            </a:rPr>
            <a:t> can  not </a:t>
          </a:r>
          <a:r>
            <a:rPr lang="fr-FR" sz="1400" dirty="0" err="1">
              <a:solidFill>
                <a:schemeClr val="tx1"/>
              </a:solidFill>
            </a:rPr>
            <a:t>be</a:t>
          </a:r>
          <a:r>
            <a:rPr lang="fr-FR" sz="1400" dirty="0">
              <a:solidFill>
                <a:schemeClr val="tx1"/>
              </a:solidFill>
            </a:rPr>
            <a:t> </a:t>
          </a:r>
          <a:r>
            <a:rPr lang="fr-FR" sz="1400" dirty="0" err="1">
              <a:solidFill>
                <a:schemeClr val="tx1"/>
              </a:solidFill>
            </a:rPr>
            <a:t>tested</a:t>
          </a:r>
          <a:r>
            <a:rPr lang="fr-FR" sz="1400" dirty="0">
              <a:solidFill>
                <a:schemeClr val="tx1"/>
              </a:solidFill>
            </a:rPr>
            <a:t> in  the </a:t>
          </a:r>
          <a:r>
            <a:rPr lang="fr-FR" sz="1400" dirty="0" err="1">
              <a:solidFill>
                <a:schemeClr val="tx1"/>
              </a:solidFill>
            </a:rPr>
            <a:t>required</a:t>
          </a:r>
          <a:r>
            <a:rPr lang="fr-FR" sz="1400" dirty="0">
              <a:solidFill>
                <a:schemeClr val="tx1"/>
              </a:solidFill>
            </a:rPr>
            <a:t> ASEP zone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240AA-9CC2-4A27-A735-37D461A8B2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A"/>
          </a:p>
        </p:txBody>
      </p:sp>
      <p:sp>
        <p:nvSpPr>
          <p:cNvPr id="3" name="Subtitle 2">
            <a:extLst>
              <a:ext uri="{FF2B5EF4-FFF2-40B4-BE49-F238E27FC236}">
                <a16:creationId xmlns:a16="http://schemas.microsoft.com/office/drawing/2014/main" xmlns="" id="{5F3F320A-4EAF-455E-B90B-13EA58B8E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A"/>
          </a:p>
        </p:txBody>
      </p:sp>
      <p:sp>
        <p:nvSpPr>
          <p:cNvPr id="4" name="Date Placeholder 3">
            <a:extLst>
              <a:ext uri="{FF2B5EF4-FFF2-40B4-BE49-F238E27FC236}">
                <a16:creationId xmlns:a16="http://schemas.microsoft.com/office/drawing/2014/main" xmlns="" id="{02F6BB1A-338A-4DB2-8749-5D1AC3FB8E0A}"/>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169C6689-492F-4DA6-8EFD-997C055D400C}"/>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xmlns="" id="{621C5E5C-17EA-4CA4-8C12-9341EEF25A61}"/>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58908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E3684-EE50-4C76-8B12-304C7A3A09C5}"/>
              </a:ext>
            </a:extLst>
          </p:cNvPr>
          <p:cNvSpPr>
            <a:spLocks noGrp="1"/>
          </p:cNvSpPr>
          <p:nvPr>
            <p:ph type="title"/>
          </p:nvPr>
        </p:nvSpPr>
        <p:spPr/>
        <p:txBody>
          <a:bodyPr/>
          <a:lstStyle/>
          <a:p>
            <a:r>
              <a:rPr lang="en-US"/>
              <a:t>Click to edit Master title style</a:t>
            </a:r>
            <a:endParaRPr lang="fr-CA"/>
          </a:p>
        </p:txBody>
      </p:sp>
      <p:sp>
        <p:nvSpPr>
          <p:cNvPr id="3" name="Vertical Text Placeholder 2">
            <a:extLst>
              <a:ext uri="{FF2B5EF4-FFF2-40B4-BE49-F238E27FC236}">
                <a16:creationId xmlns:a16="http://schemas.microsoft.com/office/drawing/2014/main" xmlns="" id="{BF4DEDC3-0ADF-4E87-A331-2972475168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xmlns="" id="{F5669F71-D5A9-4B9A-8FA6-0AFE6DC3C647}"/>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E50D7194-9818-4BC9-A9B5-7C4A95AE66E2}"/>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xmlns="" id="{6E7F9FAB-B286-47E4-9D0D-AB4E32F06CA8}"/>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219367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1894FB2-6DB1-4BC6-B523-86A1C1473D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CA"/>
          </a:p>
        </p:txBody>
      </p:sp>
      <p:sp>
        <p:nvSpPr>
          <p:cNvPr id="3" name="Vertical Text Placeholder 2">
            <a:extLst>
              <a:ext uri="{FF2B5EF4-FFF2-40B4-BE49-F238E27FC236}">
                <a16:creationId xmlns:a16="http://schemas.microsoft.com/office/drawing/2014/main" xmlns="" id="{3F649A47-C76A-4D5C-A5D3-45AB1A876E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xmlns="" id="{E9E3A528-9E95-43D1-ABA3-AFA787F536D9}"/>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E649CD69-67CB-4CA4-AFE8-C499A7CCCEB6}"/>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xmlns="" id="{CD8BBDB6-F42F-4238-9F11-6B426B3C4036}"/>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421881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5EF2C-8378-4DAE-8796-435FDE87EA56}"/>
              </a:ext>
            </a:extLst>
          </p:cNvPr>
          <p:cNvSpPr>
            <a:spLocks noGrp="1"/>
          </p:cNvSpPr>
          <p:nvPr>
            <p:ph type="title"/>
          </p:nvPr>
        </p:nvSpPr>
        <p:spPr/>
        <p:txBody>
          <a:bodyPr/>
          <a:lstStyle/>
          <a:p>
            <a:r>
              <a:rPr lang="en-US"/>
              <a:t>Click to edit Master title style</a:t>
            </a:r>
            <a:endParaRPr lang="fr-CA"/>
          </a:p>
        </p:txBody>
      </p:sp>
      <p:sp>
        <p:nvSpPr>
          <p:cNvPr id="3" name="Content Placeholder 2">
            <a:extLst>
              <a:ext uri="{FF2B5EF4-FFF2-40B4-BE49-F238E27FC236}">
                <a16:creationId xmlns:a16="http://schemas.microsoft.com/office/drawing/2014/main" xmlns="" id="{25A1BB2C-0E4D-4909-A0D4-18A9EB32102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xmlns="" id="{F927253F-0693-4BCB-AB94-8D68C6B426B5}"/>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539DEEB8-12D6-4522-B4D0-10E6812C13DE}"/>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xmlns="" id="{B248E7E9-CD17-428D-9AEE-4C425411CA92}"/>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4207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AB19F-DEE5-491F-B90A-39A14BA82B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A"/>
          </a:p>
        </p:txBody>
      </p:sp>
      <p:sp>
        <p:nvSpPr>
          <p:cNvPr id="3" name="Text Placeholder 2">
            <a:extLst>
              <a:ext uri="{FF2B5EF4-FFF2-40B4-BE49-F238E27FC236}">
                <a16:creationId xmlns:a16="http://schemas.microsoft.com/office/drawing/2014/main" xmlns="" id="{B1887F1B-8DD5-4C11-8C47-876430E6FB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BEE38B-82EA-4DDF-84FE-BC5E81C0F8A1}"/>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9809746F-2FBC-41E2-8DEC-DCF768554181}"/>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xmlns="" id="{C55733E1-1786-4CFB-8804-93F064B0D923}"/>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24258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D0079-EE5F-4E7F-952E-75B933F6475F}"/>
              </a:ext>
            </a:extLst>
          </p:cNvPr>
          <p:cNvSpPr>
            <a:spLocks noGrp="1"/>
          </p:cNvSpPr>
          <p:nvPr>
            <p:ph type="title"/>
          </p:nvPr>
        </p:nvSpPr>
        <p:spPr/>
        <p:txBody>
          <a:bodyPr/>
          <a:lstStyle/>
          <a:p>
            <a:r>
              <a:rPr lang="en-US"/>
              <a:t>Click to edit Master title style</a:t>
            </a:r>
            <a:endParaRPr lang="fr-CA"/>
          </a:p>
        </p:txBody>
      </p:sp>
      <p:sp>
        <p:nvSpPr>
          <p:cNvPr id="3" name="Content Placeholder 2">
            <a:extLst>
              <a:ext uri="{FF2B5EF4-FFF2-40B4-BE49-F238E27FC236}">
                <a16:creationId xmlns:a16="http://schemas.microsoft.com/office/drawing/2014/main" xmlns="" id="{607C9531-5B5A-4DDA-A3D1-7AC3EA0B70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a:extLst>
              <a:ext uri="{FF2B5EF4-FFF2-40B4-BE49-F238E27FC236}">
                <a16:creationId xmlns:a16="http://schemas.microsoft.com/office/drawing/2014/main" xmlns="" id="{1EAF7280-38B8-468B-9F91-2FA6B9A4E4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4">
            <a:extLst>
              <a:ext uri="{FF2B5EF4-FFF2-40B4-BE49-F238E27FC236}">
                <a16:creationId xmlns:a16="http://schemas.microsoft.com/office/drawing/2014/main" xmlns="" id="{46896AF2-6C16-4C29-831B-FE73A73055A8}"/>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6" name="Footer Placeholder 5">
            <a:extLst>
              <a:ext uri="{FF2B5EF4-FFF2-40B4-BE49-F238E27FC236}">
                <a16:creationId xmlns:a16="http://schemas.microsoft.com/office/drawing/2014/main" xmlns="" id="{074AEF2A-3953-4CE5-812E-71EB3C0167C6}"/>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xmlns="" id="{FE49ECD9-6782-4D1F-839B-D6FD96947EEE}"/>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328676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82AAF-1F50-4B85-AB54-F824616B6196}"/>
              </a:ext>
            </a:extLst>
          </p:cNvPr>
          <p:cNvSpPr>
            <a:spLocks noGrp="1"/>
          </p:cNvSpPr>
          <p:nvPr>
            <p:ph type="title"/>
          </p:nvPr>
        </p:nvSpPr>
        <p:spPr>
          <a:xfrm>
            <a:off x="839788" y="365125"/>
            <a:ext cx="10515600" cy="1325563"/>
          </a:xfrm>
        </p:spPr>
        <p:txBody>
          <a:bodyPr/>
          <a:lstStyle/>
          <a:p>
            <a:r>
              <a:rPr lang="en-US"/>
              <a:t>Click to edit Master title style</a:t>
            </a:r>
            <a:endParaRPr lang="fr-CA"/>
          </a:p>
        </p:txBody>
      </p:sp>
      <p:sp>
        <p:nvSpPr>
          <p:cNvPr id="3" name="Text Placeholder 2">
            <a:extLst>
              <a:ext uri="{FF2B5EF4-FFF2-40B4-BE49-F238E27FC236}">
                <a16:creationId xmlns:a16="http://schemas.microsoft.com/office/drawing/2014/main" xmlns="" id="{D03F8C0C-22E5-41D6-B7A7-723284277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F6EDF61-AC85-4EAF-8117-F72DB3C2E8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a:extLst>
              <a:ext uri="{FF2B5EF4-FFF2-40B4-BE49-F238E27FC236}">
                <a16:creationId xmlns:a16="http://schemas.microsoft.com/office/drawing/2014/main" xmlns="" id="{5E9030E4-77E6-4286-8021-64F7AB4034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D2EB7AA-77A8-4883-8D5F-F8DBBF0976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6">
            <a:extLst>
              <a:ext uri="{FF2B5EF4-FFF2-40B4-BE49-F238E27FC236}">
                <a16:creationId xmlns:a16="http://schemas.microsoft.com/office/drawing/2014/main" xmlns="" id="{43990B72-E731-4AC2-9FF2-BF193FC9E236}"/>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8" name="Footer Placeholder 7">
            <a:extLst>
              <a:ext uri="{FF2B5EF4-FFF2-40B4-BE49-F238E27FC236}">
                <a16:creationId xmlns:a16="http://schemas.microsoft.com/office/drawing/2014/main" xmlns="" id="{8961B181-40C4-4CAD-8F55-E6A23CCC3BAD}"/>
              </a:ext>
            </a:extLst>
          </p:cNvPr>
          <p:cNvSpPr>
            <a:spLocks noGrp="1"/>
          </p:cNvSpPr>
          <p:nvPr>
            <p:ph type="ftr" sz="quarter" idx="11"/>
          </p:nvPr>
        </p:nvSpPr>
        <p:spPr/>
        <p:txBody>
          <a:bodyPr/>
          <a:lstStyle/>
          <a:p>
            <a:endParaRPr lang="fr-CA"/>
          </a:p>
        </p:txBody>
      </p:sp>
      <p:sp>
        <p:nvSpPr>
          <p:cNvPr id="9" name="Slide Number Placeholder 8">
            <a:extLst>
              <a:ext uri="{FF2B5EF4-FFF2-40B4-BE49-F238E27FC236}">
                <a16:creationId xmlns:a16="http://schemas.microsoft.com/office/drawing/2014/main" xmlns="" id="{CB34A61D-CD31-4109-ABDF-E215AC31868D}"/>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355074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8D7A2B-8876-417F-A588-DEC6062DA2A0}"/>
              </a:ext>
            </a:extLst>
          </p:cNvPr>
          <p:cNvSpPr>
            <a:spLocks noGrp="1"/>
          </p:cNvSpPr>
          <p:nvPr>
            <p:ph type="title"/>
          </p:nvPr>
        </p:nvSpPr>
        <p:spPr/>
        <p:txBody>
          <a:bodyPr/>
          <a:lstStyle/>
          <a:p>
            <a:r>
              <a:rPr lang="en-US"/>
              <a:t>Click to edit Master title style</a:t>
            </a:r>
            <a:endParaRPr lang="fr-CA"/>
          </a:p>
        </p:txBody>
      </p:sp>
      <p:sp>
        <p:nvSpPr>
          <p:cNvPr id="3" name="Date Placeholder 2">
            <a:extLst>
              <a:ext uri="{FF2B5EF4-FFF2-40B4-BE49-F238E27FC236}">
                <a16:creationId xmlns:a16="http://schemas.microsoft.com/office/drawing/2014/main" xmlns="" id="{E9F9170E-4523-4ED2-B906-2A59D6B0FCCE}"/>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4" name="Footer Placeholder 3">
            <a:extLst>
              <a:ext uri="{FF2B5EF4-FFF2-40B4-BE49-F238E27FC236}">
                <a16:creationId xmlns:a16="http://schemas.microsoft.com/office/drawing/2014/main" xmlns="" id="{CD8F4ADD-09F7-41E5-9D06-A1485D37245D}"/>
              </a:ext>
            </a:extLst>
          </p:cNvPr>
          <p:cNvSpPr>
            <a:spLocks noGrp="1"/>
          </p:cNvSpPr>
          <p:nvPr>
            <p:ph type="ftr" sz="quarter" idx="11"/>
          </p:nvPr>
        </p:nvSpPr>
        <p:spPr/>
        <p:txBody>
          <a:bodyPr/>
          <a:lstStyle/>
          <a:p>
            <a:endParaRPr lang="fr-CA"/>
          </a:p>
        </p:txBody>
      </p:sp>
      <p:sp>
        <p:nvSpPr>
          <p:cNvPr id="5" name="Slide Number Placeholder 4">
            <a:extLst>
              <a:ext uri="{FF2B5EF4-FFF2-40B4-BE49-F238E27FC236}">
                <a16:creationId xmlns:a16="http://schemas.microsoft.com/office/drawing/2014/main" xmlns="" id="{4EE97D9A-A0CD-4CB3-8738-9AA6E5E5EBD0}"/>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28756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CB6AD55-0FBB-45B9-90ED-8A8A26CACD17}"/>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3" name="Footer Placeholder 2">
            <a:extLst>
              <a:ext uri="{FF2B5EF4-FFF2-40B4-BE49-F238E27FC236}">
                <a16:creationId xmlns:a16="http://schemas.microsoft.com/office/drawing/2014/main" xmlns="" id="{FC5E5F4D-9994-4E0D-BDBF-2FFE04B240C0}"/>
              </a:ext>
            </a:extLst>
          </p:cNvPr>
          <p:cNvSpPr>
            <a:spLocks noGrp="1"/>
          </p:cNvSpPr>
          <p:nvPr>
            <p:ph type="ftr" sz="quarter" idx="11"/>
          </p:nvPr>
        </p:nvSpPr>
        <p:spPr/>
        <p:txBody>
          <a:bodyPr/>
          <a:lstStyle/>
          <a:p>
            <a:endParaRPr lang="fr-CA"/>
          </a:p>
        </p:txBody>
      </p:sp>
      <p:sp>
        <p:nvSpPr>
          <p:cNvPr id="4" name="Slide Number Placeholder 3">
            <a:extLst>
              <a:ext uri="{FF2B5EF4-FFF2-40B4-BE49-F238E27FC236}">
                <a16:creationId xmlns:a16="http://schemas.microsoft.com/office/drawing/2014/main" xmlns="" id="{110018A2-ECD2-46F6-9BCB-2E700C25CE47}"/>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13787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D0CBC-F885-434F-9498-25516E7C2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Content Placeholder 2">
            <a:extLst>
              <a:ext uri="{FF2B5EF4-FFF2-40B4-BE49-F238E27FC236}">
                <a16:creationId xmlns:a16="http://schemas.microsoft.com/office/drawing/2014/main" xmlns="" id="{705728A5-1947-4408-AC9D-77C852CDD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a:extLst>
              <a:ext uri="{FF2B5EF4-FFF2-40B4-BE49-F238E27FC236}">
                <a16:creationId xmlns:a16="http://schemas.microsoft.com/office/drawing/2014/main" xmlns="" id="{23D59CA3-238A-4F15-945F-AFACE7BF8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D0D2D3B-C21F-461C-A963-2729F92BD5DB}"/>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6" name="Footer Placeholder 5">
            <a:extLst>
              <a:ext uri="{FF2B5EF4-FFF2-40B4-BE49-F238E27FC236}">
                <a16:creationId xmlns:a16="http://schemas.microsoft.com/office/drawing/2014/main" xmlns="" id="{3C54CC11-D388-4277-A944-AEA64361C3F5}"/>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xmlns="" id="{FD616C90-8426-4D22-A84C-0AB81E05D3A3}"/>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354366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8194D-A7B4-4C68-BE7C-9B4C4E85E5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Picture Placeholder 2">
            <a:extLst>
              <a:ext uri="{FF2B5EF4-FFF2-40B4-BE49-F238E27FC236}">
                <a16:creationId xmlns:a16="http://schemas.microsoft.com/office/drawing/2014/main" xmlns="" id="{56B33C84-86B8-42C3-9D02-5D2773FF3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a:extLst>
              <a:ext uri="{FF2B5EF4-FFF2-40B4-BE49-F238E27FC236}">
                <a16:creationId xmlns:a16="http://schemas.microsoft.com/office/drawing/2014/main" xmlns="" id="{096C48CC-410D-4D42-8BAB-7E1A6B345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561F642-33CC-4AD1-A806-0FEB304A318B}"/>
              </a:ext>
            </a:extLst>
          </p:cNvPr>
          <p:cNvSpPr>
            <a:spLocks noGrp="1"/>
          </p:cNvSpPr>
          <p:nvPr>
            <p:ph type="dt" sz="half" idx="10"/>
          </p:nvPr>
        </p:nvSpPr>
        <p:spPr/>
        <p:txBody>
          <a:bodyPr/>
          <a:lstStyle/>
          <a:p>
            <a:fld id="{AC2858D8-EE79-4BA0-9457-32DD51A77D90}" type="datetimeFigureOut">
              <a:rPr lang="fr-CA" smtClean="0"/>
              <a:t>2019-01-22</a:t>
            </a:fld>
            <a:endParaRPr lang="fr-CA"/>
          </a:p>
        </p:txBody>
      </p:sp>
      <p:sp>
        <p:nvSpPr>
          <p:cNvPr id="6" name="Footer Placeholder 5">
            <a:extLst>
              <a:ext uri="{FF2B5EF4-FFF2-40B4-BE49-F238E27FC236}">
                <a16:creationId xmlns:a16="http://schemas.microsoft.com/office/drawing/2014/main" xmlns="" id="{55B2B800-8994-4BF4-8DA9-3A7C3588E425}"/>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xmlns="" id="{D4AEBF97-318B-4A48-8C6A-529BE007039E}"/>
              </a:ext>
            </a:extLst>
          </p:cNvPr>
          <p:cNvSpPr>
            <a:spLocks noGrp="1"/>
          </p:cNvSpPr>
          <p:nvPr>
            <p:ph type="sldNum" sz="quarter" idx="12"/>
          </p:nvPr>
        </p:nvSpPr>
        <p:spPr/>
        <p:txBody>
          <a:bodyPr/>
          <a:lstStyle/>
          <a:p>
            <a:fld id="{B4292BA8-FC96-4ADC-AD35-AE1952806212}" type="slidenum">
              <a:rPr lang="fr-CA" smtClean="0"/>
              <a:t>‹#›</a:t>
            </a:fld>
            <a:endParaRPr lang="fr-CA"/>
          </a:p>
        </p:txBody>
      </p:sp>
    </p:spTree>
    <p:extLst>
      <p:ext uri="{BB962C8B-B14F-4D97-AF65-F5344CB8AC3E}">
        <p14:creationId xmlns:p14="http://schemas.microsoft.com/office/powerpoint/2010/main" val="141005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C26FDA8-3797-488A-8829-8382EA577D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a:extLst>
              <a:ext uri="{FF2B5EF4-FFF2-40B4-BE49-F238E27FC236}">
                <a16:creationId xmlns:a16="http://schemas.microsoft.com/office/drawing/2014/main" xmlns="" id="{5B7BCD2F-B9B3-4B86-AEBB-E43FB4962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xmlns="" id="{229A99DB-587D-417F-AB0A-E7C0A725AC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858D8-EE79-4BA0-9457-32DD51A77D90}" type="datetimeFigureOut">
              <a:rPr lang="fr-CA" smtClean="0"/>
              <a:t>2019-01-22</a:t>
            </a:fld>
            <a:endParaRPr lang="fr-CA"/>
          </a:p>
        </p:txBody>
      </p:sp>
      <p:sp>
        <p:nvSpPr>
          <p:cNvPr id="5" name="Footer Placeholder 4">
            <a:extLst>
              <a:ext uri="{FF2B5EF4-FFF2-40B4-BE49-F238E27FC236}">
                <a16:creationId xmlns:a16="http://schemas.microsoft.com/office/drawing/2014/main" xmlns="" id="{A11A07E8-08E5-4C05-B109-246F833C4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a:extLst>
              <a:ext uri="{FF2B5EF4-FFF2-40B4-BE49-F238E27FC236}">
                <a16:creationId xmlns:a16="http://schemas.microsoft.com/office/drawing/2014/main" xmlns="" id="{4231B9EB-09CE-4B2C-AB4A-F1E115FF7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92BA8-FC96-4ADC-AD35-AE1952806212}" type="slidenum">
              <a:rPr lang="fr-CA" smtClean="0"/>
              <a:t>‹#›</a:t>
            </a:fld>
            <a:endParaRPr lang="fr-CA"/>
          </a:p>
        </p:txBody>
      </p:sp>
    </p:spTree>
    <p:extLst>
      <p:ext uri="{BB962C8B-B14F-4D97-AF65-F5344CB8AC3E}">
        <p14:creationId xmlns:p14="http://schemas.microsoft.com/office/powerpoint/2010/main" val="185215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246367" y="1392712"/>
            <a:ext cx="9691315" cy="1261884"/>
          </a:xfrm>
          <a:prstGeom prst="rect">
            <a:avLst/>
          </a:prstGeom>
        </p:spPr>
        <p:txBody>
          <a:bodyPr wrap="square">
            <a:spAutoFit/>
          </a:bodyPr>
          <a:lstStyle/>
          <a:p>
            <a:pPr algn="ctr"/>
            <a:r>
              <a:rPr lang="en-US" sz="2800" dirty="0">
                <a:solidFill>
                  <a:schemeClr val="accent5"/>
                </a:solidFill>
              </a:rPr>
              <a:t>ASEP for L5 vehicles with CVT/AT</a:t>
            </a:r>
          </a:p>
          <a:p>
            <a:pPr algn="ctr"/>
            <a:r>
              <a:rPr lang="en-US" sz="2400" dirty="0">
                <a:solidFill>
                  <a:schemeClr val="accent5"/>
                </a:solidFill>
              </a:rPr>
              <a:t>Issue with the proposed Supplement the 08 series of amendments to UN R</a:t>
            </a:r>
            <a:r>
              <a:rPr lang="en-US" sz="2400" b="1" dirty="0">
                <a:solidFill>
                  <a:schemeClr val="accent5"/>
                </a:solidFill>
              </a:rPr>
              <a:t>9</a:t>
            </a:r>
            <a:r>
              <a:rPr lang="en-US" sz="2400" dirty="0">
                <a:solidFill>
                  <a:schemeClr val="accent5"/>
                </a:solidFill>
              </a:rPr>
              <a:t>, </a:t>
            </a:r>
          </a:p>
          <a:p>
            <a:pPr algn="ctr"/>
            <a:r>
              <a:rPr lang="it-IT" sz="2400" dirty="0">
                <a:solidFill>
                  <a:schemeClr val="accent5"/>
                </a:solidFill>
              </a:rPr>
              <a:t>as in </a:t>
            </a:r>
            <a:r>
              <a:rPr lang="it-IT" sz="2400" i="1" dirty="0">
                <a:solidFill>
                  <a:schemeClr val="accent5"/>
                </a:solidFill>
              </a:rPr>
              <a:t>GRB-68-22</a:t>
            </a:r>
            <a:r>
              <a:rPr lang="it-IT" sz="2400" dirty="0">
                <a:solidFill>
                  <a:schemeClr val="accent5"/>
                </a:solidFill>
              </a:rPr>
              <a:t> (= </a:t>
            </a:r>
            <a:r>
              <a:rPr lang="it-IT" sz="2400" i="1" dirty="0">
                <a:solidFill>
                  <a:schemeClr val="accent5"/>
                </a:solidFill>
              </a:rPr>
              <a:t>WP29-2019-006</a:t>
            </a:r>
            <a:r>
              <a:rPr lang="it-IT" sz="2400" dirty="0">
                <a:solidFill>
                  <a:schemeClr val="accent5"/>
                </a:solidFill>
              </a:rPr>
              <a:t>)</a:t>
            </a:r>
            <a:endParaRPr lang="it-IT" sz="2800" dirty="0">
              <a:solidFill>
                <a:schemeClr val="accent5"/>
              </a:solidFill>
            </a:endParaRPr>
          </a:p>
        </p:txBody>
      </p:sp>
      <p:pic>
        <p:nvPicPr>
          <p:cNvPr id="1026" name="Picture 2" descr="Risultati immagini per piaggio mp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9625" y="3560698"/>
            <a:ext cx="4073236" cy="287163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xmlns="" id="{316A51AD-DCB2-4722-9483-1E64923BE68C}"/>
              </a:ext>
            </a:extLst>
          </p:cNvPr>
          <p:cNvSpPr/>
          <p:nvPr/>
        </p:nvSpPr>
        <p:spPr>
          <a:xfrm>
            <a:off x="2216670" y="2957139"/>
            <a:ext cx="7750712" cy="369332"/>
          </a:xfrm>
          <a:prstGeom prst="rect">
            <a:avLst/>
          </a:prstGeom>
        </p:spPr>
        <p:txBody>
          <a:bodyPr wrap="none">
            <a:spAutoFit/>
          </a:bodyPr>
          <a:lstStyle/>
          <a:p>
            <a:pPr algn="ctr"/>
            <a:r>
              <a:rPr lang="en-US" b="1" dirty="0"/>
              <a:t>Background of IMMA proposal for revised exemption window, as in </a:t>
            </a:r>
            <a:r>
              <a:rPr lang="en-US" b="1" u="sng" dirty="0"/>
              <a:t>GRB-69-14</a:t>
            </a:r>
            <a:endParaRPr lang="it-IT" sz="2000" i="1" u="sng" dirty="0">
              <a:solidFill>
                <a:srgbClr val="0000FF"/>
              </a:solidFill>
            </a:endParaRPr>
          </a:p>
        </p:txBody>
      </p:sp>
      <p:pic>
        <p:nvPicPr>
          <p:cNvPr id="6" name="Picture 5">
            <a:extLst>
              <a:ext uri="{FF2B5EF4-FFF2-40B4-BE49-F238E27FC236}">
                <a16:creationId xmlns:a16="http://schemas.microsoft.com/office/drawing/2014/main" xmlns="" id="{07AB3222-A2BD-4FAB-B433-7A5DB483FF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804" y="282912"/>
            <a:ext cx="3205369" cy="35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B3B473CE-4C73-4452-B2DB-39CCDF736441}"/>
              </a:ext>
            </a:extLst>
          </p:cNvPr>
          <p:cNvSpPr/>
          <p:nvPr/>
        </p:nvSpPr>
        <p:spPr>
          <a:xfrm>
            <a:off x="8055864" y="91440"/>
            <a:ext cx="4069080" cy="369332"/>
          </a:xfrm>
          <a:prstGeom prst="rect">
            <a:avLst/>
          </a:prstGeom>
        </p:spPr>
        <p:txBody>
          <a:bodyPr wrap="square">
            <a:spAutoFit/>
          </a:bodyPr>
          <a:lstStyle/>
          <a:p>
            <a:r>
              <a:rPr lang="en-US" b="1" u="sng" smtClean="0"/>
              <a:t>GRB-69-16, </a:t>
            </a:r>
            <a:r>
              <a:rPr lang="en-US" b="1" u="sng" dirty="0"/>
              <a:t>informal document by IMMA</a:t>
            </a:r>
            <a:endParaRPr lang="en-US" dirty="0"/>
          </a:p>
        </p:txBody>
      </p:sp>
    </p:spTree>
    <p:extLst>
      <p:ext uri="{BB962C8B-B14F-4D97-AF65-F5344CB8AC3E}">
        <p14:creationId xmlns:p14="http://schemas.microsoft.com/office/powerpoint/2010/main" val="297825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BB46658E-0A11-4E4E-B6C6-DE6F43E56BF6}"/>
              </a:ext>
            </a:extLst>
          </p:cNvPr>
          <p:cNvGraphicFramePr>
            <a:graphicFrameLocks/>
          </p:cNvGraphicFramePr>
          <p:nvPr>
            <p:extLst>
              <p:ext uri="{D42A27DB-BD31-4B8C-83A1-F6EECF244321}">
                <p14:modId xmlns:p14="http://schemas.microsoft.com/office/powerpoint/2010/main" val="3909841225"/>
              </p:ext>
            </p:extLst>
          </p:nvPr>
        </p:nvGraphicFramePr>
        <p:xfrm>
          <a:off x="838200" y="-80395"/>
          <a:ext cx="10515600" cy="56054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DC17A674-B335-4F11-9AAA-8F4102B23903}"/>
              </a:ext>
            </a:extLst>
          </p:cNvPr>
          <p:cNvSpPr txBox="1"/>
          <p:nvPr/>
        </p:nvSpPr>
        <p:spPr>
          <a:xfrm>
            <a:off x="2885779" y="1573441"/>
            <a:ext cx="1219201" cy="1200329"/>
          </a:xfrm>
          <a:prstGeom prst="rect">
            <a:avLst/>
          </a:prstGeom>
          <a:noFill/>
        </p:spPr>
        <p:txBody>
          <a:bodyPr wrap="square" rtlCol="0">
            <a:spAutoFit/>
          </a:bodyPr>
          <a:lstStyle/>
          <a:p>
            <a:pPr algn="ctr"/>
            <a:r>
              <a:rPr lang="en-CA" dirty="0"/>
              <a:t>Proposed</a:t>
            </a:r>
          </a:p>
          <a:p>
            <a:pPr algn="ctr"/>
            <a:r>
              <a:rPr lang="en-CA" dirty="0"/>
              <a:t>Exemption zone extension</a:t>
            </a:r>
            <a:endParaRPr lang="fr-CA" dirty="0"/>
          </a:p>
        </p:txBody>
      </p:sp>
      <p:cxnSp>
        <p:nvCxnSpPr>
          <p:cNvPr id="7" name="Straight Arrow Connector 6">
            <a:extLst>
              <a:ext uri="{FF2B5EF4-FFF2-40B4-BE49-F238E27FC236}">
                <a16:creationId xmlns:a16="http://schemas.microsoft.com/office/drawing/2014/main" xmlns="" id="{933099BE-CBE5-4015-9154-A30256B6FB96}"/>
              </a:ext>
            </a:extLst>
          </p:cNvPr>
          <p:cNvCxnSpPr>
            <a:cxnSpLocks/>
          </p:cNvCxnSpPr>
          <p:nvPr/>
        </p:nvCxnSpPr>
        <p:spPr>
          <a:xfrm>
            <a:off x="3537320" y="3459484"/>
            <a:ext cx="273662" cy="140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9756927A-DDDC-4E63-AEB9-E6B0CDBB8318}"/>
              </a:ext>
            </a:extLst>
          </p:cNvPr>
          <p:cNvCxnSpPr>
            <a:cxnSpLocks/>
            <a:stCxn id="8" idx="0"/>
          </p:cNvCxnSpPr>
          <p:nvPr/>
        </p:nvCxnSpPr>
        <p:spPr>
          <a:xfrm flipH="1" flipV="1">
            <a:off x="5440290" y="1956854"/>
            <a:ext cx="253918" cy="166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D3EAE0BE-BF0D-4C04-A0C2-30856371B486}"/>
              </a:ext>
            </a:extLst>
          </p:cNvPr>
          <p:cNvSpPr/>
          <p:nvPr/>
        </p:nvSpPr>
        <p:spPr>
          <a:xfrm>
            <a:off x="1705232" y="1494569"/>
            <a:ext cx="1219200" cy="2463114"/>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Required</a:t>
            </a:r>
          </a:p>
          <a:p>
            <a:pPr algn="ctr"/>
            <a:r>
              <a:rPr lang="en-CA" dirty="0">
                <a:solidFill>
                  <a:schemeClr val="tx1"/>
                </a:solidFill>
              </a:rPr>
              <a:t>ASEP test zone</a:t>
            </a:r>
          </a:p>
          <a:p>
            <a:pPr algn="ctr"/>
            <a:r>
              <a:rPr lang="en-US" sz="1600" i="1" dirty="0">
                <a:latin typeface="Calibri" panose="020F0502020204030204" pitchFamily="34" charset="0"/>
                <a:ea typeface="Calibri" panose="020F0502020204030204" pitchFamily="34" charset="0"/>
              </a:rPr>
              <a:t>ASEP Test 1</a:t>
            </a:r>
            <a:endParaRPr lang="fr-CA" sz="1600" dirty="0">
              <a:solidFill>
                <a:schemeClr val="tx1"/>
              </a:solidFill>
            </a:endParaRPr>
          </a:p>
        </p:txBody>
      </p:sp>
      <p:sp>
        <p:nvSpPr>
          <p:cNvPr id="19" name="Rectangle 18">
            <a:extLst>
              <a:ext uri="{FF2B5EF4-FFF2-40B4-BE49-F238E27FC236}">
                <a16:creationId xmlns:a16="http://schemas.microsoft.com/office/drawing/2014/main" xmlns="" id="{BCD6C03B-F2E9-440E-8AA0-28BB339507DF}"/>
              </a:ext>
            </a:extLst>
          </p:cNvPr>
          <p:cNvSpPr/>
          <p:nvPr/>
        </p:nvSpPr>
        <p:spPr>
          <a:xfrm>
            <a:off x="5218609" y="1494569"/>
            <a:ext cx="1005425" cy="2463114"/>
          </a:xfrm>
          <a:prstGeom prst="rect">
            <a:avLst/>
          </a:prstGeom>
          <a:solidFill>
            <a:srgbClr val="FFFF00">
              <a:alpha val="4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a:extLst>
              <a:ext uri="{FF2B5EF4-FFF2-40B4-BE49-F238E27FC236}">
                <a16:creationId xmlns:a16="http://schemas.microsoft.com/office/drawing/2014/main" xmlns="" id="{5DF729C9-96DD-44B9-AFB7-CD58AF988839}"/>
              </a:ext>
            </a:extLst>
          </p:cNvPr>
          <p:cNvSpPr/>
          <p:nvPr/>
        </p:nvSpPr>
        <p:spPr>
          <a:xfrm>
            <a:off x="6311213" y="1494569"/>
            <a:ext cx="1219200" cy="2463114"/>
          </a:xfrm>
          <a:prstGeom prst="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Required</a:t>
            </a:r>
          </a:p>
          <a:p>
            <a:pPr algn="ctr"/>
            <a:r>
              <a:rPr lang="en-CA" dirty="0">
                <a:solidFill>
                  <a:schemeClr val="tx1"/>
                </a:solidFill>
              </a:rPr>
              <a:t>ASEP test zone</a:t>
            </a:r>
          </a:p>
          <a:p>
            <a:pPr algn="ctr"/>
            <a:r>
              <a:rPr lang="en-US" sz="1600" i="1" dirty="0">
                <a:latin typeface="Calibri" panose="020F0502020204030204" pitchFamily="34" charset="0"/>
                <a:ea typeface="Calibri" panose="020F0502020204030204" pitchFamily="34" charset="0"/>
              </a:rPr>
              <a:t>ASEP Test 2</a:t>
            </a:r>
            <a:endParaRPr lang="fr-CA" dirty="0">
              <a:solidFill>
                <a:schemeClr val="tx1"/>
              </a:solidFill>
            </a:endParaRPr>
          </a:p>
        </p:txBody>
      </p:sp>
      <p:sp>
        <p:nvSpPr>
          <p:cNvPr id="6" name="Rectangle 5">
            <a:extLst>
              <a:ext uri="{FF2B5EF4-FFF2-40B4-BE49-F238E27FC236}">
                <a16:creationId xmlns:a16="http://schemas.microsoft.com/office/drawing/2014/main" xmlns="" id="{F226E695-80B5-4687-80E2-9EA2BF60CA63}"/>
              </a:ext>
            </a:extLst>
          </p:cNvPr>
          <p:cNvSpPr/>
          <p:nvPr/>
        </p:nvSpPr>
        <p:spPr>
          <a:xfrm>
            <a:off x="4066327" y="1427994"/>
            <a:ext cx="1082351" cy="2529689"/>
          </a:xfrm>
          <a:prstGeom prst="rect">
            <a:avLst/>
          </a:prstGeom>
          <a:solidFill>
            <a:schemeClr val="accent1">
              <a:lumMod val="40000"/>
              <a:lumOff val="60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Current Exemption </a:t>
            </a:r>
          </a:p>
          <a:p>
            <a:pPr algn="ctr"/>
            <a:r>
              <a:rPr lang="en-CA" sz="1600" dirty="0">
                <a:solidFill>
                  <a:schemeClr val="tx1"/>
                </a:solidFill>
              </a:rPr>
              <a:t>zone</a:t>
            </a:r>
          </a:p>
        </p:txBody>
      </p:sp>
      <p:sp>
        <p:nvSpPr>
          <p:cNvPr id="20" name="TextBox 4">
            <a:extLst>
              <a:ext uri="{FF2B5EF4-FFF2-40B4-BE49-F238E27FC236}">
                <a16:creationId xmlns:a16="http://schemas.microsoft.com/office/drawing/2014/main" xmlns="" id="{FDE477BE-1AA6-4D7D-8364-EA946666DE78}"/>
              </a:ext>
            </a:extLst>
          </p:cNvPr>
          <p:cNvSpPr txBox="1"/>
          <p:nvPr/>
        </p:nvSpPr>
        <p:spPr>
          <a:xfrm>
            <a:off x="5092012" y="2769263"/>
            <a:ext cx="1219201" cy="1200329"/>
          </a:xfrm>
          <a:prstGeom prst="rect">
            <a:avLst/>
          </a:prstGeom>
          <a:noFill/>
        </p:spPr>
        <p:txBody>
          <a:bodyPr wrap="square" rtlCol="0">
            <a:spAutoFit/>
          </a:bodyPr>
          <a:lstStyle/>
          <a:p>
            <a:pPr algn="ctr"/>
            <a:r>
              <a:rPr lang="en-CA" dirty="0"/>
              <a:t>Proposed</a:t>
            </a:r>
          </a:p>
          <a:p>
            <a:pPr algn="ctr"/>
            <a:r>
              <a:rPr lang="en-CA" dirty="0"/>
              <a:t>Exemption zone extension</a:t>
            </a:r>
            <a:endParaRPr lang="fr-CA" dirty="0"/>
          </a:p>
        </p:txBody>
      </p:sp>
      <p:sp>
        <p:nvSpPr>
          <p:cNvPr id="8" name="TextBox 7">
            <a:extLst>
              <a:ext uri="{FF2B5EF4-FFF2-40B4-BE49-F238E27FC236}">
                <a16:creationId xmlns:a16="http://schemas.microsoft.com/office/drawing/2014/main" xmlns="" id="{F533309C-24A1-4F35-837B-ACE162999C1A}"/>
              </a:ext>
            </a:extLst>
          </p:cNvPr>
          <p:cNvSpPr txBox="1"/>
          <p:nvPr/>
        </p:nvSpPr>
        <p:spPr>
          <a:xfrm>
            <a:off x="5235857" y="2122932"/>
            <a:ext cx="916702" cy="646331"/>
          </a:xfrm>
          <a:prstGeom prst="rect">
            <a:avLst/>
          </a:prstGeom>
          <a:noFill/>
          <a:ln>
            <a:solidFill>
              <a:schemeClr val="accent1">
                <a:shade val="50000"/>
              </a:schemeClr>
            </a:solidFill>
          </a:ln>
        </p:spPr>
        <p:txBody>
          <a:bodyPr wrap="square" rtlCol="0">
            <a:spAutoFit/>
          </a:bodyPr>
          <a:lstStyle/>
          <a:p>
            <a:pPr algn="ctr"/>
            <a:r>
              <a:rPr lang="en-CA" dirty="0"/>
              <a:t>Non </a:t>
            </a:r>
          </a:p>
          <a:p>
            <a:pPr algn="ctr"/>
            <a:r>
              <a:rPr lang="en-CA" dirty="0"/>
              <a:t>exempt</a:t>
            </a:r>
            <a:endParaRPr lang="fr-CA" dirty="0"/>
          </a:p>
        </p:txBody>
      </p:sp>
      <p:sp>
        <p:nvSpPr>
          <p:cNvPr id="3" name="Rectangle 2">
            <a:extLst>
              <a:ext uri="{FF2B5EF4-FFF2-40B4-BE49-F238E27FC236}">
                <a16:creationId xmlns:a16="http://schemas.microsoft.com/office/drawing/2014/main" xmlns="" id="{DACB61A8-5CF7-46AC-BCEF-4ED07F0966CF}"/>
              </a:ext>
            </a:extLst>
          </p:cNvPr>
          <p:cNvSpPr/>
          <p:nvPr/>
        </p:nvSpPr>
        <p:spPr>
          <a:xfrm>
            <a:off x="0" y="5608827"/>
            <a:ext cx="12192000" cy="1323439"/>
          </a:xfrm>
          <a:prstGeom prst="rect">
            <a:avLst/>
          </a:prstGeom>
        </p:spPr>
        <p:txBody>
          <a:bodyPr wrap="square">
            <a:spAutoFit/>
          </a:bodyPr>
          <a:lstStyle/>
          <a:p>
            <a:pPr marR="0">
              <a:spcBef>
                <a:spcPts val="0"/>
              </a:spcBef>
              <a:spcAft>
                <a:spcPts val="0"/>
              </a:spcAft>
            </a:pPr>
            <a:r>
              <a:rPr lang="en-US" sz="1600" dirty="0">
                <a:latin typeface="Calibri" panose="020F0502020204030204" pitchFamily="34" charset="0"/>
                <a:ea typeface="Calibri" panose="020F0502020204030204" pitchFamily="34" charset="0"/>
              </a:rPr>
              <a:t>To align the parameters for exemption of vehicles “</a:t>
            </a:r>
            <a:r>
              <a:rPr lang="en-US" sz="1600" i="1" dirty="0">
                <a:latin typeface="Calibri" panose="020F0502020204030204" pitchFamily="34" charset="0"/>
                <a:ea typeface="Calibri" panose="020F0502020204030204" pitchFamily="34" charset="0"/>
              </a:rPr>
              <a:t>with variable gear ratios or automatic transmission with non-lockable gear ratios</a:t>
            </a:r>
            <a:r>
              <a:rPr lang="en-US" sz="1600" dirty="0">
                <a:latin typeface="Calibri" panose="020F0502020204030204" pitchFamily="34" charset="0"/>
                <a:ea typeface="Calibri" panose="020F0502020204030204" pitchFamily="34" charset="0"/>
              </a:rPr>
              <a:t>” in Annex 6, §1.2 with the test conditions for “</a:t>
            </a:r>
            <a:r>
              <a:rPr lang="en-US" sz="1600" i="1" dirty="0">
                <a:latin typeface="Calibri" panose="020F0502020204030204" pitchFamily="34" charset="0"/>
                <a:ea typeface="Calibri" panose="020F0502020204030204" pitchFamily="34" charset="0"/>
              </a:rPr>
              <a:t>ASEP Test 1</a:t>
            </a:r>
            <a:r>
              <a:rPr lang="en-US" sz="1600" dirty="0">
                <a:latin typeface="Calibri" panose="020F0502020204030204" pitchFamily="34" charset="0"/>
                <a:ea typeface="Calibri" panose="020F0502020204030204" pitchFamily="34" charset="0"/>
              </a:rPr>
              <a:t>” (Annex 6, 3.3.2) and “</a:t>
            </a:r>
            <a:r>
              <a:rPr lang="en-US" sz="1600" i="1" dirty="0">
                <a:latin typeface="Calibri" panose="020F0502020204030204" pitchFamily="34" charset="0"/>
                <a:ea typeface="Calibri" panose="020F0502020204030204" pitchFamily="34" charset="0"/>
              </a:rPr>
              <a:t>ASEP Test 2</a:t>
            </a:r>
            <a:r>
              <a:rPr lang="en-US" sz="1600" dirty="0">
                <a:latin typeface="Calibri" panose="020F0502020204030204" pitchFamily="34" charset="0"/>
                <a:ea typeface="Calibri" panose="020F0502020204030204" pitchFamily="34" charset="0"/>
              </a:rPr>
              <a:t>” (Annex 6, 3.3.3), in order to close potential gaps between the applicable engine rpm range for the ASEP tests and the engine rpm range for exemption from ASEP testing.</a:t>
            </a:r>
          </a:p>
          <a:p>
            <a:pPr marR="0">
              <a:spcBef>
                <a:spcPts val="0"/>
              </a:spcBef>
              <a:spcAft>
                <a:spcPts val="0"/>
              </a:spcAft>
            </a:pPr>
            <a:r>
              <a:rPr lang="en-US" sz="1600" dirty="0">
                <a:latin typeface="Calibri" panose="020F0502020204030204" pitchFamily="34" charset="0"/>
                <a:ea typeface="Calibri" panose="020F0502020204030204" pitchFamily="34" charset="0"/>
              </a:rPr>
              <a:t>Not closing these gaps would result in a situation where some vehicles “with variable gear ratios or automatic transmission with non-lockable gear ratios” would not be excluded from ASEP testing, but would also not be able to remain within the conditions for </a:t>
            </a:r>
            <a:r>
              <a:rPr lang="en-US" sz="1600" i="1" dirty="0">
                <a:latin typeface="Calibri" panose="020F0502020204030204" pitchFamily="34" charset="0"/>
                <a:ea typeface="Calibri" panose="020F0502020204030204" pitchFamily="34" charset="0"/>
              </a:rPr>
              <a:t>ASEP Test 1</a:t>
            </a:r>
            <a:r>
              <a:rPr lang="en-US" sz="1600" dirty="0">
                <a:latin typeface="Calibri" panose="020F0502020204030204" pitchFamily="34" charset="0"/>
                <a:ea typeface="Calibri" panose="020F0502020204030204" pitchFamily="34" charset="0"/>
              </a:rPr>
              <a:t> and </a:t>
            </a:r>
            <a:r>
              <a:rPr lang="en-US" sz="1600" i="1" dirty="0">
                <a:latin typeface="Calibri" panose="020F0502020204030204" pitchFamily="34" charset="0"/>
                <a:ea typeface="Calibri" panose="020F0502020204030204" pitchFamily="34" charset="0"/>
              </a:rPr>
              <a:t>ASEP Test 2</a:t>
            </a:r>
            <a:r>
              <a:rPr lang="en-US" sz="1600" dirty="0">
                <a:latin typeface="Calibri" panose="020F0502020204030204" pitchFamily="34" charset="0"/>
                <a:ea typeface="Calibri" panose="020F0502020204030204" pitchFamily="34" charset="0"/>
              </a:rPr>
              <a:t>.</a:t>
            </a:r>
            <a:endParaRPr lang="en-US" sz="1600" dirty="0"/>
          </a:p>
        </p:txBody>
      </p:sp>
    </p:spTree>
    <p:extLst>
      <p:ext uri="{BB962C8B-B14F-4D97-AF65-F5344CB8AC3E}">
        <p14:creationId xmlns:p14="http://schemas.microsoft.com/office/powerpoint/2010/main" val="392254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04035" y="2224651"/>
            <a:ext cx="4132477" cy="2554545"/>
          </a:xfrm>
          <a:prstGeom prst="rect">
            <a:avLst/>
          </a:prstGeom>
        </p:spPr>
        <p:txBody>
          <a:bodyPr wrap="none">
            <a:spAutoFit/>
          </a:bodyPr>
          <a:lstStyle/>
          <a:p>
            <a:pPr algn="ctr"/>
            <a:r>
              <a:rPr lang="it-IT" sz="4000" b="1" dirty="0">
                <a:solidFill>
                  <a:srgbClr val="0000FF"/>
                </a:solidFill>
              </a:rPr>
              <a:t>Test result Vehicle </a:t>
            </a:r>
          </a:p>
          <a:p>
            <a:pPr algn="ctr"/>
            <a:endParaRPr lang="it-IT" sz="4000" b="1" dirty="0">
              <a:solidFill>
                <a:srgbClr val="0000FF"/>
              </a:solidFill>
            </a:endParaRPr>
          </a:p>
          <a:p>
            <a:pPr algn="ctr"/>
            <a:r>
              <a:rPr lang="it-IT" sz="4000" dirty="0">
                <a:solidFill>
                  <a:srgbClr val="0000FF"/>
                </a:solidFill>
              </a:rPr>
              <a:t>L5 with CVT</a:t>
            </a:r>
          </a:p>
          <a:p>
            <a:pPr algn="ctr"/>
            <a:r>
              <a:rPr lang="it-IT" sz="4000" dirty="0">
                <a:solidFill>
                  <a:srgbClr val="0000FF"/>
                </a:solidFill>
              </a:rPr>
              <a:t>PMR = 83,1 W/kg</a:t>
            </a:r>
          </a:p>
        </p:txBody>
      </p:sp>
    </p:spTree>
    <p:extLst>
      <p:ext uri="{BB962C8B-B14F-4D97-AF65-F5344CB8AC3E}">
        <p14:creationId xmlns:p14="http://schemas.microsoft.com/office/powerpoint/2010/main" val="102816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8033165" y="5543298"/>
            <a:ext cx="2439384" cy="738664"/>
          </a:xfrm>
          <a:prstGeom prst="rect">
            <a:avLst/>
          </a:prstGeom>
        </p:spPr>
        <p:txBody>
          <a:bodyPr wrap="square">
            <a:spAutoFit/>
          </a:bodyPr>
          <a:lstStyle/>
          <a:p>
            <a:r>
              <a:rPr lang="en-US" sz="1400" dirty="0">
                <a:latin typeface="Calibri" panose="020F0502020204030204" pitchFamily="34" charset="0"/>
              </a:rPr>
              <a:t>BB’ outside exemption range:</a:t>
            </a:r>
          </a:p>
          <a:p>
            <a:r>
              <a:rPr lang="en-US" sz="1400" b="1" dirty="0">
                <a:solidFill>
                  <a:srgbClr val="FF0000"/>
                </a:solidFill>
                <a:latin typeface="Calibri" panose="020F0502020204030204" pitchFamily="34" charset="0"/>
              </a:rPr>
              <a:t>Vehicle not exempted from ASEP testing </a:t>
            </a:r>
            <a:endParaRPr lang="it-IT" sz="1400" dirty="0">
              <a:solidFill>
                <a:srgbClr val="FF0000"/>
              </a:solidFill>
            </a:endParaRPr>
          </a:p>
        </p:txBody>
      </p:sp>
      <p:sp>
        <p:nvSpPr>
          <p:cNvPr id="11" name="CasellaDiTesto 10"/>
          <p:cNvSpPr txBox="1"/>
          <p:nvPr/>
        </p:nvSpPr>
        <p:spPr>
          <a:xfrm>
            <a:off x="2729628" y="168956"/>
            <a:ext cx="6968975" cy="1354217"/>
          </a:xfrm>
          <a:prstGeom prst="rect">
            <a:avLst/>
          </a:prstGeom>
          <a:noFill/>
        </p:spPr>
        <p:txBody>
          <a:bodyPr wrap="square" rtlCol="0">
            <a:spAutoFit/>
          </a:bodyPr>
          <a:lstStyle/>
          <a:p>
            <a:pPr algn="ctr"/>
            <a:r>
              <a:rPr lang="it-IT" b="1" dirty="0"/>
              <a:t>L5 with CVT and PMR = 83,1 W/kg</a:t>
            </a:r>
          </a:p>
          <a:p>
            <a:pPr algn="ctr"/>
            <a:r>
              <a:rPr lang="it-IT" sz="2400" dirty="0">
                <a:solidFill>
                  <a:srgbClr val="0000FF"/>
                </a:solidFill>
              </a:rPr>
              <a:t>Verification of ASEP exemption</a:t>
            </a:r>
          </a:p>
          <a:p>
            <a:pPr algn="ctr"/>
            <a:r>
              <a:rPr lang="en-US" sz="2000" b="1" dirty="0">
                <a:solidFill>
                  <a:srgbClr val="FF0000"/>
                </a:solidFill>
              </a:rPr>
              <a:t>With originally proposal exemption window (as in GRB-68-22)</a:t>
            </a:r>
            <a:endParaRPr lang="it-IT" sz="2400" i="1" dirty="0">
              <a:solidFill>
                <a:srgbClr val="FF0000"/>
              </a:solidFill>
            </a:endParaRPr>
          </a:p>
          <a:p>
            <a:pPr algn="ctr"/>
            <a:endParaRPr lang="it-IT" sz="2000" i="1" dirty="0">
              <a:solidFill>
                <a:srgbClr val="0000FF"/>
              </a:solidFill>
            </a:endParaRPr>
          </a:p>
        </p:txBody>
      </p:sp>
      <p:pic>
        <p:nvPicPr>
          <p:cNvPr id="14" name="Immagine 13"/>
          <p:cNvPicPr>
            <a:picLocks noChangeAspect="1"/>
          </p:cNvPicPr>
          <p:nvPr/>
        </p:nvPicPr>
        <p:blipFill>
          <a:blip r:embed="rId2"/>
          <a:stretch>
            <a:fillRect/>
          </a:stretch>
        </p:blipFill>
        <p:spPr>
          <a:xfrm>
            <a:off x="1226126" y="1196976"/>
            <a:ext cx="3230323" cy="3907104"/>
          </a:xfrm>
          <a:prstGeom prst="rect">
            <a:avLst/>
          </a:prstGeom>
        </p:spPr>
      </p:pic>
      <p:pic>
        <p:nvPicPr>
          <p:cNvPr id="4" name="Immagine 3"/>
          <p:cNvPicPr>
            <a:picLocks noChangeAspect="1"/>
          </p:cNvPicPr>
          <p:nvPr/>
        </p:nvPicPr>
        <p:blipFill>
          <a:blip r:embed="rId3"/>
          <a:stretch>
            <a:fillRect/>
          </a:stretch>
        </p:blipFill>
        <p:spPr>
          <a:xfrm>
            <a:off x="4456448" y="1337919"/>
            <a:ext cx="6537674" cy="4021758"/>
          </a:xfrm>
          <a:prstGeom prst="rect">
            <a:avLst/>
          </a:prstGeom>
        </p:spPr>
      </p:pic>
      <p:cxnSp>
        <p:nvCxnSpPr>
          <p:cNvPr id="3" name="Connettore 2 2"/>
          <p:cNvCxnSpPr/>
          <p:nvPr/>
        </p:nvCxnSpPr>
        <p:spPr>
          <a:xfrm flipH="1" flipV="1">
            <a:off x="8853056" y="2966910"/>
            <a:ext cx="22004" cy="2533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2401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B1836CC-1837-4703-A8D2-1B1AA5F241D1}"/>
              </a:ext>
            </a:extLst>
          </p:cNvPr>
          <p:cNvSpPr/>
          <p:nvPr/>
        </p:nvSpPr>
        <p:spPr>
          <a:xfrm>
            <a:off x="1478390" y="1507265"/>
            <a:ext cx="8436077" cy="3170099"/>
          </a:xfrm>
          <a:prstGeom prst="rect">
            <a:avLst/>
          </a:prstGeom>
        </p:spPr>
        <p:txBody>
          <a:bodyPr wrap="square">
            <a:spAutoFit/>
          </a:bodyPr>
          <a:lstStyle/>
          <a:p>
            <a:pPr marL="360045">
              <a:lnSpc>
                <a:spcPts val="1200"/>
              </a:lnSpc>
            </a:pPr>
            <a:r>
              <a:rPr lang="en-GB" dirty="0">
                <a:latin typeface="Times New Roman" panose="02020603050405020304" pitchFamily="18" charset="0"/>
                <a:ea typeface="MS PGothic" panose="020B0600070205080204" pitchFamily="34" charset="-128"/>
              </a:rPr>
              <a:t>UN R9, </a:t>
            </a:r>
            <a:r>
              <a:rPr lang="en-GB" i="1" dirty="0">
                <a:latin typeface="Times New Roman" panose="02020603050405020304" pitchFamily="18" charset="0"/>
                <a:ea typeface="MS PGothic" panose="020B0600070205080204" pitchFamily="34" charset="-128"/>
              </a:rPr>
              <a:t>Annex 6, paragraph 1.2., </a:t>
            </a:r>
            <a:r>
              <a:rPr lang="en-GB" dirty="0">
                <a:latin typeface="Times New Roman" panose="02020603050405020304" pitchFamily="18" charset="0"/>
                <a:ea typeface="MS PGothic" panose="020B0600070205080204" pitchFamily="34" charset="-128"/>
              </a:rPr>
              <a:t>amend to read</a:t>
            </a:r>
            <a:r>
              <a:rPr lang="en-GB" dirty="0">
                <a:latin typeface="Times New Roman" panose="02020603050405020304" pitchFamily="18" charset="0"/>
                <a:ea typeface="MS Mincho" panose="02020609040205080304" pitchFamily="49" charset="-128"/>
              </a:rPr>
              <a:t> </a:t>
            </a:r>
            <a:endParaRPr lang="en-US" dirty="0">
              <a:latin typeface="Times New Roman" panose="02020603050405020304" pitchFamily="18" charset="0"/>
              <a:ea typeface="MS Mincho" panose="02020609040205080304" pitchFamily="49" charset="-128"/>
            </a:endParaRPr>
          </a:p>
          <a:p>
            <a:pPr marL="360045">
              <a:lnSpc>
                <a:spcPts val="1200"/>
              </a:lnSpc>
            </a:pPr>
            <a:r>
              <a:rPr lang="en-GB" i="1" dirty="0">
                <a:latin typeface="Times New Roman" panose="02020603050405020304" pitchFamily="18" charset="0"/>
                <a:ea typeface="MS PGothic" panose="020B0600070205080204" pitchFamily="34" charset="-128"/>
              </a:rPr>
              <a:t> </a:t>
            </a:r>
            <a:endParaRPr lang="en-US" dirty="0">
              <a:latin typeface="Times New Roman" panose="02020603050405020304" pitchFamily="18" charset="0"/>
              <a:ea typeface="MS Mincho" panose="02020609040205080304" pitchFamily="49" charset="-128"/>
            </a:endParaRPr>
          </a:p>
          <a:p>
            <a:pPr marL="720090"/>
            <a:r>
              <a:rPr lang="en-GB" dirty="0">
                <a:latin typeface="Times New Roman" panose="02020603050405020304" pitchFamily="18" charset="0"/>
                <a:ea typeface="MS Mincho" panose="02020609040205080304" pitchFamily="49" charset="-128"/>
              </a:rPr>
              <a:t>Vehicles with variable gear ratios or automatic transmission with non-lockable gear ratios are exempted from the requirements of this Annex, if the vehicle manufacturer provides technical documents to the Type Approval Authority showing, that the vehicle's engine speed at BB' does neither exceed </a:t>
            </a:r>
            <a:r>
              <a:rPr lang="en-GB" b="1" dirty="0">
                <a:latin typeface="Times New Roman" panose="02020603050405020304" pitchFamily="18" charset="0"/>
                <a:ea typeface="MS Mincho" panose="02020609040205080304" pitchFamily="49" charset="-128"/>
              </a:rPr>
              <a:t>1.15*</a:t>
            </a:r>
            <a:r>
              <a:rPr lang="en-GB" b="1" dirty="0" err="1">
                <a:latin typeface="Times New Roman" panose="02020603050405020304" pitchFamily="18" charset="0"/>
                <a:ea typeface="MS Mincho" panose="02020609040205080304" pitchFamily="49" charset="-128"/>
              </a:rPr>
              <a:t>nBB</a:t>
            </a:r>
            <a:r>
              <a:rPr lang="en-GB" b="1" dirty="0">
                <a:latin typeface="Times New Roman" panose="02020603050405020304" pitchFamily="18" charset="0"/>
                <a:ea typeface="MS Mincho" panose="02020609040205080304" pitchFamily="49" charset="-128"/>
              </a:rPr>
              <a:t>'_ref</a:t>
            </a:r>
            <a:r>
              <a:rPr lang="en-GB" dirty="0">
                <a:latin typeface="Times New Roman" panose="02020603050405020304" pitchFamily="18" charset="0"/>
                <a:ea typeface="MS Mincho" panose="02020609040205080304" pitchFamily="49" charset="-128"/>
              </a:rPr>
              <a:t> </a:t>
            </a:r>
            <a:r>
              <a:rPr lang="en-GB" strike="sngStrike" dirty="0">
                <a:latin typeface="Times New Roman" panose="02020603050405020304" pitchFamily="18" charset="0"/>
                <a:ea typeface="MS Mincho" panose="02020609040205080304" pitchFamily="49" charset="-128"/>
              </a:rPr>
              <a:t>(</a:t>
            </a:r>
            <a:r>
              <a:rPr lang="en-GB" strike="sngStrike" dirty="0" err="1">
                <a:latin typeface="Times New Roman" panose="02020603050405020304" pitchFamily="18" charset="0"/>
                <a:ea typeface="MS Mincho" panose="02020609040205080304" pitchFamily="49" charset="-128"/>
              </a:rPr>
              <a:t>nBB</a:t>
            </a:r>
            <a:r>
              <a:rPr lang="en-GB" strike="sngStrike" dirty="0">
                <a:latin typeface="Times New Roman" panose="02020603050405020304" pitchFamily="18" charset="0"/>
                <a:ea typeface="MS Mincho" panose="02020609040205080304" pitchFamily="49" charset="-128"/>
              </a:rPr>
              <a:t>' + 0.05 * (</a:t>
            </a:r>
            <a:r>
              <a:rPr lang="en-GB" strike="sngStrike" dirty="0" err="1">
                <a:latin typeface="Times New Roman" panose="02020603050405020304" pitchFamily="18" charset="0"/>
                <a:ea typeface="MS Mincho" panose="02020609040205080304" pitchFamily="49" charset="-128"/>
              </a:rPr>
              <a:t>nrated</a:t>
            </a:r>
            <a:r>
              <a:rPr lang="en-GB" strike="sngStrike" dirty="0">
                <a:latin typeface="Times New Roman" panose="02020603050405020304" pitchFamily="18" charset="0"/>
                <a:ea typeface="MS Mincho" panose="02020609040205080304" pitchFamily="49" charset="-128"/>
              </a:rPr>
              <a:t> – </a:t>
            </a:r>
            <a:r>
              <a:rPr lang="en-GB" strike="sngStrike" dirty="0" err="1">
                <a:latin typeface="Times New Roman" panose="02020603050405020304" pitchFamily="18" charset="0"/>
                <a:ea typeface="MS Mincho" panose="02020609040205080304" pitchFamily="49" charset="-128"/>
              </a:rPr>
              <a:t>nidle</a:t>
            </a:r>
            <a:r>
              <a:rPr lang="en-GB" strike="sngStrike" dirty="0">
                <a:latin typeface="Times New Roman" panose="02020603050405020304" pitchFamily="18" charset="0"/>
                <a:ea typeface="MS Mincho" panose="02020609040205080304" pitchFamily="49" charset="-128"/>
              </a:rPr>
              <a:t>))</a:t>
            </a:r>
            <a:r>
              <a:rPr lang="en-GB" dirty="0">
                <a:latin typeface="Times New Roman" panose="02020603050405020304" pitchFamily="18" charset="0"/>
                <a:ea typeface="MS Mincho" panose="02020609040205080304" pitchFamily="49" charset="-128"/>
              </a:rPr>
              <a:t> nor fall below </a:t>
            </a:r>
            <a:r>
              <a:rPr lang="en-GB" b="1" dirty="0">
                <a:latin typeface="Times New Roman" panose="02020603050405020304" pitchFamily="18" charset="0"/>
                <a:ea typeface="MS Mincho" panose="02020609040205080304" pitchFamily="49" charset="-128"/>
              </a:rPr>
              <a:t>0.85*</a:t>
            </a:r>
            <a:r>
              <a:rPr lang="en-GB" b="1" dirty="0" err="1">
                <a:latin typeface="Times New Roman" panose="02020603050405020304" pitchFamily="18" charset="0"/>
                <a:ea typeface="MS Mincho" panose="02020609040205080304" pitchFamily="49" charset="-128"/>
              </a:rPr>
              <a:t>nBB</a:t>
            </a:r>
            <a:r>
              <a:rPr lang="en-GB" b="1" dirty="0">
                <a:latin typeface="Times New Roman" panose="02020603050405020304" pitchFamily="18" charset="0"/>
                <a:ea typeface="MS Mincho" panose="02020609040205080304" pitchFamily="49" charset="-128"/>
              </a:rPr>
              <a:t>'_ref</a:t>
            </a:r>
            <a:r>
              <a:rPr lang="en-GB" dirty="0">
                <a:latin typeface="Times New Roman" panose="02020603050405020304" pitchFamily="18" charset="0"/>
                <a:ea typeface="MS Mincho" panose="02020609040205080304" pitchFamily="49" charset="-128"/>
              </a:rPr>
              <a:t> </a:t>
            </a:r>
            <a:r>
              <a:rPr lang="en-GB" strike="sngStrike" dirty="0">
                <a:latin typeface="Times New Roman" panose="02020603050405020304" pitchFamily="18" charset="0"/>
                <a:ea typeface="MS Mincho" panose="02020609040205080304" pitchFamily="49" charset="-128"/>
              </a:rPr>
              <a:t>(</a:t>
            </a:r>
            <a:r>
              <a:rPr lang="en-GB" strike="sngStrike" dirty="0" err="1">
                <a:latin typeface="Times New Roman" panose="02020603050405020304" pitchFamily="18" charset="0"/>
                <a:ea typeface="MS Mincho" panose="02020609040205080304" pitchFamily="49" charset="-128"/>
              </a:rPr>
              <a:t>nBB</a:t>
            </a:r>
            <a:r>
              <a:rPr lang="en-GB" strike="sngStrike" dirty="0">
                <a:latin typeface="Times New Roman" panose="02020603050405020304" pitchFamily="18" charset="0"/>
                <a:ea typeface="MS Mincho" panose="02020609040205080304" pitchFamily="49" charset="-128"/>
              </a:rPr>
              <a:t>' – 0.05 * (</a:t>
            </a:r>
            <a:r>
              <a:rPr lang="en-GB" strike="sngStrike" dirty="0" err="1">
                <a:latin typeface="Times New Roman" panose="02020603050405020304" pitchFamily="18" charset="0"/>
                <a:ea typeface="MS Mincho" panose="02020609040205080304" pitchFamily="49" charset="-128"/>
              </a:rPr>
              <a:t>nrated</a:t>
            </a:r>
            <a:r>
              <a:rPr lang="en-GB" strike="sngStrike" dirty="0">
                <a:latin typeface="Times New Roman" panose="02020603050405020304" pitchFamily="18" charset="0"/>
                <a:ea typeface="MS Mincho" panose="02020609040205080304" pitchFamily="49" charset="-128"/>
              </a:rPr>
              <a:t> – </a:t>
            </a:r>
            <a:r>
              <a:rPr lang="en-GB" strike="sngStrike" dirty="0" err="1">
                <a:latin typeface="Times New Roman" panose="02020603050405020304" pitchFamily="18" charset="0"/>
                <a:ea typeface="MS Mincho" panose="02020609040205080304" pitchFamily="49" charset="-128"/>
              </a:rPr>
              <a:t>nidle</a:t>
            </a:r>
            <a:r>
              <a:rPr lang="en-GB" strike="sngStrike" dirty="0">
                <a:latin typeface="Times New Roman" panose="02020603050405020304" pitchFamily="18" charset="0"/>
                <a:ea typeface="MS Mincho" panose="02020609040205080304" pitchFamily="49" charset="-128"/>
              </a:rPr>
              <a:t>))</a:t>
            </a:r>
            <a:r>
              <a:rPr lang="en-GB" dirty="0">
                <a:latin typeface="Times New Roman" panose="02020603050405020304" pitchFamily="18" charset="0"/>
                <a:ea typeface="MS Mincho" panose="02020609040205080304" pitchFamily="49" charset="-128"/>
              </a:rPr>
              <a:t> for any test condition inside the ASEP control range defined in paragraph 2.5. below, where </a:t>
            </a:r>
            <a:r>
              <a:rPr lang="en-GB" b="1" dirty="0" err="1">
                <a:latin typeface="Times New Roman" panose="02020603050405020304" pitchFamily="18" charset="0"/>
                <a:ea typeface="MS Mincho" panose="02020609040205080304" pitchFamily="49" charset="-128"/>
              </a:rPr>
              <a:t>nBB</a:t>
            </a:r>
            <a:r>
              <a:rPr lang="en-GB" b="1" dirty="0">
                <a:latin typeface="Times New Roman" panose="02020603050405020304" pitchFamily="18" charset="0"/>
                <a:ea typeface="MS Mincho" panose="02020609040205080304" pitchFamily="49" charset="-128"/>
              </a:rPr>
              <a:t>’_ref is calculated in accordance to paragraph 3.3.1. of this Annex</a:t>
            </a:r>
            <a:r>
              <a:rPr lang="en-GB" dirty="0">
                <a:latin typeface="Times New Roman" panose="02020603050405020304" pitchFamily="18" charset="0"/>
                <a:ea typeface="MS Mincho" panose="02020609040205080304" pitchFamily="49" charset="-128"/>
              </a:rPr>
              <a:t>.</a:t>
            </a:r>
            <a:r>
              <a:rPr lang="en-GB" strike="sngStrike" dirty="0">
                <a:latin typeface="Times New Roman" panose="02020603050405020304" pitchFamily="18" charset="0"/>
                <a:ea typeface="MS Mincho" panose="02020609040205080304" pitchFamily="49" charset="-128"/>
              </a:rPr>
              <a:t>(</a:t>
            </a:r>
            <a:r>
              <a:rPr lang="en-GB" strike="sngStrike" dirty="0" err="1">
                <a:latin typeface="Times New Roman" panose="02020603050405020304" pitchFamily="18" charset="0"/>
                <a:ea typeface="MS Mincho" panose="02020609040205080304" pitchFamily="49" charset="-128"/>
              </a:rPr>
              <a:t>nBB</a:t>
            </a:r>
            <a:r>
              <a:rPr lang="en-GB" strike="sngStrike" dirty="0">
                <a:latin typeface="Times New Roman" panose="02020603050405020304" pitchFamily="18" charset="0"/>
                <a:ea typeface="MS Mincho" panose="02020609040205080304" pitchFamily="49" charset="-128"/>
              </a:rPr>
              <a:t>' is the average engine speed at BB' from the two valid acceleration tests according to paragraphs 2. and 3. of Annex 3.) </a:t>
            </a:r>
            <a:endParaRPr lang="en-US" dirty="0">
              <a:latin typeface="Times New Roman" panose="02020603050405020304" pitchFamily="18" charset="0"/>
              <a:ea typeface="MS Mincho" panose="02020609040205080304" pitchFamily="49" charset="-128"/>
            </a:endParaRPr>
          </a:p>
        </p:txBody>
      </p:sp>
      <p:sp>
        <p:nvSpPr>
          <p:cNvPr id="3" name="CasellaDiTesto 9">
            <a:extLst>
              <a:ext uri="{FF2B5EF4-FFF2-40B4-BE49-F238E27FC236}">
                <a16:creationId xmlns:a16="http://schemas.microsoft.com/office/drawing/2014/main" xmlns="" id="{D3AFD650-1BC6-4FC7-B32E-1F5BC208B3F3}"/>
              </a:ext>
            </a:extLst>
          </p:cNvPr>
          <p:cNvSpPr txBox="1"/>
          <p:nvPr/>
        </p:nvSpPr>
        <p:spPr>
          <a:xfrm>
            <a:off x="2760012" y="247374"/>
            <a:ext cx="6138605" cy="369332"/>
          </a:xfrm>
          <a:prstGeom prst="rect">
            <a:avLst/>
          </a:prstGeom>
          <a:noFill/>
        </p:spPr>
        <p:txBody>
          <a:bodyPr wrap="none" rtlCol="0">
            <a:spAutoFit/>
          </a:bodyPr>
          <a:lstStyle/>
          <a:p>
            <a:pPr algn="ctr"/>
            <a:r>
              <a:rPr lang="en-US" b="1" dirty="0"/>
              <a:t>IMMA proposal for revised exemption window (= GRB-69-14)</a:t>
            </a:r>
            <a:endParaRPr lang="it-IT" sz="2000" i="1" dirty="0">
              <a:solidFill>
                <a:srgbClr val="0000FF"/>
              </a:solidFill>
            </a:endParaRPr>
          </a:p>
        </p:txBody>
      </p:sp>
    </p:spTree>
    <p:extLst>
      <p:ext uri="{BB962C8B-B14F-4D97-AF65-F5344CB8AC3E}">
        <p14:creationId xmlns:p14="http://schemas.microsoft.com/office/powerpoint/2010/main" val="927099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8033164" y="5543298"/>
            <a:ext cx="2992761" cy="738664"/>
          </a:xfrm>
          <a:prstGeom prst="rect">
            <a:avLst/>
          </a:prstGeom>
        </p:spPr>
        <p:txBody>
          <a:bodyPr wrap="square">
            <a:spAutoFit/>
          </a:bodyPr>
          <a:lstStyle/>
          <a:p>
            <a:r>
              <a:rPr lang="en-US" sz="1400" dirty="0">
                <a:latin typeface="Calibri" panose="020F0502020204030204" pitchFamily="34" charset="0"/>
              </a:rPr>
              <a:t>BB’ inside exemption range:</a:t>
            </a:r>
          </a:p>
          <a:p>
            <a:r>
              <a:rPr lang="en-US" sz="1400" b="1" dirty="0">
                <a:solidFill>
                  <a:srgbClr val="FF0000"/>
                </a:solidFill>
                <a:latin typeface="Calibri" panose="020F0502020204030204" pitchFamily="34" charset="0"/>
              </a:rPr>
              <a:t>Vehicle exempted from ASEP testing </a:t>
            </a:r>
            <a:endParaRPr lang="it-IT" sz="1400" dirty="0">
              <a:solidFill>
                <a:srgbClr val="FF0000"/>
              </a:solidFill>
            </a:endParaRPr>
          </a:p>
          <a:p>
            <a:endParaRPr lang="it-IT" sz="1400" dirty="0">
              <a:solidFill>
                <a:srgbClr val="FF0000"/>
              </a:solidFill>
            </a:endParaRPr>
          </a:p>
        </p:txBody>
      </p:sp>
      <p:sp>
        <p:nvSpPr>
          <p:cNvPr id="11" name="CasellaDiTesto 10"/>
          <p:cNvSpPr txBox="1"/>
          <p:nvPr/>
        </p:nvSpPr>
        <p:spPr>
          <a:xfrm>
            <a:off x="3905848" y="168955"/>
            <a:ext cx="4032194" cy="738664"/>
          </a:xfrm>
          <a:prstGeom prst="rect">
            <a:avLst/>
          </a:prstGeom>
          <a:noFill/>
        </p:spPr>
        <p:txBody>
          <a:bodyPr wrap="none" rtlCol="0">
            <a:spAutoFit/>
          </a:bodyPr>
          <a:lstStyle/>
          <a:p>
            <a:pPr algn="ctr"/>
            <a:r>
              <a:rPr lang="it-IT" b="1" dirty="0"/>
              <a:t>L5 with CVT and PMR = 83,1 W/kg</a:t>
            </a:r>
          </a:p>
          <a:p>
            <a:pPr algn="ctr"/>
            <a:r>
              <a:rPr lang="it-IT" sz="2400" dirty="0" err="1">
                <a:solidFill>
                  <a:srgbClr val="0000FF"/>
                </a:solidFill>
              </a:rPr>
              <a:t>Verification</a:t>
            </a:r>
            <a:r>
              <a:rPr lang="it-IT" sz="2400" dirty="0">
                <a:solidFill>
                  <a:srgbClr val="0000FF"/>
                </a:solidFill>
              </a:rPr>
              <a:t> of ASEP </a:t>
            </a:r>
            <a:r>
              <a:rPr lang="it-IT" sz="2400" dirty="0" err="1">
                <a:solidFill>
                  <a:srgbClr val="0000FF"/>
                </a:solidFill>
              </a:rPr>
              <a:t>exemption</a:t>
            </a:r>
            <a:endParaRPr lang="it-IT" sz="2000" i="1" dirty="0">
              <a:solidFill>
                <a:srgbClr val="0000FF"/>
              </a:solidFill>
            </a:endParaRPr>
          </a:p>
        </p:txBody>
      </p:sp>
      <p:pic>
        <p:nvPicPr>
          <p:cNvPr id="14" name="Immagine 13"/>
          <p:cNvPicPr>
            <a:picLocks noChangeAspect="1"/>
          </p:cNvPicPr>
          <p:nvPr/>
        </p:nvPicPr>
        <p:blipFill>
          <a:blip r:embed="rId2"/>
          <a:stretch>
            <a:fillRect/>
          </a:stretch>
        </p:blipFill>
        <p:spPr>
          <a:xfrm>
            <a:off x="1226126" y="1196976"/>
            <a:ext cx="3230323" cy="3907104"/>
          </a:xfrm>
          <a:prstGeom prst="rect">
            <a:avLst/>
          </a:prstGeom>
        </p:spPr>
      </p:pic>
      <p:pic>
        <p:nvPicPr>
          <p:cNvPr id="4" name="Immagine 3"/>
          <p:cNvPicPr>
            <a:picLocks noChangeAspect="1"/>
          </p:cNvPicPr>
          <p:nvPr/>
        </p:nvPicPr>
        <p:blipFill>
          <a:blip r:embed="rId3"/>
          <a:stretch>
            <a:fillRect/>
          </a:stretch>
        </p:blipFill>
        <p:spPr>
          <a:xfrm>
            <a:off x="4488252" y="1337919"/>
            <a:ext cx="6537674" cy="4021758"/>
          </a:xfrm>
          <a:prstGeom prst="rect">
            <a:avLst/>
          </a:prstGeom>
        </p:spPr>
      </p:pic>
      <p:cxnSp>
        <p:nvCxnSpPr>
          <p:cNvPr id="3" name="Connettore 2 2"/>
          <p:cNvCxnSpPr/>
          <p:nvPr/>
        </p:nvCxnSpPr>
        <p:spPr>
          <a:xfrm flipH="1" flipV="1">
            <a:off x="8853056" y="2966910"/>
            <a:ext cx="22004" cy="2533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BBDDDAE0-D0C9-4095-B1A0-994F207E4FB7}"/>
              </a:ext>
            </a:extLst>
          </p:cNvPr>
          <p:cNvCxnSpPr>
            <a:cxnSpLocks/>
          </p:cNvCxnSpPr>
          <p:nvPr/>
        </p:nvCxnSpPr>
        <p:spPr>
          <a:xfrm>
            <a:off x="5508266" y="2711396"/>
            <a:ext cx="34508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07123526-AE8D-4616-BB91-010BA59AA9E0}"/>
              </a:ext>
            </a:extLst>
          </p:cNvPr>
          <p:cNvCxnSpPr>
            <a:cxnSpLocks/>
          </p:cNvCxnSpPr>
          <p:nvPr/>
        </p:nvCxnSpPr>
        <p:spPr>
          <a:xfrm>
            <a:off x="5660666" y="3348826"/>
            <a:ext cx="329846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xmlns="" id="{03CBFD98-CFB0-4FBD-B353-E8859B885F25}"/>
              </a:ext>
            </a:extLst>
          </p:cNvPr>
          <p:cNvSpPr/>
          <p:nvPr/>
        </p:nvSpPr>
        <p:spPr>
          <a:xfrm>
            <a:off x="7535850" y="2751149"/>
            <a:ext cx="1295203" cy="1271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B9F782EA-F40E-48DD-A5CE-E973DA6888BD}"/>
              </a:ext>
            </a:extLst>
          </p:cNvPr>
          <p:cNvSpPr/>
          <p:nvPr/>
        </p:nvSpPr>
        <p:spPr>
          <a:xfrm>
            <a:off x="5676036" y="2711396"/>
            <a:ext cx="3291840" cy="637368"/>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3FE18201-7861-4415-A5B0-1CEB7A84123E}"/>
              </a:ext>
            </a:extLst>
          </p:cNvPr>
          <p:cNvSpPr txBox="1"/>
          <p:nvPr/>
        </p:nvSpPr>
        <p:spPr>
          <a:xfrm>
            <a:off x="3908952" y="2722953"/>
            <a:ext cx="494081" cy="184666"/>
          </a:xfrm>
          <a:prstGeom prst="rect">
            <a:avLst/>
          </a:prstGeom>
          <a:solidFill>
            <a:srgbClr val="0070C0"/>
          </a:solidFill>
        </p:spPr>
        <p:txBody>
          <a:bodyPr wrap="square" tIns="0" bIns="0" rtlCol="0">
            <a:spAutoFit/>
          </a:bodyPr>
          <a:lstStyle/>
          <a:p>
            <a:r>
              <a:rPr lang="en-US" sz="1200" dirty="0"/>
              <a:t>4294</a:t>
            </a:r>
          </a:p>
        </p:txBody>
      </p:sp>
      <p:sp>
        <p:nvSpPr>
          <p:cNvPr id="15" name="TextBox 14">
            <a:extLst>
              <a:ext uri="{FF2B5EF4-FFF2-40B4-BE49-F238E27FC236}">
                <a16:creationId xmlns:a16="http://schemas.microsoft.com/office/drawing/2014/main" xmlns="" id="{44353B09-6CC3-43A6-9E68-DF6DFF81941D}"/>
              </a:ext>
            </a:extLst>
          </p:cNvPr>
          <p:cNvSpPr txBox="1"/>
          <p:nvPr/>
        </p:nvSpPr>
        <p:spPr>
          <a:xfrm>
            <a:off x="3918228" y="2946912"/>
            <a:ext cx="494081" cy="184666"/>
          </a:xfrm>
          <a:prstGeom prst="rect">
            <a:avLst/>
          </a:prstGeom>
          <a:solidFill>
            <a:srgbClr val="0070C0"/>
          </a:solidFill>
        </p:spPr>
        <p:txBody>
          <a:bodyPr wrap="square" tIns="0" bIns="0" rtlCol="0">
            <a:spAutoFit/>
          </a:bodyPr>
          <a:lstStyle/>
          <a:p>
            <a:r>
              <a:rPr lang="en-US" sz="1200" dirty="0"/>
              <a:t>5810</a:t>
            </a:r>
          </a:p>
        </p:txBody>
      </p:sp>
      <p:sp>
        <p:nvSpPr>
          <p:cNvPr id="17" name="CasellaDiTesto 9">
            <a:extLst>
              <a:ext uri="{FF2B5EF4-FFF2-40B4-BE49-F238E27FC236}">
                <a16:creationId xmlns:a16="http://schemas.microsoft.com/office/drawing/2014/main" xmlns="" id="{1F4F1960-C4A1-4820-9E03-857BB2805B60}"/>
              </a:ext>
            </a:extLst>
          </p:cNvPr>
          <p:cNvSpPr txBox="1"/>
          <p:nvPr/>
        </p:nvSpPr>
        <p:spPr>
          <a:xfrm>
            <a:off x="2428769" y="814764"/>
            <a:ext cx="6867970" cy="369332"/>
          </a:xfrm>
          <a:prstGeom prst="rect">
            <a:avLst/>
          </a:prstGeom>
          <a:noFill/>
        </p:spPr>
        <p:txBody>
          <a:bodyPr wrap="none" rtlCol="0">
            <a:spAutoFit/>
          </a:bodyPr>
          <a:lstStyle/>
          <a:p>
            <a:pPr algn="ctr"/>
            <a:r>
              <a:rPr lang="en-US" b="1" dirty="0">
                <a:solidFill>
                  <a:srgbClr val="FF0000"/>
                </a:solidFill>
              </a:rPr>
              <a:t>With IMMA proposal for revised exemption window (as in GRB-69-14)</a:t>
            </a:r>
            <a:endParaRPr lang="it-IT" sz="2000" i="1" dirty="0">
              <a:solidFill>
                <a:srgbClr val="FF0000"/>
              </a:solidFill>
            </a:endParaRPr>
          </a:p>
        </p:txBody>
      </p:sp>
      <p:sp>
        <p:nvSpPr>
          <p:cNvPr id="18" name="Rectangle 17">
            <a:extLst>
              <a:ext uri="{FF2B5EF4-FFF2-40B4-BE49-F238E27FC236}">
                <a16:creationId xmlns:a16="http://schemas.microsoft.com/office/drawing/2014/main" xmlns="" id="{3561926D-62AB-4B39-8D6A-4E1A1FF1E309}"/>
              </a:ext>
            </a:extLst>
          </p:cNvPr>
          <p:cNvSpPr/>
          <p:nvPr/>
        </p:nvSpPr>
        <p:spPr>
          <a:xfrm flipV="1">
            <a:off x="9781928" y="3367380"/>
            <a:ext cx="182880" cy="4571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613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Custom</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2019-01-22T11:21:22Z</dcterms:created>
  <dcterms:modified xsi:type="dcterms:W3CDTF">2019-01-22T12:53:56Z</dcterms:modified>
</cp:coreProperties>
</file>