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7" r:id="rId2"/>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9" autoAdjust="0"/>
    <p:restoredTop sz="94581" autoAdjust="0"/>
  </p:normalViewPr>
  <p:slideViewPr>
    <p:cSldViewPr>
      <p:cViewPr varScale="1">
        <p:scale>
          <a:sx n="108" d="100"/>
          <a:sy n="108" d="100"/>
        </p:scale>
        <p:origin x="145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6/5/2018</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05/06/2018</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nece.org/fileadmin/DAM/trans/doc/2018/wp29/ECE-TRANS-WP.29-1137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Pollution and Energy (GRPE)</a:t>
            </a:r>
            <a:br>
              <a:rPr lang="en-GB" sz="2400" dirty="0">
                <a:solidFill>
                  <a:schemeClr val="bg1"/>
                </a:solidFill>
              </a:rPr>
            </a:br>
            <a:r>
              <a:rPr lang="en-GB" sz="1800" dirty="0">
                <a:solidFill>
                  <a:schemeClr val="bg1"/>
                </a:solidFill>
              </a:rPr>
              <a:t>Highlights of the March 2018 session of WP.29</a:t>
            </a:r>
            <a:endParaRPr lang="en-GB" sz="1800" b="1" dirty="0">
              <a:solidFill>
                <a:schemeClr val="bg1"/>
              </a:solidFill>
            </a:endParaRP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GRPE-77-10</a:t>
            </a:r>
            <a:endParaRPr lang="de-DE" sz="1200" dirty="0">
              <a:solidFill>
                <a:schemeClr val="bg1"/>
              </a:solidFill>
              <a:latin typeface="Times New Roman" pitchFamily="18" charset="0"/>
              <a:cs typeface="Times New Roman" pitchFamily="18" charset="0"/>
            </a:endParaRPr>
          </a:p>
          <a:p>
            <a:pPr algn="r"/>
            <a:r>
              <a:rPr lang="en-US" sz="1200" dirty="0">
                <a:solidFill>
                  <a:schemeClr val="bg1"/>
                </a:solidFill>
                <a:latin typeface="Times New Roman" pitchFamily="18" charset="0"/>
                <a:cs typeface="Times New Roman" pitchFamily="18" charset="0"/>
              </a:rPr>
              <a:t>77</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GRPE, 6–8 June 2018</a:t>
            </a:r>
          </a:p>
          <a:p>
            <a:pPr algn="r" eaLnBrk="1" hangingPunct="1"/>
            <a:r>
              <a:rPr lang="en-US" sz="1200" dirty="0">
                <a:solidFill>
                  <a:schemeClr val="bg1"/>
                </a:solidFill>
                <a:latin typeface="Times New Roman" pitchFamily="18" charset="0"/>
                <a:cs typeface="Times New Roman" pitchFamily="18" charset="0"/>
              </a:rPr>
              <a:t>Agenda item 2</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
        <p:nvSpPr>
          <p:cNvPr id="7" name="Content Placeholder 2"/>
          <p:cNvSpPr>
            <a:spLocks noGrp="1"/>
          </p:cNvSpPr>
          <p:nvPr>
            <p:ph idx="1"/>
          </p:nvPr>
        </p:nvSpPr>
        <p:spPr>
          <a:xfrm>
            <a:off x="128464" y="1556792"/>
            <a:ext cx="9649072" cy="5301208"/>
          </a:xfrm>
        </p:spPr>
        <p:txBody>
          <a:bodyPr>
            <a:normAutofit/>
          </a:bodyPr>
          <a:lstStyle/>
          <a:p>
            <a:pPr marL="171450" indent="-171450">
              <a:spcBef>
                <a:spcPts val="0"/>
              </a:spcBef>
              <a:buFont typeface="Arial" panose="020B0604020202020204" pitchFamily="34" charset="0"/>
              <a:buChar char="•"/>
            </a:pPr>
            <a:endParaRPr lang="en-GB" sz="1400" dirty="0"/>
          </a:p>
          <a:p>
            <a:pPr marL="171450" indent="-171450">
              <a:spcBef>
                <a:spcPts val="0"/>
              </a:spcBef>
              <a:buFont typeface="Arial" panose="020B0604020202020204" pitchFamily="34" charset="0"/>
              <a:buChar char="•"/>
            </a:pPr>
            <a:endParaRPr lang="en-GB" sz="1400" dirty="0"/>
          </a:p>
          <a:p>
            <a:pPr marL="342900" indent="-342900">
              <a:spcBef>
                <a:spcPts val="0"/>
              </a:spcBef>
              <a:buFont typeface="+mj-lt"/>
              <a:buAutoNum type="arabicPeriod"/>
            </a:pPr>
            <a:r>
              <a:rPr lang="en-US" sz="1800" dirty="0"/>
              <a:t>WP.29 supported the proposal of GRPE to consult the Office of Legal Affairs in New York on legal matters in the implementation strategy of UN GTR No. 15 into a UN Regulation annexed to the 1958 Agreement. This was done and presented to the WLTP Transposition Task Force.</a:t>
            </a:r>
          </a:p>
          <a:p>
            <a:pPr marL="342900" indent="-342900">
              <a:spcBef>
                <a:spcPts val="0"/>
              </a:spcBef>
              <a:buFont typeface="+mj-lt"/>
              <a:buAutoNum type="arabicPeriod"/>
            </a:pPr>
            <a:r>
              <a:rPr lang="en-US" sz="1800" dirty="0"/>
              <a:t>WP.29 discussed the necessity to harmonize the testing requirements for the determination of Heavy Duty vehicle fuel economy and whether activities should start under the umbrella of the 1958 or 1998 Agreement. WP.29 requested GRPE to further develop the topic. </a:t>
            </a:r>
          </a:p>
          <a:p>
            <a:pPr marL="342900" indent="-342900">
              <a:spcBef>
                <a:spcPts val="0"/>
              </a:spcBef>
              <a:buFont typeface="+mj-lt"/>
              <a:buAutoNum type="arabicPeriod"/>
            </a:pPr>
            <a:r>
              <a:rPr lang="fr-CH" sz="1800" dirty="0"/>
              <a:t>EU and Japan RDE </a:t>
            </a:r>
            <a:r>
              <a:rPr lang="fr-CH" sz="1800" dirty="0" err="1"/>
              <a:t>legislation</a:t>
            </a:r>
            <a:r>
              <a:rPr lang="fr-CH" sz="1800" dirty="0"/>
              <a:t> to </a:t>
            </a:r>
            <a:r>
              <a:rPr lang="fr-CH" sz="1800" dirty="0" err="1"/>
              <a:t>be</a:t>
            </a:r>
            <a:r>
              <a:rPr lang="fr-CH" sz="1800" dirty="0"/>
              <a:t> </a:t>
            </a:r>
            <a:r>
              <a:rPr lang="fr-CH" sz="1800" dirty="0" err="1"/>
              <a:t>added</a:t>
            </a:r>
            <a:r>
              <a:rPr lang="fr-CH" sz="1800" dirty="0"/>
              <a:t> to the </a:t>
            </a:r>
            <a:r>
              <a:rPr lang="fr-CH" sz="1800" dirty="0" err="1"/>
              <a:t>Compedium</a:t>
            </a:r>
            <a:r>
              <a:rPr lang="fr-CH" sz="1800" dirty="0"/>
              <a:t> of candidates. </a:t>
            </a:r>
          </a:p>
          <a:p>
            <a:pPr marL="342900" indent="-342900">
              <a:spcBef>
                <a:spcPts val="0"/>
              </a:spcBef>
              <a:buFont typeface="+mj-lt"/>
              <a:buAutoNum type="arabicPeriod"/>
            </a:pPr>
            <a:r>
              <a:rPr lang="fr-CH" sz="1800" dirty="0" err="1"/>
              <a:t>Request</a:t>
            </a:r>
            <a:r>
              <a:rPr lang="fr-CH" sz="1800" dirty="0"/>
              <a:t> for </a:t>
            </a:r>
            <a:r>
              <a:rPr lang="fr-CH" sz="1800" dirty="0" err="1"/>
              <a:t>authorization</a:t>
            </a:r>
            <a:r>
              <a:rPr lang="fr-CH" sz="1800" dirty="0"/>
              <a:t> to </a:t>
            </a:r>
            <a:r>
              <a:rPr lang="fr-CH" sz="1800" dirty="0" err="1"/>
              <a:t>develop</a:t>
            </a:r>
            <a:r>
              <a:rPr lang="fr-CH" sz="1800" dirty="0"/>
              <a:t> a new GTR to </a:t>
            </a:r>
            <a:r>
              <a:rPr lang="fr-CH" sz="1800" dirty="0" err="1"/>
              <a:t>be</a:t>
            </a:r>
            <a:r>
              <a:rPr lang="fr-CH" sz="1800" dirty="0"/>
              <a:t> </a:t>
            </a:r>
            <a:r>
              <a:rPr lang="fr-CH" sz="1800" dirty="0" err="1"/>
              <a:t>adopted</a:t>
            </a:r>
            <a:r>
              <a:rPr lang="fr-CH" sz="1800" dirty="0"/>
              <a:t> at the June session of WP.29.</a:t>
            </a:r>
          </a:p>
          <a:p>
            <a:pPr marL="342900" indent="-342900">
              <a:spcBef>
                <a:spcPts val="0"/>
              </a:spcBef>
              <a:buFont typeface="+mj-lt"/>
              <a:buAutoNum type="arabicPeriod"/>
            </a:pPr>
            <a:r>
              <a:rPr lang="fr-CH" sz="1800" dirty="0"/>
              <a:t>GTR on RDE </a:t>
            </a:r>
            <a:r>
              <a:rPr lang="fr-CH" sz="1800" dirty="0" err="1"/>
              <a:t>likely</a:t>
            </a:r>
            <a:r>
              <a:rPr lang="fr-CH" sz="1800" dirty="0"/>
              <a:t> to </a:t>
            </a:r>
            <a:r>
              <a:rPr lang="fr-CH" sz="1800" dirty="0" err="1"/>
              <a:t>be</a:t>
            </a:r>
            <a:r>
              <a:rPr lang="fr-CH" sz="1800" dirty="0"/>
              <a:t> </a:t>
            </a:r>
            <a:r>
              <a:rPr lang="fr-CH" sz="1800" dirty="0" err="1"/>
              <a:t>co-sponsored</a:t>
            </a:r>
            <a:r>
              <a:rPr lang="fr-CH" sz="1800" dirty="0"/>
              <a:t> by EU, Japan and </a:t>
            </a:r>
            <a:r>
              <a:rPr lang="fr-CH" sz="1800" dirty="0" err="1"/>
              <a:t>Korea</a:t>
            </a:r>
            <a:r>
              <a:rPr lang="fr-CH" sz="1800" dirty="0"/>
              <a:t>.</a:t>
            </a:r>
          </a:p>
          <a:p>
            <a:pPr marL="342900" indent="-342900">
              <a:spcBef>
                <a:spcPts val="0"/>
              </a:spcBef>
              <a:buFont typeface="+mj-lt"/>
              <a:buAutoNum type="arabicPeriod"/>
            </a:pPr>
            <a:r>
              <a:rPr lang="fr-CH" sz="1800" dirty="0"/>
              <a:t>IWG on RDE </a:t>
            </a:r>
            <a:r>
              <a:rPr lang="fr-CH" sz="1800" dirty="0" err="1"/>
              <a:t>ToRs</a:t>
            </a:r>
            <a:r>
              <a:rPr lang="fr-CH" sz="1800" dirty="0"/>
              <a:t> to </a:t>
            </a:r>
            <a:r>
              <a:rPr lang="fr-CH" sz="1800" dirty="0" err="1"/>
              <a:t>be</a:t>
            </a:r>
            <a:r>
              <a:rPr lang="fr-CH" sz="1800" dirty="0"/>
              <a:t> </a:t>
            </a:r>
            <a:r>
              <a:rPr lang="fr-CH" sz="1800" dirty="0" err="1"/>
              <a:t>discussed</a:t>
            </a:r>
            <a:r>
              <a:rPr lang="fr-CH" sz="1800" dirty="0"/>
              <a:t> </a:t>
            </a:r>
            <a:r>
              <a:rPr lang="fr-CH" sz="1800" dirty="0" err="1"/>
              <a:t>during</a:t>
            </a:r>
            <a:r>
              <a:rPr lang="fr-CH" sz="1800" dirty="0"/>
              <a:t> </a:t>
            </a:r>
            <a:r>
              <a:rPr lang="fr-CH" sz="1800" dirty="0" err="1"/>
              <a:t>this</a:t>
            </a:r>
            <a:r>
              <a:rPr lang="fr-CH" sz="1800" dirty="0"/>
              <a:t> session </a:t>
            </a:r>
            <a:r>
              <a:rPr lang="fr-CH" sz="1800"/>
              <a:t>of GRPE.</a:t>
            </a:r>
            <a:endParaRPr lang="fr-CH" sz="1800" dirty="0"/>
          </a:p>
          <a:p>
            <a:pPr>
              <a:spcBef>
                <a:spcPts val="0"/>
              </a:spcBef>
            </a:pPr>
            <a:endParaRPr lang="fr-CH" sz="1800" dirty="0">
              <a:highlight>
                <a:srgbClr val="FFFF00"/>
              </a:highlight>
            </a:endParaRPr>
          </a:p>
          <a:p>
            <a:pPr>
              <a:spcBef>
                <a:spcPts val="0"/>
              </a:spcBef>
            </a:pPr>
            <a:endParaRPr lang="en-GB" sz="1800" dirty="0"/>
          </a:p>
          <a:p>
            <a:pPr>
              <a:spcBef>
                <a:spcPts val="0"/>
              </a:spcBef>
            </a:pPr>
            <a:endParaRPr lang="en-GB" sz="1800" dirty="0"/>
          </a:p>
          <a:p>
            <a:pPr>
              <a:spcBef>
                <a:spcPts val="0"/>
              </a:spcBef>
            </a:pPr>
            <a:r>
              <a:rPr lang="en-GB" sz="1800" dirty="0"/>
              <a:t>For more details see: </a:t>
            </a:r>
            <a:r>
              <a:rPr lang="en-GB" sz="1800" dirty="0">
                <a:hlinkClick r:id="rId2"/>
              </a:rPr>
              <a:t>ECE/TRANS/WP.29/1137</a:t>
            </a:r>
            <a:endParaRPr lang="en-GB" sz="1800" dirty="0"/>
          </a:p>
        </p:txBody>
      </p:sp>
    </p:spTree>
    <p:extLst>
      <p:ext uri="{BB962C8B-B14F-4D97-AF65-F5344CB8AC3E}">
        <p14:creationId xmlns:p14="http://schemas.microsoft.com/office/powerpoint/2010/main" val="225651590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2729</TotalTime>
  <Words>197</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Office Theme</vt:lpstr>
      <vt:lpstr>Working Party on Pollution and Energy (GRPE) Highlights of the March 2018 session of WP.29</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Francois Cuenot</cp:lastModifiedBy>
  <cp:revision>171</cp:revision>
  <cp:lastPrinted>2017-05-29T09:13:01Z</cp:lastPrinted>
  <dcterms:created xsi:type="dcterms:W3CDTF">2014-05-01T14:51:01Z</dcterms:created>
  <dcterms:modified xsi:type="dcterms:W3CDTF">2018-06-05T15:27:06Z</dcterms:modified>
</cp:coreProperties>
</file>