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79" r:id="rId2"/>
    <p:sldId id="396" r:id="rId3"/>
    <p:sldId id="400" r:id="rId4"/>
    <p:sldId id="401" r:id="rId5"/>
    <p:sldId id="402" r:id="rId6"/>
    <p:sldId id="403" r:id="rId7"/>
    <p:sldId id="407" r:id="rId8"/>
    <p:sldId id="411" r:id="rId9"/>
    <p:sldId id="409" r:id="rId10"/>
    <p:sldId id="410" r:id="rId11"/>
    <p:sldId id="404" r:id="rId12"/>
    <p:sldId id="405" r:id="rId13"/>
    <p:sldId id="406" r:id="rId14"/>
    <p:sldId id="377" r:id="rId15"/>
    <p:sldId id="380" r:id="rId16"/>
  </p:sldIdLst>
  <p:sldSz cx="9144000" cy="6858000" type="screen4x3"/>
  <p:notesSz cx="6797675" cy="985678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4">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G250517" initials="RG250517" lastIdx="5" clrIdx="0"/>
  <p:cmAuthor id="1" name="YvdS (OICA)" initials="YVDS"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2D5EC1"/>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316" autoAdjust="0"/>
  </p:normalViewPr>
  <p:slideViewPr>
    <p:cSldViewPr>
      <p:cViewPr varScale="1">
        <p:scale>
          <a:sx n="70" d="100"/>
          <a:sy n="70" d="100"/>
        </p:scale>
        <p:origin x="-13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955"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955"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lgn="r">
              <a:defRPr sz="1200" b="0">
                <a:solidFill>
                  <a:schemeClr val="tx1"/>
                </a:solidFill>
                <a:latin typeface="Arial" charset="0"/>
              </a:defRPr>
            </a:lvl1pPr>
          </a:lstStyle>
          <a:p>
            <a:pPr>
              <a:defRPr/>
            </a:pPr>
            <a:fld id="{56B799C4-0729-4ED9-BFC5-69C631DB5517}" type="slidenum">
              <a:rPr lang="en-GB"/>
              <a:pPr>
                <a:defRPr/>
              </a:pPr>
              <a:t>‹#›</a:t>
            </a:fld>
            <a:endParaRPr lang="en-GB" dirty="0"/>
          </a:p>
        </p:txBody>
      </p:sp>
    </p:spTree>
    <p:extLst>
      <p:ext uri="{BB962C8B-B14F-4D97-AF65-F5344CB8AC3E}">
        <p14:creationId xmlns:p14="http://schemas.microsoft.com/office/powerpoint/2010/main" val="21570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955"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935038" y="739775"/>
            <a:ext cx="4929187"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0244" y="4681345"/>
            <a:ext cx="5438774" cy="4435869"/>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955"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lgn="r">
              <a:defRPr sz="1200" b="0">
                <a:solidFill>
                  <a:schemeClr val="tx1"/>
                </a:solidFill>
                <a:latin typeface="Arial" charset="0"/>
              </a:defRPr>
            </a:lvl1pPr>
          </a:lstStyle>
          <a:p>
            <a:pPr>
              <a:defRPr/>
            </a:pPr>
            <a:fld id="{45B15622-C3C2-4FA1-BE05-489769E5E947}" type="slidenum">
              <a:rPr lang="en-GB"/>
              <a:pPr>
                <a:defRPr/>
              </a:pPr>
              <a:t>‹#›</a:t>
            </a:fld>
            <a:endParaRPr lang="en-GB" dirty="0"/>
          </a:p>
        </p:txBody>
      </p:sp>
    </p:spTree>
    <p:extLst>
      <p:ext uri="{BB962C8B-B14F-4D97-AF65-F5344CB8AC3E}">
        <p14:creationId xmlns:p14="http://schemas.microsoft.com/office/powerpoint/2010/main" val="3408995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715" indent="-284121" eaLnBrk="0" hangingPunct="0">
              <a:defRPr sz="7600" b="1">
                <a:solidFill>
                  <a:srgbClr val="FFD624"/>
                </a:solidFill>
                <a:latin typeface="Verdana" pitchFamily="34" charset="0"/>
              </a:defRPr>
            </a:lvl2pPr>
            <a:lvl3pPr marL="1136485" indent="-227297" eaLnBrk="0" hangingPunct="0">
              <a:defRPr sz="7600" b="1">
                <a:solidFill>
                  <a:srgbClr val="FFD624"/>
                </a:solidFill>
                <a:latin typeface="Verdana" pitchFamily="34" charset="0"/>
              </a:defRPr>
            </a:lvl3pPr>
            <a:lvl4pPr marL="1591079" indent="-227297" eaLnBrk="0" hangingPunct="0">
              <a:defRPr sz="7600" b="1">
                <a:solidFill>
                  <a:srgbClr val="FFD624"/>
                </a:solidFill>
                <a:latin typeface="Verdana" pitchFamily="34" charset="0"/>
              </a:defRPr>
            </a:lvl4pPr>
            <a:lvl5pPr marL="2045673" indent="-227297" eaLnBrk="0" hangingPunct="0">
              <a:defRPr sz="7600" b="1">
                <a:solidFill>
                  <a:srgbClr val="FFD624"/>
                </a:solidFill>
                <a:latin typeface="Verdana" pitchFamily="34" charset="0"/>
              </a:defRPr>
            </a:lvl5pPr>
            <a:lvl6pPr marL="2500267" indent="-227297" eaLnBrk="0" fontAlgn="base" hangingPunct="0">
              <a:spcBef>
                <a:spcPct val="0"/>
              </a:spcBef>
              <a:spcAft>
                <a:spcPct val="0"/>
              </a:spcAft>
              <a:defRPr sz="7600" b="1">
                <a:solidFill>
                  <a:srgbClr val="FFD624"/>
                </a:solidFill>
                <a:latin typeface="Verdana" pitchFamily="34" charset="0"/>
              </a:defRPr>
            </a:lvl6pPr>
            <a:lvl7pPr marL="2954861" indent="-227297" eaLnBrk="0" fontAlgn="base" hangingPunct="0">
              <a:spcBef>
                <a:spcPct val="0"/>
              </a:spcBef>
              <a:spcAft>
                <a:spcPct val="0"/>
              </a:spcAft>
              <a:defRPr sz="7600" b="1">
                <a:solidFill>
                  <a:srgbClr val="FFD624"/>
                </a:solidFill>
                <a:latin typeface="Verdana" pitchFamily="34" charset="0"/>
              </a:defRPr>
            </a:lvl7pPr>
            <a:lvl8pPr marL="3409455" indent="-227297" eaLnBrk="0" fontAlgn="base" hangingPunct="0">
              <a:spcBef>
                <a:spcPct val="0"/>
              </a:spcBef>
              <a:spcAft>
                <a:spcPct val="0"/>
              </a:spcAft>
              <a:defRPr sz="7600" b="1">
                <a:solidFill>
                  <a:srgbClr val="FFD624"/>
                </a:solidFill>
                <a:latin typeface="Verdana" pitchFamily="34" charset="0"/>
              </a:defRPr>
            </a:lvl8pPr>
            <a:lvl9pPr marL="3864049" indent="-227297" eaLnBrk="0" fontAlgn="base" hangingPunct="0">
              <a:spcBef>
                <a:spcPct val="0"/>
              </a:spcBef>
              <a:spcAft>
                <a:spcPct val="0"/>
              </a:spcAft>
              <a:defRPr sz="7600" b="1">
                <a:solidFill>
                  <a:srgbClr val="FFD624"/>
                </a:solidFill>
                <a:latin typeface="Verdana" pitchFamily="34" charset="0"/>
              </a:defRPr>
            </a:lvl9pPr>
          </a:lstStyle>
          <a:p>
            <a:pPr eaLnBrk="1" hangingPunct="1"/>
            <a:fld id="{C9C8C9D0-C3EF-4C74-BA85-D6BECB2DA95D}" type="slidenum">
              <a:rPr lang="en-GB" sz="1200" b="0">
                <a:solidFill>
                  <a:schemeClr val="tx1"/>
                </a:solidFill>
                <a:latin typeface="Arial" charset="0"/>
              </a:rPr>
              <a:pPr eaLnBrk="1" hangingPunct="1"/>
              <a:t>1</a:t>
            </a:fld>
            <a:endParaRPr lang="en-GB" sz="1200" b="0" dirty="0">
              <a:solidFill>
                <a:schemeClr val="tx1"/>
              </a:solidFill>
              <a:latin typeface="Arial" charset="0"/>
            </a:endParaRPr>
          </a:p>
        </p:txBody>
      </p:sp>
    </p:spTree>
    <p:extLst>
      <p:ext uri="{BB962C8B-B14F-4D97-AF65-F5344CB8AC3E}">
        <p14:creationId xmlns:p14="http://schemas.microsoft.com/office/powerpoint/2010/main" val="200427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10</a:t>
            </a:fld>
            <a:endParaRPr lang="en-GB"/>
          </a:p>
        </p:txBody>
      </p:sp>
    </p:spTree>
    <p:extLst>
      <p:ext uri="{BB962C8B-B14F-4D97-AF65-F5344CB8AC3E}">
        <p14:creationId xmlns:p14="http://schemas.microsoft.com/office/powerpoint/2010/main" val="235717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11</a:t>
            </a:fld>
            <a:endParaRPr lang="en-GB"/>
          </a:p>
        </p:txBody>
      </p:sp>
    </p:spTree>
    <p:extLst>
      <p:ext uri="{BB962C8B-B14F-4D97-AF65-F5344CB8AC3E}">
        <p14:creationId xmlns:p14="http://schemas.microsoft.com/office/powerpoint/2010/main" val="235717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12</a:t>
            </a:fld>
            <a:endParaRPr lang="en-GB" sz="1200" b="0" dirty="0">
              <a:solidFill>
                <a:schemeClr val="tx1"/>
              </a:solidFill>
              <a:latin typeface="Arial" charset="0"/>
            </a:endParaRPr>
          </a:p>
        </p:txBody>
      </p:sp>
    </p:spTree>
    <p:extLst>
      <p:ext uri="{BB962C8B-B14F-4D97-AF65-F5344CB8AC3E}">
        <p14:creationId xmlns:p14="http://schemas.microsoft.com/office/powerpoint/2010/main" val="193376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13</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715" indent="-284121" eaLnBrk="0" hangingPunct="0">
              <a:defRPr sz="7600" b="1">
                <a:solidFill>
                  <a:srgbClr val="FFD624"/>
                </a:solidFill>
                <a:latin typeface="Verdana" pitchFamily="34" charset="0"/>
              </a:defRPr>
            </a:lvl2pPr>
            <a:lvl3pPr marL="1136485" indent="-227297" eaLnBrk="0" hangingPunct="0">
              <a:defRPr sz="7600" b="1">
                <a:solidFill>
                  <a:srgbClr val="FFD624"/>
                </a:solidFill>
                <a:latin typeface="Verdana" pitchFamily="34" charset="0"/>
              </a:defRPr>
            </a:lvl3pPr>
            <a:lvl4pPr marL="1591079" indent="-227297" eaLnBrk="0" hangingPunct="0">
              <a:defRPr sz="7600" b="1">
                <a:solidFill>
                  <a:srgbClr val="FFD624"/>
                </a:solidFill>
                <a:latin typeface="Verdana" pitchFamily="34" charset="0"/>
              </a:defRPr>
            </a:lvl4pPr>
            <a:lvl5pPr marL="2045673" indent="-227297" eaLnBrk="0" hangingPunct="0">
              <a:defRPr sz="7600" b="1">
                <a:solidFill>
                  <a:srgbClr val="FFD624"/>
                </a:solidFill>
                <a:latin typeface="Verdana" pitchFamily="34" charset="0"/>
              </a:defRPr>
            </a:lvl5pPr>
            <a:lvl6pPr marL="2500267" indent="-227297" eaLnBrk="0" fontAlgn="base" hangingPunct="0">
              <a:spcBef>
                <a:spcPct val="0"/>
              </a:spcBef>
              <a:spcAft>
                <a:spcPct val="0"/>
              </a:spcAft>
              <a:defRPr sz="7600" b="1">
                <a:solidFill>
                  <a:srgbClr val="FFD624"/>
                </a:solidFill>
                <a:latin typeface="Verdana" pitchFamily="34" charset="0"/>
              </a:defRPr>
            </a:lvl6pPr>
            <a:lvl7pPr marL="2954861" indent="-227297" eaLnBrk="0" fontAlgn="base" hangingPunct="0">
              <a:spcBef>
                <a:spcPct val="0"/>
              </a:spcBef>
              <a:spcAft>
                <a:spcPct val="0"/>
              </a:spcAft>
              <a:defRPr sz="7600" b="1">
                <a:solidFill>
                  <a:srgbClr val="FFD624"/>
                </a:solidFill>
                <a:latin typeface="Verdana" pitchFamily="34" charset="0"/>
              </a:defRPr>
            </a:lvl7pPr>
            <a:lvl8pPr marL="3409455" indent="-227297" eaLnBrk="0" fontAlgn="base" hangingPunct="0">
              <a:spcBef>
                <a:spcPct val="0"/>
              </a:spcBef>
              <a:spcAft>
                <a:spcPct val="0"/>
              </a:spcAft>
              <a:defRPr sz="7600" b="1">
                <a:solidFill>
                  <a:srgbClr val="FFD624"/>
                </a:solidFill>
                <a:latin typeface="Verdana" pitchFamily="34" charset="0"/>
              </a:defRPr>
            </a:lvl8pPr>
            <a:lvl9pPr marL="3864049" indent="-227297"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14</a:t>
            </a:fld>
            <a:endParaRPr lang="en-GB" sz="1200" b="0" dirty="0">
              <a:solidFill>
                <a:schemeClr val="tx1"/>
              </a:solidFill>
              <a:latin typeface="Arial" charset="0"/>
            </a:endParaRPr>
          </a:p>
        </p:txBody>
      </p:sp>
    </p:spTree>
    <p:extLst>
      <p:ext uri="{BB962C8B-B14F-4D97-AF65-F5344CB8AC3E}">
        <p14:creationId xmlns:p14="http://schemas.microsoft.com/office/powerpoint/2010/main" val="362715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715" indent="-284121" eaLnBrk="0" hangingPunct="0">
              <a:defRPr sz="7600" b="1">
                <a:solidFill>
                  <a:srgbClr val="FFD624"/>
                </a:solidFill>
                <a:latin typeface="Verdana" pitchFamily="34" charset="0"/>
              </a:defRPr>
            </a:lvl2pPr>
            <a:lvl3pPr marL="1136485" indent="-227297" eaLnBrk="0" hangingPunct="0">
              <a:defRPr sz="7600" b="1">
                <a:solidFill>
                  <a:srgbClr val="FFD624"/>
                </a:solidFill>
                <a:latin typeface="Verdana" pitchFamily="34" charset="0"/>
              </a:defRPr>
            </a:lvl3pPr>
            <a:lvl4pPr marL="1591079" indent="-227297" eaLnBrk="0" hangingPunct="0">
              <a:defRPr sz="7600" b="1">
                <a:solidFill>
                  <a:srgbClr val="FFD624"/>
                </a:solidFill>
                <a:latin typeface="Verdana" pitchFamily="34" charset="0"/>
              </a:defRPr>
            </a:lvl4pPr>
            <a:lvl5pPr marL="2045673" indent="-227297" eaLnBrk="0" hangingPunct="0">
              <a:defRPr sz="7600" b="1">
                <a:solidFill>
                  <a:srgbClr val="FFD624"/>
                </a:solidFill>
                <a:latin typeface="Verdana" pitchFamily="34" charset="0"/>
              </a:defRPr>
            </a:lvl5pPr>
            <a:lvl6pPr marL="2500267" indent="-227297" eaLnBrk="0" fontAlgn="base" hangingPunct="0">
              <a:spcBef>
                <a:spcPct val="0"/>
              </a:spcBef>
              <a:spcAft>
                <a:spcPct val="0"/>
              </a:spcAft>
              <a:defRPr sz="7600" b="1">
                <a:solidFill>
                  <a:srgbClr val="FFD624"/>
                </a:solidFill>
                <a:latin typeface="Verdana" pitchFamily="34" charset="0"/>
              </a:defRPr>
            </a:lvl6pPr>
            <a:lvl7pPr marL="2954861" indent="-227297" eaLnBrk="0" fontAlgn="base" hangingPunct="0">
              <a:spcBef>
                <a:spcPct val="0"/>
              </a:spcBef>
              <a:spcAft>
                <a:spcPct val="0"/>
              </a:spcAft>
              <a:defRPr sz="7600" b="1">
                <a:solidFill>
                  <a:srgbClr val="FFD624"/>
                </a:solidFill>
                <a:latin typeface="Verdana" pitchFamily="34" charset="0"/>
              </a:defRPr>
            </a:lvl7pPr>
            <a:lvl8pPr marL="3409455" indent="-227297" eaLnBrk="0" fontAlgn="base" hangingPunct="0">
              <a:spcBef>
                <a:spcPct val="0"/>
              </a:spcBef>
              <a:spcAft>
                <a:spcPct val="0"/>
              </a:spcAft>
              <a:defRPr sz="7600" b="1">
                <a:solidFill>
                  <a:srgbClr val="FFD624"/>
                </a:solidFill>
                <a:latin typeface="Verdana" pitchFamily="34" charset="0"/>
              </a:defRPr>
            </a:lvl8pPr>
            <a:lvl9pPr marL="3864049" indent="-227297"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2</a:t>
            </a:fld>
            <a:endParaRPr lang="en-GB" sz="1200" b="0" dirty="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3</a:t>
            </a:fld>
            <a:endParaRPr lang="en-GB"/>
          </a:p>
        </p:txBody>
      </p:sp>
    </p:spTree>
    <p:extLst>
      <p:ext uri="{BB962C8B-B14F-4D97-AF65-F5344CB8AC3E}">
        <p14:creationId xmlns:p14="http://schemas.microsoft.com/office/powerpoint/2010/main" val="235717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4</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5</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6</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7</a:t>
            </a:fld>
            <a:endParaRPr lang="en-GB"/>
          </a:p>
        </p:txBody>
      </p:sp>
    </p:spTree>
    <p:extLst>
      <p:ext uri="{BB962C8B-B14F-4D97-AF65-F5344CB8AC3E}">
        <p14:creationId xmlns:p14="http://schemas.microsoft.com/office/powerpoint/2010/main" val="235717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8</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9</a:t>
            </a:fld>
            <a:endParaRPr lang="en-GB"/>
          </a:p>
        </p:txBody>
      </p:sp>
    </p:spTree>
    <p:extLst>
      <p:ext uri="{BB962C8B-B14F-4D97-AF65-F5344CB8AC3E}">
        <p14:creationId xmlns:p14="http://schemas.microsoft.com/office/powerpoint/2010/main" val="235717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dirty="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dirty="0"/>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61FAC8A5-1DCC-439D-B9E4-0340F48E6F2A}" type="slidenum">
              <a:rPr lang="en-GB"/>
              <a:pPr>
                <a:defRPr/>
              </a:pPr>
              <a:t>‹#›</a:t>
            </a:fld>
            <a:endParaRPr lang="en-GB" dirty="0"/>
          </a:p>
        </p:txBody>
      </p:sp>
    </p:spTree>
    <p:extLst>
      <p:ext uri="{BB962C8B-B14F-4D97-AF65-F5344CB8AC3E}">
        <p14:creationId xmlns:p14="http://schemas.microsoft.com/office/powerpoint/2010/main" val="146297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B7C7432B-7ABE-4BDE-ACC1-44BF0F0D7CDD}" type="slidenum">
              <a:rPr lang="en-GB"/>
              <a:pPr>
                <a:defRPr/>
              </a:pPr>
              <a:t>‹#›</a:t>
            </a:fld>
            <a:endParaRPr lang="en-GB" dirty="0"/>
          </a:p>
        </p:txBody>
      </p:sp>
    </p:spTree>
    <p:extLst>
      <p:ext uri="{BB962C8B-B14F-4D97-AF65-F5344CB8AC3E}">
        <p14:creationId xmlns:p14="http://schemas.microsoft.com/office/powerpoint/2010/main" val="299618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123257C3-D719-4DA4-92F0-D9F5D07FEBA3}" type="slidenum">
              <a:rPr lang="en-GB"/>
              <a:pPr>
                <a:defRPr/>
              </a:pPr>
              <a:t>‹#›</a:t>
            </a:fld>
            <a:endParaRPr lang="en-GB" dirty="0"/>
          </a:p>
        </p:txBody>
      </p:sp>
    </p:spTree>
    <p:extLst>
      <p:ext uri="{BB962C8B-B14F-4D97-AF65-F5344CB8AC3E}">
        <p14:creationId xmlns:p14="http://schemas.microsoft.com/office/powerpoint/2010/main" val="71523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2AF5B49-934A-4A73-8F2F-AEB4B18A903C}" type="slidenum">
              <a:rPr lang="en-GB"/>
              <a:pPr>
                <a:defRPr/>
              </a:pPr>
              <a:t>‹#›</a:t>
            </a:fld>
            <a:endParaRPr lang="en-GB" dirty="0"/>
          </a:p>
        </p:txBody>
      </p:sp>
    </p:spTree>
    <p:extLst>
      <p:ext uri="{BB962C8B-B14F-4D97-AF65-F5344CB8AC3E}">
        <p14:creationId xmlns:p14="http://schemas.microsoft.com/office/powerpoint/2010/main" val="170922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3339B41B-33C1-4826-B280-9E999A29805E}" type="slidenum">
              <a:rPr lang="en-GB"/>
              <a:pPr>
                <a:defRPr/>
              </a:pPr>
              <a:t>‹#›</a:t>
            </a:fld>
            <a:endParaRPr lang="en-GB" dirty="0"/>
          </a:p>
        </p:txBody>
      </p:sp>
    </p:spTree>
    <p:extLst>
      <p:ext uri="{BB962C8B-B14F-4D97-AF65-F5344CB8AC3E}">
        <p14:creationId xmlns:p14="http://schemas.microsoft.com/office/powerpoint/2010/main" val="39899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61521B0F-7D15-4AE9-A2A7-BC2DB17D7741}" type="slidenum">
              <a:rPr lang="en-GB"/>
              <a:pPr>
                <a:defRPr/>
              </a:pPr>
              <a:t>‹#›</a:t>
            </a:fld>
            <a:endParaRPr lang="en-GB" dirty="0"/>
          </a:p>
        </p:txBody>
      </p:sp>
    </p:spTree>
    <p:extLst>
      <p:ext uri="{BB962C8B-B14F-4D97-AF65-F5344CB8AC3E}">
        <p14:creationId xmlns:p14="http://schemas.microsoft.com/office/powerpoint/2010/main" val="204774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35AA2D2-1CF3-40F6-A3F9-1556802090B7}" type="slidenum">
              <a:rPr lang="en-GB"/>
              <a:pPr>
                <a:defRPr/>
              </a:pPr>
              <a:t>‹#›</a:t>
            </a:fld>
            <a:endParaRPr lang="en-GB" dirty="0"/>
          </a:p>
        </p:txBody>
      </p:sp>
    </p:spTree>
    <p:extLst>
      <p:ext uri="{BB962C8B-B14F-4D97-AF65-F5344CB8AC3E}">
        <p14:creationId xmlns:p14="http://schemas.microsoft.com/office/powerpoint/2010/main" val="91072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dirty="0"/>
          </a:p>
        </p:txBody>
      </p:sp>
      <p:sp>
        <p:nvSpPr>
          <p:cNvPr id="5" name="Rectangle 6"/>
          <p:cNvSpPr>
            <a:spLocks noGrp="1" noChangeArrowheads="1"/>
          </p:cNvSpPr>
          <p:nvPr>
            <p:ph type="sldNum" sz="quarter" idx="12"/>
          </p:nvPr>
        </p:nvSpPr>
        <p:spPr/>
        <p:txBody>
          <a:bodyPr/>
          <a:lstStyle>
            <a:lvl1pPr>
              <a:defRPr/>
            </a:lvl1pPr>
          </a:lstStyle>
          <a:p>
            <a:pPr>
              <a:defRPr/>
            </a:pPr>
            <a:fld id="{884EBA80-10EE-46F0-A28C-DA37BD764D99}" type="slidenum">
              <a:rPr lang="en-GB"/>
              <a:pPr>
                <a:defRPr/>
              </a:pPr>
              <a:t>‹#›</a:t>
            </a:fld>
            <a:endParaRPr lang="en-GB" dirty="0"/>
          </a:p>
        </p:txBody>
      </p:sp>
    </p:spTree>
    <p:extLst>
      <p:ext uri="{BB962C8B-B14F-4D97-AF65-F5344CB8AC3E}">
        <p14:creationId xmlns:p14="http://schemas.microsoft.com/office/powerpoint/2010/main" val="118857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dirty="0"/>
          </a:p>
        </p:txBody>
      </p:sp>
      <p:sp>
        <p:nvSpPr>
          <p:cNvPr id="4" name="Rectangle 6"/>
          <p:cNvSpPr>
            <a:spLocks noGrp="1" noChangeArrowheads="1"/>
          </p:cNvSpPr>
          <p:nvPr>
            <p:ph type="sldNum" sz="quarter" idx="12"/>
          </p:nvPr>
        </p:nvSpPr>
        <p:spPr/>
        <p:txBody>
          <a:bodyPr/>
          <a:lstStyle>
            <a:lvl1pPr>
              <a:defRPr/>
            </a:lvl1pPr>
          </a:lstStyle>
          <a:p>
            <a:pPr>
              <a:defRPr/>
            </a:pPr>
            <a:fld id="{A179CA43-E6A3-4ABE-BCA0-8824F77BB5B5}" type="slidenum">
              <a:rPr lang="en-GB"/>
              <a:pPr>
                <a:defRPr/>
              </a:pPr>
              <a:t>‹#›</a:t>
            </a:fld>
            <a:endParaRPr lang="en-GB" dirty="0"/>
          </a:p>
        </p:txBody>
      </p:sp>
    </p:spTree>
    <p:extLst>
      <p:ext uri="{BB962C8B-B14F-4D97-AF65-F5344CB8AC3E}">
        <p14:creationId xmlns:p14="http://schemas.microsoft.com/office/powerpoint/2010/main" val="425107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98F3FE4D-036F-4E21-8D6D-3BE477C51DB9}" type="slidenum">
              <a:rPr lang="en-GB"/>
              <a:pPr>
                <a:defRPr/>
              </a:pPr>
              <a:t>‹#›</a:t>
            </a:fld>
            <a:endParaRPr lang="en-GB" dirty="0"/>
          </a:p>
        </p:txBody>
      </p:sp>
    </p:spTree>
    <p:extLst>
      <p:ext uri="{BB962C8B-B14F-4D97-AF65-F5344CB8AC3E}">
        <p14:creationId xmlns:p14="http://schemas.microsoft.com/office/powerpoint/2010/main" val="306622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E359D35E-6B5B-403F-92C3-06FCBE691E49}" type="slidenum">
              <a:rPr lang="en-GB"/>
              <a:pPr>
                <a:defRPr/>
              </a:pPr>
              <a:t>‹#›</a:t>
            </a:fld>
            <a:endParaRPr lang="en-GB" dirty="0"/>
          </a:p>
        </p:txBody>
      </p:sp>
    </p:spTree>
    <p:extLst>
      <p:ext uri="{BB962C8B-B14F-4D97-AF65-F5344CB8AC3E}">
        <p14:creationId xmlns:p14="http://schemas.microsoft.com/office/powerpoint/2010/main" val="234298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BB3B7445-2F97-428C-B1DA-2FDFCF23382E}"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lessandro.Marotta@ec.europa.eu" TargetMode="External"/><Relationship Id="rId2" Type="http://schemas.openxmlformats.org/officeDocument/2006/relationships/hyperlink" Target="mailto:rgardner@tr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55650" y="1773238"/>
            <a:ext cx="7632700" cy="4608090"/>
          </a:xfrm>
        </p:spPr>
        <p:txBody>
          <a:bodyPr/>
          <a:lstStyle/>
          <a:p>
            <a:pPr algn="ctr">
              <a:spcAft>
                <a:spcPts val="1200"/>
              </a:spcAft>
            </a:pPr>
            <a:r>
              <a:rPr lang="en-GB" sz="2000" dirty="0"/>
              <a:t>Transposition of GTR15 (WLTP) </a:t>
            </a:r>
            <a:br>
              <a:rPr lang="en-GB" sz="2000" dirty="0"/>
            </a:br>
            <a:r>
              <a:rPr lang="en-GB" sz="2000" dirty="0"/>
              <a:t>into</a:t>
            </a:r>
            <a:br>
              <a:rPr lang="en-GB" sz="2000" dirty="0"/>
            </a:br>
            <a:r>
              <a:rPr lang="en-GB" sz="2000" dirty="0"/>
              <a:t>UN Regulations</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Update for </a:t>
            </a:r>
            <a:r>
              <a:rPr lang="en-GB" sz="2000" dirty="0" err="1"/>
              <a:t>GRPE</a:t>
            </a:r>
            <a:r>
              <a:rPr lang="en-GB" sz="2000" dirty="0"/>
              <a:t> from WLTP Transposition Task Force</a:t>
            </a:r>
            <a:br>
              <a:rPr lang="en-GB" sz="2000" dirty="0"/>
            </a:br>
            <a:r>
              <a:rPr lang="en-GB" sz="2000" dirty="0"/>
              <a:t/>
            </a:r>
            <a:br>
              <a:rPr lang="en-GB" sz="2000" dirty="0"/>
            </a:br>
            <a:r>
              <a:rPr lang="en-GB" sz="2000" dirty="0"/>
              <a:t>June 2018</a:t>
            </a:r>
            <a:br>
              <a:rPr lang="en-GB" sz="2000" dirty="0"/>
            </a:br>
            <a:r>
              <a:rPr lang="en-GB" sz="2400" dirty="0"/>
              <a:t/>
            </a:r>
            <a:br>
              <a:rPr lang="en-GB" sz="2400" dirty="0"/>
            </a:b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pPr>
              <a:defRPr/>
            </a:pPr>
            <a:fld id="{61FAC8A5-1DCC-439D-B9E4-0340F48E6F2A}" type="slidenum">
              <a:rPr lang="en-GB" smtClean="0"/>
              <a:pPr>
                <a:defRPr/>
              </a:pPr>
              <a:t>1</a:t>
            </a:fld>
            <a:endParaRPr lang="en-GB" dirty="0"/>
          </a:p>
        </p:txBody>
      </p:sp>
      <p:sp>
        <p:nvSpPr>
          <p:cNvPr id="5" name="Textfeld 12"/>
          <p:cNvSpPr txBox="1">
            <a:spLocks noChangeArrowheads="1"/>
          </p:cNvSpPr>
          <p:nvPr/>
        </p:nvSpPr>
        <p:spPr bwMode="auto">
          <a:xfrm>
            <a:off x="5724128" y="260648"/>
            <a:ext cx="321830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Informal document </a:t>
            </a:r>
            <a:r>
              <a:rPr kumimoji="0" lang="en-US" sz="1200" dirty="0">
                <a:solidFill>
                  <a:prstClr val="black"/>
                </a:solidFill>
                <a:latin typeface="Times New Roman" pitchFamily="18" charset="0"/>
                <a:cs typeface="Times New Roman" pitchFamily="18" charset="0"/>
              </a:rPr>
              <a:t>GRPE-77-</a:t>
            </a:r>
            <a:r>
              <a:rPr kumimoji="0" lang="en-GB" sz="1200" dirty="0">
                <a:solidFill>
                  <a:prstClr val="black"/>
                </a:solidFill>
                <a:latin typeface="Times New Roman" pitchFamily="18" charset="0"/>
                <a:cs typeface="Times New Roman" pitchFamily="18" charset="0"/>
              </a:rPr>
              <a:t>21</a:t>
            </a:r>
            <a:endParaRPr kumimoji="0" lang="de-DE" sz="1200" b="0" dirty="0">
              <a:solidFill>
                <a:prstClr val="black"/>
              </a:solidFill>
              <a:latin typeface="Times New Roman" pitchFamily="18" charset="0"/>
              <a:cs typeface="Times New Roman" pitchFamily="18" charset="0"/>
            </a:endParaRPr>
          </a:p>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77th GRPE, 6-8 June 2018</a:t>
            </a:r>
          </a:p>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Agenda item 3(b)</a:t>
            </a:r>
            <a:endParaRPr kumimoji="0" lang="de-DE" sz="1200" b="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29599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050050"/>
            <a:ext cx="4752527" cy="566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38032" y="6237311"/>
            <a:ext cx="3240360" cy="276999"/>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1200" b="0" dirty="0">
                <a:solidFill>
                  <a:srgbClr val="0F5494"/>
                </a:solidFill>
              </a:rPr>
              <a:t>Source: Bill Coleman</a:t>
            </a:r>
          </a:p>
        </p:txBody>
      </p:sp>
    </p:spTree>
    <p:extLst>
      <p:ext uri="{BB962C8B-B14F-4D97-AF65-F5344CB8AC3E}">
        <p14:creationId xmlns:p14="http://schemas.microsoft.com/office/powerpoint/2010/main" val="41130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872208"/>
          </a:xfrm>
        </p:spPr>
        <p:txBody>
          <a:bodyPr/>
          <a:lstStyle/>
          <a:p>
            <a:pPr algn="ctr"/>
            <a:r>
              <a:rPr lang="en-GB" sz="2800" dirty="0">
                <a:solidFill>
                  <a:srgbClr val="002060"/>
                </a:solidFill>
              </a:rPr>
              <a:t>Potential approaches to transposition</a:t>
            </a:r>
          </a:p>
        </p:txBody>
      </p:sp>
    </p:spTree>
    <p:extLst>
      <p:ext uri="{BB962C8B-B14F-4D97-AF65-F5344CB8AC3E}">
        <p14:creationId xmlns:p14="http://schemas.microsoft.com/office/powerpoint/2010/main" val="417516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268760"/>
            <a:ext cx="8640960" cy="576064"/>
          </a:xfrm>
        </p:spPr>
        <p:txBody>
          <a:bodyPr/>
          <a:lstStyle/>
          <a:p>
            <a:pPr algn="ctr"/>
            <a:r>
              <a:rPr lang="en-GB" sz="2400" dirty="0">
                <a:solidFill>
                  <a:srgbClr val="002060"/>
                </a:solidFill>
              </a:rPr>
              <a:t>Principle of Transposition</a:t>
            </a:r>
            <a:endParaRPr lang="en-US" sz="2400" dirty="0">
              <a:solidFill>
                <a:srgbClr val="002060"/>
              </a:solidFill>
            </a:endParaRPr>
          </a:p>
        </p:txBody>
      </p:sp>
      <p:sp>
        <p:nvSpPr>
          <p:cNvPr id="14339" name="Content Placeholder 2"/>
          <p:cNvSpPr>
            <a:spLocks noGrp="1"/>
          </p:cNvSpPr>
          <p:nvPr>
            <p:ph idx="1"/>
          </p:nvPr>
        </p:nvSpPr>
        <p:spPr>
          <a:xfrm>
            <a:off x="179512" y="1844824"/>
            <a:ext cx="8352928" cy="4876651"/>
          </a:xfrm>
        </p:spPr>
        <p:txBody>
          <a:bodyPr/>
          <a:lstStyle/>
          <a:p>
            <a:pPr marL="0" indent="0" algn="just">
              <a:spcAft>
                <a:spcPts val="600"/>
              </a:spcAft>
              <a:buNone/>
            </a:pPr>
            <a:r>
              <a:rPr lang="en-US" sz="1600" b="0" dirty="0">
                <a:solidFill>
                  <a:srgbClr val="002060"/>
                </a:solidFill>
              </a:rPr>
              <a:t>Three different approaches to transposition have been considered by the Task Force (see WLTP-20-04e and </a:t>
            </a:r>
            <a:r>
              <a:rPr lang="en-US" sz="1600" dirty="0">
                <a:solidFill>
                  <a:srgbClr val="002060"/>
                </a:solidFill>
              </a:rPr>
              <a:t>IWVTA-25-11 </a:t>
            </a:r>
            <a:r>
              <a:rPr lang="en-US" sz="1600" b="0" dirty="0">
                <a:solidFill>
                  <a:srgbClr val="002060"/>
                </a:solidFill>
              </a:rPr>
              <a:t>for details)</a:t>
            </a:r>
          </a:p>
          <a:p>
            <a:pPr algn="just">
              <a:spcAft>
                <a:spcPts val="600"/>
              </a:spcAft>
            </a:pPr>
            <a:r>
              <a:rPr lang="en-US" sz="1400" dirty="0">
                <a:solidFill>
                  <a:srgbClr val="002060"/>
                </a:solidFill>
              </a:rPr>
              <a:t>Approach 1: Traditional approach to avoid “options”. Faithful to the 1958 Agreement.</a:t>
            </a:r>
          </a:p>
          <a:p>
            <a:pPr lvl="1" algn="just">
              <a:spcAft>
                <a:spcPts val="400"/>
              </a:spcAft>
            </a:pPr>
            <a:r>
              <a:rPr lang="en-US" sz="1100" dirty="0">
                <a:solidFill>
                  <a:srgbClr val="002060"/>
                </a:solidFill>
              </a:rPr>
              <a:t>UN R.00 covers regional level 1a; UN R.01 covers regional level 1b; UN R.02 covers top level </a:t>
            </a:r>
          </a:p>
          <a:p>
            <a:pPr lvl="1" algn="just">
              <a:spcAft>
                <a:spcPts val="400"/>
              </a:spcAft>
            </a:pPr>
            <a:r>
              <a:rPr lang="en-US" sz="1200" b="0" dirty="0">
                <a:solidFill>
                  <a:srgbClr val="002060"/>
                </a:solidFill>
              </a:rPr>
              <a:t>Pro: Fully in line with the new 1958 Agreement</a:t>
            </a:r>
          </a:p>
          <a:p>
            <a:pPr lvl="1" algn="just">
              <a:spcAft>
                <a:spcPts val="400"/>
              </a:spcAft>
            </a:pPr>
            <a:r>
              <a:rPr lang="en-US" sz="1200" b="0" dirty="0">
                <a:solidFill>
                  <a:srgbClr val="002060"/>
                </a:solidFill>
              </a:rPr>
              <a:t>Cons: Long lead in time (18 months) before all levels are in force + High administrative burden.</a:t>
            </a:r>
          </a:p>
          <a:p>
            <a:pPr lvl="1" algn="just">
              <a:spcAft>
                <a:spcPts val="600"/>
              </a:spcAft>
            </a:pPr>
            <a:r>
              <a:rPr lang="en-US" sz="1200" b="0" dirty="0">
                <a:solidFill>
                  <a:srgbClr val="002060"/>
                </a:solidFill>
              </a:rPr>
              <a:t>Solution(?): If Legal Office OLA were to accept simultaneous notification and entry into force</a:t>
            </a:r>
          </a:p>
          <a:p>
            <a:pPr algn="just">
              <a:spcAft>
                <a:spcPts val="600"/>
              </a:spcAft>
            </a:pPr>
            <a:r>
              <a:rPr lang="en-US" sz="1400" dirty="0">
                <a:solidFill>
                  <a:srgbClr val="002060"/>
                </a:solidFill>
              </a:rPr>
              <a:t>Approach 2: ‘Untraditional approach’ - to speed up process</a:t>
            </a:r>
          </a:p>
          <a:p>
            <a:pPr lvl="1" algn="just">
              <a:spcAft>
                <a:spcPts val="400"/>
              </a:spcAft>
            </a:pPr>
            <a:r>
              <a:rPr lang="en-US" sz="1100" dirty="0">
                <a:solidFill>
                  <a:srgbClr val="002060"/>
                </a:solidFill>
              </a:rPr>
              <a:t>UN R.00 covers all regional levels 1a, 1b; UN R.01 covers top level 2</a:t>
            </a:r>
          </a:p>
          <a:p>
            <a:pPr lvl="1" algn="just">
              <a:spcAft>
                <a:spcPts val="400"/>
              </a:spcAft>
            </a:pPr>
            <a:r>
              <a:rPr lang="en-US" sz="1200" b="0" dirty="0">
                <a:solidFill>
                  <a:srgbClr val="002060"/>
                </a:solidFill>
              </a:rPr>
              <a:t>Pro: Shorter lead in time and reduced adminstrative burden compare to Approach 1.</a:t>
            </a:r>
          </a:p>
          <a:p>
            <a:pPr lvl="1" algn="just">
              <a:spcAft>
                <a:spcPts val="600"/>
              </a:spcAft>
            </a:pPr>
            <a:r>
              <a:rPr lang="en-US" sz="1200" b="0" dirty="0">
                <a:solidFill>
                  <a:srgbClr val="002060"/>
                </a:solidFill>
              </a:rPr>
              <a:t>Con: Could become complicated (potentially unworkable?) after rounds of amendments are made; also, the base version UN R.00 would contain options at choice of CPs </a:t>
            </a:r>
            <a:endParaRPr lang="en-US" sz="1200" dirty="0">
              <a:solidFill>
                <a:srgbClr val="002060"/>
              </a:solidFill>
            </a:endParaRPr>
          </a:p>
          <a:p>
            <a:pPr algn="just">
              <a:spcAft>
                <a:spcPts val="600"/>
              </a:spcAft>
            </a:pPr>
            <a:r>
              <a:rPr lang="en-US" sz="1400" dirty="0">
                <a:solidFill>
                  <a:srgbClr val="002060"/>
                </a:solidFill>
              </a:rPr>
              <a:t>Approach 3: Untraditional approach using two sets of special provisions</a:t>
            </a:r>
          </a:p>
          <a:p>
            <a:pPr lvl="1" algn="just">
              <a:spcAft>
                <a:spcPts val="400"/>
              </a:spcAft>
            </a:pPr>
            <a:r>
              <a:rPr lang="en-US" sz="1100" dirty="0">
                <a:solidFill>
                  <a:srgbClr val="002060"/>
                </a:solidFill>
              </a:rPr>
              <a:t>UN R.00 covers all levels (top level 2 as well as the regional levels 1a, 1b, …)</a:t>
            </a:r>
          </a:p>
          <a:p>
            <a:pPr lvl="1" algn="just">
              <a:spcAft>
                <a:spcPts val="600"/>
              </a:spcAft>
            </a:pPr>
            <a:r>
              <a:rPr lang="en-US" sz="1200" b="0" dirty="0">
                <a:solidFill>
                  <a:srgbClr val="002060"/>
                </a:solidFill>
              </a:rPr>
              <a:t>Pro: Shortest lead in time. Con: against the spirit of the 58 Agreement.</a:t>
            </a:r>
            <a:endParaRPr lang="en-US" sz="1200" dirty="0">
              <a:solidFill>
                <a:srgbClr val="002060"/>
              </a:solidFill>
            </a:endParaRPr>
          </a:p>
          <a:p>
            <a:pPr marL="0" indent="0" algn="just">
              <a:spcAft>
                <a:spcPts val="600"/>
              </a:spcAft>
              <a:buNone/>
            </a:pPr>
            <a:endParaRPr lang="en-US" sz="1600" dirty="0">
              <a:solidFill>
                <a:srgbClr val="002060"/>
              </a:solidFill>
            </a:endParaRPr>
          </a:p>
          <a:p>
            <a:pPr marL="0" indent="0" algn="just">
              <a:spcAft>
                <a:spcPts val="600"/>
              </a:spcAft>
              <a:buNone/>
            </a:pPr>
            <a:endParaRPr lang="en-US" sz="1600" b="0" dirty="0">
              <a:solidFill>
                <a:srgbClr val="002060"/>
              </a:solidFill>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12</a:t>
            </a:fld>
            <a:endParaRPr lang="en-GB" dirty="0"/>
          </a:p>
        </p:txBody>
      </p:sp>
      <p:sp>
        <p:nvSpPr>
          <p:cNvPr id="9" name="Multiply 8"/>
          <p:cNvSpPr/>
          <p:nvPr/>
        </p:nvSpPr>
        <p:spPr>
          <a:xfrm>
            <a:off x="-324544" y="5013176"/>
            <a:ext cx="8712968" cy="1440160"/>
          </a:xfrm>
          <a:prstGeom prst="mathMultiply">
            <a:avLst/>
          </a:prstGeom>
          <a:solidFill>
            <a:srgbClr val="FF0000">
              <a:alpha val="11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224114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640960" cy="576064"/>
          </a:xfrm>
        </p:spPr>
        <p:txBody>
          <a:bodyPr/>
          <a:lstStyle/>
          <a:p>
            <a:pPr algn="ctr"/>
            <a:r>
              <a:rPr lang="en-GB" sz="2400" dirty="0">
                <a:solidFill>
                  <a:srgbClr val="002060"/>
                </a:solidFill>
              </a:rPr>
              <a:t>Approach - Way Forward</a:t>
            </a:r>
            <a:endParaRPr lang="en-US" sz="2400" dirty="0">
              <a:solidFill>
                <a:srgbClr val="002060"/>
              </a:solidFill>
            </a:endParaRPr>
          </a:p>
        </p:txBody>
      </p:sp>
      <p:sp>
        <p:nvSpPr>
          <p:cNvPr id="14339" name="Content Placeholder 2"/>
          <p:cNvSpPr>
            <a:spLocks noGrp="1"/>
          </p:cNvSpPr>
          <p:nvPr>
            <p:ph idx="1"/>
          </p:nvPr>
        </p:nvSpPr>
        <p:spPr>
          <a:xfrm>
            <a:off x="179512" y="1988840"/>
            <a:ext cx="8352928" cy="4536504"/>
          </a:xfrm>
        </p:spPr>
        <p:txBody>
          <a:bodyPr/>
          <a:lstStyle/>
          <a:p>
            <a:pPr algn="just">
              <a:spcAft>
                <a:spcPts val="600"/>
              </a:spcAft>
            </a:pPr>
            <a:r>
              <a:rPr lang="en-US" sz="1600" dirty="0">
                <a:solidFill>
                  <a:srgbClr val="002060"/>
                </a:solidFill>
              </a:rPr>
              <a:t>Request to OLA prepared by the Task Force and the UNECE Secretariat.</a:t>
            </a:r>
          </a:p>
          <a:p>
            <a:pPr algn="just">
              <a:spcAft>
                <a:spcPts val="600"/>
              </a:spcAft>
            </a:pPr>
            <a:r>
              <a:rPr lang="en-US" sz="1600" dirty="0">
                <a:solidFill>
                  <a:srgbClr val="002060"/>
                </a:solidFill>
              </a:rPr>
              <a:t>Request was discussed at WP.29 in March 2018 and to be sent to OLA in April 2018.</a:t>
            </a:r>
          </a:p>
          <a:p>
            <a:pPr algn="just">
              <a:spcAft>
                <a:spcPts val="600"/>
              </a:spcAft>
            </a:pPr>
            <a:r>
              <a:rPr lang="en-US" sz="1600" dirty="0">
                <a:solidFill>
                  <a:srgbClr val="002060"/>
                </a:solidFill>
              </a:rPr>
              <a:t>Based on the level of detail of the information provided, OLA unable to provide a definitive response</a:t>
            </a:r>
          </a:p>
          <a:p>
            <a:pPr algn="just">
              <a:spcAft>
                <a:spcPts val="600"/>
              </a:spcAft>
            </a:pPr>
            <a:r>
              <a:rPr lang="en-US" sz="1600" dirty="0">
                <a:solidFill>
                  <a:srgbClr val="002060"/>
                </a:solidFill>
              </a:rPr>
              <a:t>Further discussions required - Task Force / UNECE / OLA</a:t>
            </a:r>
          </a:p>
          <a:p>
            <a:pPr algn="just">
              <a:spcAft>
                <a:spcPts val="600"/>
              </a:spcAft>
            </a:pPr>
            <a:r>
              <a:rPr lang="en-US" sz="1600" dirty="0">
                <a:solidFill>
                  <a:srgbClr val="002060"/>
                </a:solidFill>
              </a:rPr>
              <a:t>UNECE Secretariat’s preferred approach remains as Approach 2</a:t>
            </a:r>
          </a:p>
          <a:p>
            <a:pPr algn="just">
              <a:spcAft>
                <a:spcPts val="600"/>
              </a:spcAft>
            </a:pPr>
            <a:r>
              <a:rPr lang="en-US" sz="1600" dirty="0">
                <a:solidFill>
                  <a:srgbClr val="002060"/>
                </a:solidFill>
              </a:rPr>
              <a:t>Can </a:t>
            </a:r>
            <a:r>
              <a:rPr lang="en-US" sz="1600" dirty="0" err="1">
                <a:solidFill>
                  <a:srgbClr val="002060"/>
                </a:solidFill>
              </a:rPr>
              <a:t>GRPE</a:t>
            </a:r>
            <a:r>
              <a:rPr lang="en-US" sz="1600" dirty="0">
                <a:solidFill>
                  <a:srgbClr val="002060"/>
                </a:solidFill>
              </a:rPr>
              <a:t> provide guidance on this? </a:t>
            </a: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13</a:t>
            </a:fld>
            <a:endParaRPr lang="en-GB" dirty="0"/>
          </a:p>
        </p:txBody>
      </p:sp>
    </p:spTree>
    <p:extLst>
      <p:ext uri="{BB962C8B-B14F-4D97-AF65-F5344CB8AC3E}">
        <p14:creationId xmlns:p14="http://schemas.microsoft.com/office/powerpoint/2010/main" val="265879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712968" cy="576064"/>
          </a:xfrm>
        </p:spPr>
        <p:txBody>
          <a:bodyPr/>
          <a:lstStyle/>
          <a:p>
            <a:pPr algn="ctr"/>
            <a:r>
              <a:rPr lang="en-GB" sz="2400" dirty="0">
                <a:solidFill>
                  <a:srgbClr val="002060"/>
                </a:solidFill>
              </a:rPr>
              <a:t>Next steps</a:t>
            </a:r>
            <a:endParaRPr lang="en-US" sz="2400" dirty="0"/>
          </a:p>
        </p:txBody>
      </p:sp>
      <p:sp>
        <p:nvSpPr>
          <p:cNvPr id="14339" name="Content Placeholder 2"/>
          <p:cNvSpPr>
            <a:spLocks noGrp="1"/>
          </p:cNvSpPr>
          <p:nvPr>
            <p:ph idx="1"/>
          </p:nvPr>
        </p:nvSpPr>
        <p:spPr>
          <a:xfrm>
            <a:off x="395536" y="2132856"/>
            <a:ext cx="8064896" cy="4392488"/>
          </a:xfrm>
        </p:spPr>
        <p:txBody>
          <a:bodyPr/>
          <a:lstStyle/>
          <a:p>
            <a:pPr marL="342900" lvl="2" indent="-342900" algn="just">
              <a:spcAft>
                <a:spcPts val="600"/>
              </a:spcAft>
              <a:buClr>
                <a:srgbClr val="0F5494"/>
              </a:buClr>
              <a:buFont typeface="Wingdings" panose="05000000000000000000" pitchFamily="2" charset="2"/>
              <a:buChar char="§"/>
            </a:pPr>
            <a:r>
              <a:rPr lang="en-GB" sz="1600" dirty="0">
                <a:solidFill>
                  <a:srgbClr val="002060"/>
                </a:solidFill>
                <a:ea typeface="+mn-ea"/>
                <a:cs typeface="+mn-cs"/>
              </a:rPr>
              <a:t>Confirm the Approach to be used for transposition </a:t>
            </a: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rPr>
              <a:t>Confirm the process for introducing updated Durability into 1958 and 1998 agreements</a:t>
            </a: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rPr>
              <a:t>Confirm the process for introducing updated COP into 1958 and 1998 (</a:t>
            </a:r>
            <a:r>
              <a:rPr lang="en-GB" sz="1600" dirty="0">
                <a:solidFill>
                  <a:srgbClr val="FF0000"/>
                </a:solidFill>
              </a:rPr>
              <a:t>?</a:t>
            </a:r>
            <a:r>
              <a:rPr lang="en-GB" sz="1600" dirty="0">
                <a:solidFill>
                  <a:srgbClr val="002060"/>
                </a:solidFill>
              </a:rPr>
              <a:t>) agreements</a:t>
            </a: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rPr>
              <a:t>Confirm the ‘way forward’ for </a:t>
            </a:r>
            <a:r>
              <a:rPr lang="en-GB" sz="1600" dirty="0" err="1">
                <a:solidFill>
                  <a:srgbClr val="002060"/>
                </a:solidFill>
              </a:rPr>
              <a:t>UNR</a:t>
            </a:r>
            <a:r>
              <a:rPr lang="en-GB" sz="1600" dirty="0">
                <a:solidFill>
                  <a:srgbClr val="002060"/>
                </a:solidFill>
              </a:rPr>
              <a:t> 101</a:t>
            </a: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rPr>
              <a:t>Confirm how to handle </a:t>
            </a:r>
            <a:r>
              <a:rPr lang="en-GB" sz="1600" dirty="0" err="1">
                <a:solidFill>
                  <a:srgbClr val="002060"/>
                </a:solidFill>
              </a:rPr>
              <a:t>RDE</a:t>
            </a:r>
            <a:endParaRPr lang="en-GB" sz="1600" dirty="0">
              <a:solidFill>
                <a:srgbClr val="002060"/>
              </a:solidFill>
            </a:endParaRP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ea typeface="+mn-ea"/>
                <a:cs typeface="+mn-cs"/>
              </a:rPr>
              <a:t>Finalise structures for UNR WLTP (Levels 1 &amp; 2) and UNR 83 08 series</a:t>
            </a: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ea typeface="+mn-ea"/>
                <a:cs typeface="+mn-cs"/>
              </a:rPr>
              <a:t>Agree content of regional levels (Levels 1a and 1b) and Level 2 </a:t>
            </a: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ea typeface="+mn-ea"/>
                <a:cs typeface="+mn-cs"/>
              </a:rPr>
              <a:t>Develop detailed regulatory texts</a:t>
            </a:r>
          </a:p>
          <a:p>
            <a:pPr marL="342900" lvl="2" indent="-342900" algn="just">
              <a:spcAft>
                <a:spcPts val="600"/>
              </a:spcAft>
              <a:buClr>
                <a:srgbClr val="0F5494"/>
              </a:buClr>
              <a:buFont typeface="Wingdings" panose="05000000000000000000" pitchFamily="2" charset="2"/>
              <a:buChar char="§"/>
            </a:pPr>
            <a:r>
              <a:rPr lang="en-GB" sz="1600" dirty="0">
                <a:solidFill>
                  <a:srgbClr val="002060"/>
                </a:solidFill>
                <a:ea typeface="+mn-ea"/>
                <a:cs typeface="+mn-cs"/>
              </a:rPr>
              <a:t>Plan is to have an Informal UNR WLTP for 78</a:t>
            </a:r>
            <a:r>
              <a:rPr lang="en-GB" sz="1600" baseline="30000" dirty="0">
                <a:solidFill>
                  <a:srgbClr val="002060"/>
                </a:solidFill>
                <a:ea typeface="+mn-ea"/>
                <a:cs typeface="+mn-cs"/>
              </a:rPr>
              <a:t>th</a:t>
            </a:r>
            <a:r>
              <a:rPr lang="en-GB" sz="1600" dirty="0">
                <a:solidFill>
                  <a:srgbClr val="002060"/>
                </a:solidFill>
                <a:ea typeface="+mn-ea"/>
                <a:cs typeface="+mn-cs"/>
              </a:rPr>
              <a:t> GRPE January 2019 and a Working Document for 79</a:t>
            </a:r>
            <a:r>
              <a:rPr lang="en-GB" sz="1600" baseline="30000" dirty="0">
                <a:solidFill>
                  <a:srgbClr val="002060"/>
                </a:solidFill>
                <a:ea typeface="+mn-ea"/>
                <a:cs typeface="+mn-cs"/>
              </a:rPr>
              <a:t>th</a:t>
            </a:r>
            <a:r>
              <a:rPr lang="en-GB" sz="1600" dirty="0">
                <a:solidFill>
                  <a:srgbClr val="002060"/>
                </a:solidFill>
                <a:ea typeface="+mn-ea"/>
                <a:cs typeface="+mn-cs"/>
              </a:rPr>
              <a:t> GRPE June 2019.</a:t>
            </a: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14</a:t>
            </a:fld>
            <a:endParaRPr lang="en-GB" dirty="0"/>
          </a:p>
        </p:txBody>
      </p:sp>
    </p:spTree>
    <p:extLst>
      <p:ext uri="{BB962C8B-B14F-4D97-AF65-F5344CB8AC3E}">
        <p14:creationId xmlns:p14="http://schemas.microsoft.com/office/powerpoint/2010/main" val="131223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3888432"/>
          </a:xfrm>
        </p:spPr>
        <p:txBody>
          <a:bodyPr/>
          <a:lstStyle/>
          <a:p>
            <a:pPr algn="ctr" eaLnBrk="1" hangingPunct="1">
              <a:spcAft>
                <a:spcPts val="2400"/>
              </a:spcAft>
              <a:buFontTx/>
              <a:buNone/>
            </a:pPr>
            <a:r>
              <a:rPr lang="sv-SE" sz="2000" u="sng" dirty="0">
                <a:solidFill>
                  <a:srgbClr val="002060"/>
                </a:solidFill>
              </a:rPr>
              <a:t>Contact information</a:t>
            </a:r>
          </a:p>
          <a:p>
            <a:pPr algn="ctr" eaLnBrk="1" hangingPunct="1">
              <a:buFontTx/>
              <a:buNone/>
            </a:pPr>
            <a:r>
              <a:rPr lang="sv-SE" sz="2000" dirty="0">
                <a:solidFill>
                  <a:srgbClr val="002060"/>
                </a:solidFill>
              </a:rPr>
              <a:t>Rob Gardner, TRL Ltd on behalf of the European Commission (Task Force Leader)</a:t>
            </a:r>
          </a:p>
          <a:p>
            <a:pPr algn="ctr" eaLnBrk="1" hangingPunct="1">
              <a:buFontTx/>
              <a:buNone/>
            </a:pPr>
            <a:r>
              <a:rPr lang="sv-SE" sz="2000" dirty="0">
                <a:hlinkClick r:id="rId2"/>
              </a:rPr>
              <a:t>rgardner@trl.co.uk</a:t>
            </a:r>
            <a:endParaRPr lang="sv-SE" sz="2000" dirty="0"/>
          </a:p>
          <a:p>
            <a:pPr algn="ctr" eaLnBrk="1" hangingPunct="1">
              <a:buFontTx/>
              <a:buNone/>
            </a:pPr>
            <a:endParaRPr lang="sv-SE" sz="2000" dirty="0"/>
          </a:p>
          <a:p>
            <a:pPr algn="ctr" eaLnBrk="1" hangingPunct="1">
              <a:buFontTx/>
              <a:buNone/>
            </a:pPr>
            <a:r>
              <a:rPr lang="sv-SE" sz="2000" dirty="0">
                <a:solidFill>
                  <a:srgbClr val="002060"/>
                </a:solidFill>
              </a:rPr>
              <a:t>Alessandro Marotta, European Commission</a:t>
            </a:r>
          </a:p>
          <a:p>
            <a:pPr algn="ctr" eaLnBrk="1" hangingPunct="1">
              <a:buFontTx/>
              <a:buNone/>
            </a:pPr>
            <a:r>
              <a:rPr lang="sv-SE" sz="2000" dirty="0">
                <a:hlinkClick r:id="rId3"/>
              </a:rPr>
              <a:t>Alessandro.Marotta@ec.europa.eu</a:t>
            </a:r>
            <a:endParaRPr lang="sv-SE" sz="2000" dirty="0"/>
          </a:p>
          <a:p>
            <a:pPr marL="0" indent="0">
              <a:buNone/>
            </a:pPr>
            <a:endParaRPr lang="en-GB" dirty="0"/>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15</a:t>
            </a:fld>
            <a:endParaRPr lang="en-GB" dirty="0"/>
          </a:p>
        </p:txBody>
      </p:sp>
    </p:spTree>
    <p:extLst>
      <p:ext uri="{BB962C8B-B14F-4D97-AF65-F5344CB8AC3E}">
        <p14:creationId xmlns:p14="http://schemas.microsoft.com/office/powerpoint/2010/main" val="1667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1268760"/>
            <a:ext cx="8229600" cy="504056"/>
          </a:xfrm>
        </p:spPr>
        <p:txBody>
          <a:bodyPr/>
          <a:lstStyle/>
          <a:p>
            <a:pPr algn="ctr"/>
            <a:r>
              <a:rPr lang="fr-BE" sz="2400" dirty="0">
                <a:solidFill>
                  <a:srgbClr val="002060"/>
                </a:solidFill>
              </a:rPr>
              <a:t>Background </a:t>
            </a:r>
            <a:endParaRPr lang="en-US" sz="2400" dirty="0">
              <a:solidFill>
                <a:srgbClr val="002060"/>
              </a:solidFill>
            </a:endParaRPr>
          </a:p>
        </p:txBody>
      </p:sp>
      <p:sp>
        <p:nvSpPr>
          <p:cNvPr id="14339" name="Content Placeholder 2"/>
          <p:cNvSpPr>
            <a:spLocks noGrp="1"/>
          </p:cNvSpPr>
          <p:nvPr>
            <p:ph idx="1"/>
          </p:nvPr>
        </p:nvSpPr>
        <p:spPr>
          <a:xfrm>
            <a:off x="467544" y="1772816"/>
            <a:ext cx="7848872" cy="4824536"/>
          </a:xfrm>
        </p:spPr>
        <p:txBody>
          <a:bodyPr/>
          <a:lstStyle/>
          <a:p>
            <a:pPr marL="0" indent="0" algn="just">
              <a:spcAft>
                <a:spcPts val="1200"/>
              </a:spcAft>
              <a:buNone/>
            </a:pPr>
            <a:r>
              <a:rPr lang="en-US" sz="1800" dirty="0">
                <a:solidFill>
                  <a:srgbClr val="002060"/>
                </a:solidFill>
              </a:rPr>
              <a:t>Transpose GTR15 and GTR19 into a new ‘UNR WLTP’ regulation</a:t>
            </a:r>
          </a:p>
          <a:p>
            <a:pPr algn="just">
              <a:spcAft>
                <a:spcPts val="600"/>
              </a:spcAft>
            </a:pPr>
            <a:r>
              <a:rPr lang="en-US" sz="1600" b="0" dirty="0">
                <a:solidFill>
                  <a:srgbClr val="002060"/>
                </a:solidFill>
              </a:rPr>
              <a:t>Level 2 to contain most stringent requirements from across all regions</a:t>
            </a:r>
            <a:endParaRPr lang="en-US" sz="1200" b="0" dirty="0">
              <a:solidFill>
                <a:srgbClr val="002060"/>
              </a:solidFill>
            </a:endParaRPr>
          </a:p>
          <a:p>
            <a:pPr lvl="1" algn="just">
              <a:spcAft>
                <a:spcPts val="1200"/>
              </a:spcAft>
              <a:buFont typeface="Wingdings" panose="05000000000000000000" pitchFamily="2" charset="2"/>
              <a:buChar char="§"/>
            </a:pPr>
            <a:r>
              <a:rPr lang="en-US" sz="1600" b="0" dirty="0">
                <a:solidFill>
                  <a:srgbClr val="002060"/>
                </a:solidFill>
              </a:rPr>
              <a:t>Subject to full mutual recognition: TA shall be accepted by all CPs</a:t>
            </a:r>
          </a:p>
          <a:p>
            <a:pPr algn="just">
              <a:spcAft>
                <a:spcPts val="600"/>
              </a:spcAft>
            </a:pPr>
            <a:r>
              <a:rPr lang="en-US" sz="1600" dirty="0">
                <a:solidFill>
                  <a:srgbClr val="002060"/>
                </a:solidFill>
              </a:rPr>
              <a:t>Regional levels (Level 1a, 1b etc. ) to contain regional requirements</a:t>
            </a:r>
          </a:p>
          <a:p>
            <a:pPr lvl="1" algn="just">
              <a:spcAft>
                <a:spcPts val="1200"/>
              </a:spcAft>
              <a:buFont typeface="Wingdings" panose="05000000000000000000" pitchFamily="2" charset="2"/>
              <a:buChar char="§"/>
            </a:pPr>
            <a:r>
              <a:rPr lang="en-US" sz="1600" b="0" dirty="0">
                <a:solidFill>
                  <a:srgbClr val="002060"/>
                </a:solidFill>
              </a:rPr>
              <a:t>Optional acceptance by other CPs</a:t>
            </a:r>
          </a:p>
          <a:p>
            <a:pPr algn="just">
              <a:spcAft>
                <a:spcPts val="600"/>
              </a:spcAft>
            </a:pPr>
            <a:r>
              <a:rPr lang="en-US" sz="1600" dirty="0">
                <a:solidFill>
                  <a:srgbClr val="002060"/>
                </a:solidFill>
              </a:rPr>
              <a:t>Complementary update to </a:t>
            </a:r>
            <a:r>
              <a:rPr lang="en-US" sz="1600" dirty="0" err="1">
                <a:solidFill>
                  <a:srgbClr val="002060"/>
                </a:solidFill>
              </a:rPr>
              <a:t>UNR</a:t>
            </a:r>
            <a:r>
              <a:rPr lang="en-US" sz="1600" dirty="0">
                <a:solidFill>
                  <a:srgbClr val="002060"/>
                </a:solidFill>
              </a:rPr>
              <a:t> 83 is critical for EU to become a Contracting Party to </a:t>
            </a:r>
            <a:r>
              <a:rPr lang="en-US" sz="1600" dirty="0" err="1">
                <a:solidFill>
                  <a:srgbClr val="002060"/>
                </a:solidFill>
              </a:rPr>
              <a:t>UNR</a:t>
            </a:r>
            <a:r>
              <a:rPr lang="en-US" sz="1600" dirty="0">
                <a:solidFill>
                  <a:srgbClr val="002060"/>
                </a:solidFill>
              </a:rPr>
              <a:t> </a:t>
            </a:r>
            <a:r>
              <a:rPr lang="en-US" sz="1600" dirty="0" err="1">
                <a:solidFill>
                  <a:srgbClr val="002060"/>
                </a:solidFill>
              </a:rPr>
              <a:t>WLTP</a:t>
            </a:r>
            <a:r>
              <a:rPr lang="en-US" sz="1600" dirty="0">
                <a:solidFill>
                  <a:srgbClr val="002060"/>
                </a:solidFill>
              </a:rPr>
              <a:t> and is therefore an essential element of the wider ‘transposition project’</a:t>
            </a:r>
          </a:p>
          <a:p>
            <a:pPr algn="just">
              <a:spcAft>
                <a:spcPts val="600"/>
              </a:spcAft>
            </a:pPr>
            <a:r>
              <a:rPr lang="en-US" sz="1600" dirty="0">
                <a:solidFill>
                  <a:srgbClr val="002060"/>
                </a:solidFill>
              </a:rPr>
              <a:t>Implications for </a:t>
            </a:r>
            <a:r>
              <a:rPr lang="en-US" sz="1600" dirty="0" err="1">
                <a:solidFill>
                  <a:srgbClr val="002060"/>
                </a:solidFill>
              </a:rPr>
              <a:t>UNR</a:t>
            </a:r>
            <a:r>
              <a:rPr lang="en-US" sz="1600" dirty="0">
                <a:solidFill>
                  <a:srgbClr val="002060"/>
                </a:solidFill>
              </a:rPr>
              <a:t> 101 to be determined</a:t>
            </a:r>
          </a:p>
          <a:p>
            <a:pPr algn="just">
              <a:spcAft>
                <a:spcPts val="600"/>
              </a:spcAft>
            </a:pPr>
            <a:r>
              <a:rPr lang="en-US" sz="1600" dirty="0">
                <a:solidFill>
                  <a:srgbClr val="002060"/>
                </a:solidFill>
              </a:rPr>
              <a:t>Approach to transposition still under discussion</a:t>
            </a:r>
          </a:p>
          <a:p>
            <a:pPr marL="0" indent="0" algn="just">
              <a:spcAft>
                <a:spcPts val="600"/>
              </a:spcAft>
              <a:buNone/>
            </a:pPr>
            <a:r>
              <a:rPr lang="en-US" sz="1600" dirty="0">
                <a:solidFill>
                  <a:srgbClr val="FF0000"/>
                </a:solidFill>
              </a:rPr>
              <a:t>Please see document “GRPE-76-24e” for a more detailed introduction and description of the work being undertaken by the Transposition Task Force in developing a new </a:t>
            </a:r>
            <a:r>
              <a:rPr lang="en-US" sz="1600" dirty="0" err="1">
                <a:solidFill>
                  <a:srgbClr val="FF0000"/>
                </a:solidFill>
              </a:rPr>
              <a:t>UNR</a:t>
            </a:r>
            <a:r>
              <a:rPr lang="en-US" sz="1600" dirty="0">
                <a:solidFill>
                  <a:srgbClr val="FF0000"/>
                </a:solidFill>
              </a:rPr>
              <a:t> </a:t>
            </a:r>
            <a:r>
              <a:rPr lang="en-US" sz="1600" dirty="0" err="1">
                <a:solidFill>
                  <a:srgbClr val="FF0000"/>
                </a:solidFill>
              </a:rPr>
              <a:t>WLTP</a:t>
            </a:r>
            <a:r>
              <a:rPr lang="en-US" sz="1600" dirty="0">
                <a:solidFill>
                  <a:srgbClr val="FF0000"/>
                </a:solidFill>
              </a:rPr>
              <a:t> and new 08 series of </a:t>
            </a:r>
            <a:r>
              <a:rPr lang="en-US" sz="1600" dirty="0" err="1">
                <a:solidFill>
                  <a:srgbClr val="FF0000"/>
                </a:solidFill>
              </a:rPr>
              <a:t>UNR</a:t>
            </a:r>
            <a:r>
              <a:rPr lang="en-US" sz="1600" dirty="0">
                <a:solidFill>
                  <a:srgbClr val="FF0000"/>
                </a:solidFill>
              </a:rPr>
              <a:t> 83</a:t>
            </a:r>
            <a:endParaRPr lang="en-US" sz="1600" b="0" dirty="0">
              <a:solidFill>
                <a:srgbClr val="FF0000"/>
              </a:solidFill>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2</a:t>
            </a:fld>
            <a:endParaRPr lang="en-GB" dirty="0"/>
          </a:p>
        </p:txBody>
      </p:sp>
    </p:spTree>
    <p:extLst>
      <p:ext uri="{BB962C8B-B14F-4D97-AF65-F5344CB8AC3E}">
        <p14:creationId xmlns:p14="http://schemas.microsoft.com/office/powerpoint/2010/main" val="89088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229600" cy="1728192"/>
          </a:xfrm>
        </p:spPr>
        <p:txBody>
          <a:bodyPr/>
          <a:lstStyle/>
          <a:p>
            <a:pPr algn="ctr"/>
            <a:r>
              <a:rPr lang="en-GB" sz="2800" dirty="0">
                <a:solidFill>
                  <a:srgbClr val="002060"/>
                </a:solidFill>
              </a:rPr>
              <a:t>Development of ‘</a:t>
            </a:r>
            <a:r>
              <a:rPr lang="en-GB" sz="2800" dirty="0" err="1">
                <a:solidFill>
                  <a:srgbClr val="002060"/>
                </a:solidFill>
              </a:rPr>
              <a:t>UNR</a:t>
            </a:r>
            <a:r>
              <a:rPr lang="en-GB" sz="2800" dirty="0">
                <a:solidFill>
                  <a:srgbClr val="002060"/>
                </a:solidFill>
              </a:rPr>
              <a:t> </a:t>
            </a:r>
            <a:r>
              <a:rPr lang="en-GB" sz="2800" dirty="0" err="1">
                <a:solidFill>
                  <a:srgbClr val="002060"/>
                </a:solidFill>
              </a:rPr>
              <a:t>WLTP</a:t>
            </a:r>
            <a:r>
              <a:rPr lang="en-GB" sz="2800" dirty="0">
                <a:solidFill>
                  <a:srgbClr val="002060"/>
                </a:solidFill>
              </a:rPr>
              <a:t>’</a:t>
            </a:r>
          </a:p>
        </p:txBody>
      </p:sp>
    </p:spTree>
    <p:extLst>
      <p:ext uri="{BB962C8B-B14F-4D97-AF65-F5344CB8AC3E}">
        <p14:creationId xmlns:p14="http://schemas.microsoft.com/office/powerpoint/2010/main" val="292839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640960" cy="576064"/>
          </a:xfrm>
        </p:spPr>
        <p:txBody>
          <a:bodyPr/>
          <a:lstStyle/>
          <a:p>
            <a:pPr algn="ctr"/>
            <a:r>
              <a:rPr lang="en-GB" sz="2400" dirty="0">
                <a:solidFill>
                  <a:srgbClr val="002060"/>
                </a:solidFill>
              </a:rPr>
              <a:t>Options for different levels</a:t>
            </a:r>
            <a:endParaRPr lang="en-US" sz="2400" dirty="0">
              <a:solidFill>
                <a:srgbClr val="002060"/>
              </a:solidFill>
            </a:endParaRPr>
          </a:p>
        </p:txBody>
      </p:sp>
      <p:sp>
        <p:nvSpPr>
          <p:cNvPr id="14339" name="Content Placeholder 2"/>
          <p:cNvSpPr>
            <a:spLocks noGrp="1"/>
          </p:cNvSpPr>
          <p:nvPr>
            <p:ph idx="1"/>
          </p:nvPr>
        </p:nvSpPr>
        <p:spPr>
          <a:xfrm>
            <a:off x="179512" y="1988840"/>
            <a:ext cx="8352928" cy="4536504"/>
          </a:xfrm>
        </p:spPr>
        <p:txBody>
          <a:bodyPr/>
          <a:lstStyle/>
          <a:p>
            <a:pPr algn="just">
              <a:spcAft>
                <a:spcPts val="600"/>
              </a:spcAft>
            </a:pPr>
            <a:r>
              <a:rPr lang="en-US" sz="1600" dirty="0">
                <a:solidFill>
                  <a:srgbClr val="002060"/>
                </a:solidFill>
              </a:rPr>
              <a:t>Principles</a:t>
            </a:r>
          </a:p>
          <a:p>
            <a:pPr lvl="1" algn="just">
              <a:spcAft>
                <a:spcPts val="600"/>
              </a:spcAft>
            </a:pPr>
            <a:r>
              <a:rPr lang="en-US" sz="1400" b="0" dirty="0">
                <a:solidFill>
                  <a:srgbClr val="002060"/>
                </a:solidFill>
              </a:rPr>
              <a:t>Level 2 to contain most stringent requirements from across all regions</a:t>
            </a:r>
          </a:p>
          <a:p>
            <a:pPr lvl="1" algn="just">
              <a:spcAft>
                <a:spcPts val="600"/>
              </a:spcAft>
            </a:pPr>
            <a:r>
              <a:rPr lang="en-US" sz="1400" b="0" dirty="0">
                <a:solidFill>
                  <a:srgbClr val="002060"/>
                </a:solidFill>
              </a:rPr>
              <a:t>Subject to full mutual recognition: TA shall be accepted by all CPs</a:t>
            </a:r>
          </a:p>
          <a:p>
            <a:pPr lvl="1" algn="just">
              <a:spcAft>
                <a:spcPts val="600"/>
              </a:spcAft>
            </a:pPr>
            <a:r>
              <a:rPr lang="en-US" sz="1400" b="0" dirty="0">
                <a:solidFill>
                  <a:srgbClr val="002060"/>
                </a:solidFill>
              </a:rPr>
              <a:t>Regional levels (Level 1a, 1b etc. ) to contain regional requirements</a:t>
            </a:r>
          </a:p>
          <a:p>
            <a:pPr lvl="1" algn="just">
              <a:spcAft>
                <a:spcPts val="600"/>
              </a:spcAft>
            </a:pPr>
            <a:r>
              <a:rPr lang="en-US" sz="1400" b="0" dirty="0">
                <a:solidFill>
                  <a:srgbClr val="002060"/>
                </a:solidFill>
              </a:rPr>
              <a:t>Optional acceptance by other CPs</a:t>
            </a:r>
          </a:p>
          <a:p>
            <a:pPr algn="just">
              <a:spcAft>
                <a:spcPts val="600"/>
              </a:spcAft>
            </a:pPr>
            <a:r>
              <a:rPr lang="en-US" sz="1600" dirty="0">
                <a:solidFill>
                  <a:srgbClr val="002060"/>
                </a:solidFill>
              </a:rPr>
              <a:t>Regional variations (options) have been identified for GTR15 and GTR19</a:t>
            </a:r>
          </a:p>
          <a:p>
            <a:pPr algn="just">
              <a:spcAft>
                <a:spcPts val="600"/>
              </a:spcAft>
            </a:pPr>
            <a:r>
              <a:rPr lang="en-US" sz="1600" dirty="0">
                <a:solidFill>
                  <a:srgbClr val="002060"/>
                </a:solidFill>
              </a:rPr>
              <a:t>Options also for Durability and COP (in the short-term)</a:t>
            </a:r>
          </a:p>
          <a:p>
            <a:pPr algn="just">
              <a:spcAft>
                <a:spcPts val="600"/>
              </a:spcAft>
            </a:pPr>
            <a:r>
              <a:rPr lang="en-US" sz="1600" dirty="0">
                <a:solidFill>
                  <a:srgbClr val="002060"/>
                </a:solidFill>
              </a:rPr>
              <a:t>An analysis of the options is provided in documents:</a:t>
            </a:r>
          </a:p>
          <a:p>
            <a:pPr lvl="1" algn="just">
              <a:spcAft>
                <a:spcPts val="600"/>
              </a:spcAft>
            </a:pPr>
            <a:r>
              <a:rPr lang="en-US" sz="1400" b="0" dirty="0">
                <a:solidFill>
                  <a:srgbClr val="002060"/>
                </a:solidFill>
              </a:rPr>
              <a:t>WLTP-23-03e_Appendix01_CP option.xlsx</a:t>
            </a:r>
          </a:p>
          <a:p>
            <a:pPr lvl="1" algn="just">
              <a:spcAft>
                <a:spcPts val="600"/>
              </a:spcAft>
            </a:pPr>
            <a:r>
              <a:rPr lang="en-US" sz="1400" b="0" dirty="0">
                <a:solidFill>
                  <a:srgbClr val="002060"/>
                </a:solidFill>
              </a:rPr>
              <a:t>WLTP-23-03e_Appendix02 - </a:t>
            </a:r>
            <a:r>
              <a:rPr lang="en-US" sz="1400" b="0" dirty="0" err="1">
                <a:solidFill>
                  <a:srgbClr val="002060"/>
                </a:solidFill>
              </a:rPr>
              <a:t>UNR</a:t>
            </a:r>
            <a:r>
              <a:rPr lang="en-US" sz="1400" b="0" dirty="0">
                <a:solidFill>
                  <a:srgbClr val="002060"/>
                </a:solidFill>
              </a:rPr>
              <a:t> </a:t>
            </a:r>
            <a:r>
              <a:rPr lang="en-US" sz="1400" b="0" dirty="0" err="1">
                <a:solidFill>
                  <a:srgbClr val="002060"/>
                </a:solidFill>
              </a:rPr>
              <a:t>WLTP</a:t>
            </a:r>
            <a:r>
              <a:rPr lang="en-US" sz="1400" b="0" dirty="0">
                <a:solidFill>
                  <a:srgbClr val="002060"/>
                </a:solidFill>
              </a:rPr>
              <a:t> Structure and Content Draft</a:t>
            </a:r>
          </a:p>
          <a:p>
            <a:pPr algn="just">
              <a:spcAft>
                <a:spcPts val="600"/>
              </a:spcAft>
            </a:pPr>
            <a:r>
              <a:rPr lang="en-US" sz="1600" dirty="0">
                <a:solidFill>
                  <a:srgbClr val="002060"/>
                </a:solidFill>
              </a:rPr>
              <a:t>Consideration of the options and agreement on the requirements of Level 2 (the Mutual Recognition level) is the major focus of the Task Force</a:t>
            </a: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4</a:t>
            </a:fld>
            <a:endParaRPr lang="en-GB" dirty="0"/>
          </a:p>
        </p:txBody>
      </p:sp>
    </p:spTree>
    <p:extLst>
      <p:ext uri="{BB962C8B-B14F-4D97-AF65-F5344CB8AC3E}">
        <p14:creationId xmlns:p14="http://schemas.microsoft.com/office/powerpoint/2010/main" val="315652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640960" cy="576064"/>
          </a:xfrm>
        </p:spPr>
        <p:txBody>
          <a:bodyPr/>
          <a:lstStyle/>
          <a:p>
            <a:pPr algn="ctr"/>
            <a:r>
              <a:rPr lang="en-GB" sz="2400" dirty="0">
                <a:solidFill>
                  <a:srgbClr val="002060"/>
                </a:solidFill>
              </a:rPr>
              <a:t>Development of regulatory texts</a:t>
            </a:r>
            <a:endParaRPr lang="en-US" sz="2400" dirty="0">
              <a:solidFill>
                <a:srgbClr val="002060"/>
              </a:solidFill>
            </a:endParaRPr>
          </a:p>
        </p:txBody>
      </p:sp>
      <p:sp>
        <p:nvSpPr>
          <p:cNvPr id="14339" name="Content Placeholder 2"/>
          <p:cNvSpPr>
            <a:spLocks noGrp="1"/>
          </p:cNvSpPr>
          <p:nvPr>
            <p:ph idx="1"/>
          </p:nvPr>
        </p:nvSpPr>
        <p:spPr>
          <a:xfrm>
            <a:off x="179512" y="2132856"/>
            <a:ext cx="8352928" cy="4392488"/>
          </a:xfrm>
        </p:spPr>
        <p:txBody>
          <a:bodyPr/>
          <a:lstStyle/>
          <a:p>
            <a:pPr algn="just">
              <a:spcAft>
                <a:spcPts val="600"/>
              </a:spcAft>
            </a:pPr>
            <a:r>
              <a:rPr lang="en-US" sz="1600" dirty="0">
                <a:solidFill>
                  <a:srgbClr val="002060"/>
                </a:solidFill>
              </a:rPr>
              <a:t>Structures for the different levels of </a:t>
            </a:r>
            <a:r>
              <a:rPr lang="en-US" sz="1600" dirty="0" err="1">
                <a:solidFill>
                  <a:srgbClr val="002060"/>
                </a:solidFill>
              </a:rPr>
              <a:t>UNR</a:t>
            </a:r>
            <a:r>
              <a:rPr lang="en-US" sz="1600" dirty="0">
                <a:solidFill>
                  <a:srgbClr val="002060"/>
                </a:solidFill>
              </a:rPr>
              <a:t> </a:t>
            </a:r>
            <a:r>
              <a:rPr lang="en-US" sz="1600" dirty="0" err="1">
                <a:solidFill>
                  <a:srgbClr val="002060"/>
                </a:solidFill>
              </a:rPr>
              <a:t>WLTP</a:t>
            </a:r>
            <a:r>
              <a:rPr lang="en-US" sz="1600" dirty="0">
                <a:solidFill>
                  <a:srgbClr val="002060"/>
                </a:solidFill>
              </a:rPr>
              <a:t> are being developed</a:t>
            </a:r>
          </a:p>
          <a:p>
            <a:pPr algn="just">
              <a:spcAft>
                <a:spcPts val="600"/>
              </a:spcAft>
            </a:pPr>
            <a:r>
              <a:rPr lang="en-US" sz="1600" dirty="0">
                <a:solidFill>
                  <a:srgbClr val="002060"/>
                </a:solidFill>
              </a:rPr>
              <a:t>Structure of the 08 series of </a:t>
            </a:r>
            <a:r>
              <a:rPr lang="en-US" sz="1600" dirty="0" err="1">
                <a:solidFill>
                  <a:srgbClr val="002060"/>
                </a:solidFill>
              </a:rPr>
              <a:t>UNR</a:t>
            </a:r>
            <a:r>
              <a:rPr lang="en-US" sz="1600" dirty="0">
                <a:solidFill>
                  <a:srgbClr val="002060"/>
                </a:solidFill>
              </a:rPr>
              <a:t> 83 is also being developed</a:t>
            </a:r>
          </a:p>
          <a:p>
            <a:pPr lvl="1" algn="just">
              <a:spcAft>
                <a:spcPts val="600"/>
              </a:spcAft>
            </a:pPr>
            <a:r>
              <a:rPr lang="en-US" sz="1600" b="0" dirty="0">
                <a:solidFill>
                  <a:srgbClr val="002060"/>
                </a:solidFill>
              </a:rPr>
              <a:t>Plan was to include </a:t>
            </a:r>
            <a:r>
              <a:rPr lang="en-US" sz="1600" b="0" dirty="0" err="1">
                <a:solidFill>
                  <a:srgbClr val="002060"/>
                </a:solidFill>
              </a:rPr>
              <a:t>RDE</a:t>
            </a:r>
            <a:r>
              <a:rPr lang="en-US" sz="1600" b="0" dirty="0">
                <a:solidFill>
                  <a:srgbClr val="002060"/>
                </a:solidFill>
              </a:rPr>
              <a:t> in 08 series of </a:t>
            </a:r>
            <a:r>
              <a:rPr lang="en-US" sz="1600" b="0" dirty="0" err="1">
                <a:solidFill>
                  <a:srgbClr val="002060"/>
                </a:solidFill>
              </a:rPr>
              <a:t>UNR</a:t>
            </a:r>
            <a:r>
              <a:rPr lang="en-US" sz="1600" b="0" dirty="0">
                <a:solidFill>
                  <a:srgbClr val="002060"/>
                </a:solidFill>
              </a:rPr>
              <a:t> 83. However we now need to consider implications of the potential new GTR for </a:t>
            </a:r>
            <a:r>
              <a:rPr lang="en-US" sz="1600" b="0" dirty="0" err="1">
                <a:solidFill>
                  <a:srgbClr val="002060"/>
                </a:solidFill>
              </a:rPr>
              <a:t>RDE</a:t>
            </a:r>
            <a:endParaRPr lang="en-US" sz="1600" b="0" dirty="0">
              <a:solidFill>
                <a:srgbClr val="002060"/>
              </a:solidFill>
            </a:endParaRPr>
          </a:p>
          <a:p>
            <a:pPr algn="just">
              <a:spcAft>
                <a:spcPts val="600"/>
              </a:spcAft>
            </a:pPr>
            <a:r>
              <a:rPr lang="en-US" sz="1600" dirty="0" smtClean="0">
                <a:solidFill>
                  <a:srgbClr val="002060"/>
                </a:solidFill>
              </a:rPr>
              <a:t>Durability </a:t>
            </a:r>
            <a:r>
              <a:rPr lang="en-US" sz="1600" dirty="0">
                <a:solidFill>
                  <a:srgbClr val="002060"/>
                </a:solidFill>
              </a:rPr>
              <a:t>and COP will be essential elements of ‘</a:t>
            </a:r>
            <a:r>
              <a:rPr lang="en-US" sz="1600" dirty="0" err="1">
                <a:solidFill>
                  <a:srgbClr val="002060"/>
                </a:solidFill>
              </a:rPr>
              <a:t>UNR</a:t>
            </a:r>
            <a:r>
              <a:rPr lang="en-US" sz="1600" dirty="0">
                <a:solidFill>
                  <a:srgbClr val="002060"/>
                </a:solidFill>
              </a:rPr>
              <a:t> </a:t>
            </a:r>
            <a:r>
              <a:rPr lang="en-US" sz="1600" dirty="0" err="1">
                <a:solidFill>
                  <a:srgbClr val="002060"/>
                </a:solidFill>
              </a:rPr>
              <a:t>WLTP</a:t>
            </a:r>
            <a:r>
              <a:rPr lang="en-US" sz="1600" dirty="0">
                <a:solidFill>
                  <a:srgbClr val="002060"/>
                </a:solidFill>
              </a:rPr>
              <a:t>’ – use current regional procedures in interim (e.g. EU COP in Level 1a and Japan COP in Level 1b) with </a:t>
            </a:r>
            <a:r>
              <a:rPr lang="en-US" sz="1600" dirty="0" err="1">
                <a:solidFill>
                  <a:srgbClr val="002060"/>
                </a:solidFill>
              </a:rPr>
              <a:t>harmonised</a:t>
            </a:r>
            <a:r>
              <a:rPr lang="en-US" sz="1600" dirty="0">
                <a:solidFill>
                  <a:srgbClr val="002060"/>
                </a:solidFill>
              </a:rPr>
              <a:t> procedures to follow</a:t>
            </a:r>
          </a:p>
          <a:p>
            <a:pPr algn="just">
              <a:spcAft>
                <a:spcPts val="600"/>
              </a:spcAft>
            </a:pPr>
            <a:r>
              <a:rPr lang="en-US" sz="1600" dirty="0">
                <a:solidFill>
                  <a:srgbClr val="002060"/>
                </a:solidFill>
              </a:rPr>
              <a:t>Detailed drafting meetings to be set up – for both </a:t>
            </a:r>
            <a:r>
              <a:rPr lang="en-US" sz="1600" dirty="0" err="1">
                <a:solidFill>
                  <a:srgbClr val="002060"/>
                </a:solidFill>
              </a:rPr>
              <a:t>UNR</a:t>
            </a:r>
            <a:r>
              <a:rPr lang="en-US" sz="1600" dirty="0">
                <a:solidFill>
                  <a:srgbClr val="002060"/>
                </a:solidFill>
              </a:rPr>
              <a:t> </a:t>
            </a:r>
            <a:r>
              <a:rPr lang="en-US" sz="1600" dirty="0" err="1">
                <a:solidFill>
                  <a:srgbClr val="002060"/>
                </a:solidFill>
              </a:rPr>
              <a:t>WLTP</a:t>
            </a:r>
            <a:r>
              <a:rPr lang="en-US" sz="1600" dirty="0">
                <a:solidFill>
                  <a:srgbClr val="002060"/>
                </a:solidFill>
              </a:rPr>
              <a:t> and UNR83 08 series. </a:t>
            </a:r>
          </a:p>
          <a:p>
            <a:pPr algn="just">
              <a:spcAft>
                <a:spcPts val="600"/>
              </a:spcAft>
            </a:pPr>
            <a:r>
              <a:rPr lang="en-US" sz="1600" dirty="0">
                <a:solidFill>
                  <a:srgbClr val="002060"/>
                </a:solidFill>
              </a:rPr>
              <a:t>Drafting ‘procedure/protocol/contributions’ to be agreed.</a:t>
            </a:r>
          </a:p>
          <a:p>
            <a:pPr algn="just">
              <a:spcAft>
                <a:spcPts val="600"/>
              </a:spcAft>
            </a:pPr>
            <a:endParaRPr lang="en-US" sz="1600" dirty="0">
              <a:solidFill>
                <a:srgbClr val="002060"/>
              </a:solidFill>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5</a:t>
            </a:fld>
            <a:endParaRPr lang="en-GB" dirty="0"/>
          </a:p>
        </p:txBody>
      </p:sp>
    </p:spTree>
    <p:extLst>
      <p:ext uri="{BB962C8B-B14F-4D97-AF65-F5344CB8AC3E}">
        <p14:creationId xmlns:p14="http://schemas.microsoft.com/office/powerpoint/2010/main" val="408164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640960" cy="576064"/>
          </a:xfrm>
        </p:spPr>
        <p:txBody>
          <a:bodyPr/>
          <a:lstStyle/>
          <a:p>
            <a:pPr algn="ctr"/>
            <a:r>
              <a:rPr lang="en-GB" sz="2400" dirty="0">
                <a:solidFill>
                  <a:srgbClr val="002060"/>
                </a:solidFill>
              </a:rPr>
              <a:t>Discussion points for 77</a:t>
            </a:r>
            <a:r>
              <a:rPr lang="en-GB" sz="2400" baseline="30000" dirty="0">
                <a:solidFill>
                  <a:srgbClr val="002060"/>
                </a:solidFill>
              </a:rPr>
              <a:t>th</a:t>
            </a:r>
            <a:r>
              <a:rPr lang="en-GB" sz="2400" dirty="0">
                <a:solidFill>
                  <a:srgbClr val="002060"/>
                </a:solidFill>
              </a:rPr>
              <a:t> </a:t>
            </a:r>
            <a:r>
              <a:rPr lang="en-GB" sz="2400" dirty="0" err="1">
                <a:solidFill>
                  <a:srgbClr val="002060"/>
                </a:solidFill>
              </a:rPr>
              <a:t>GRPE</a:t>
            </a:r>
            <a:endParaRPr lang="en-US" sz="2400" dirty="0">
              <a:solidFill>
                <a:srgbClr val="002060"/>
              </a:solidFill>
            </a:endParaRPr>
          </a:p>
        </p:txBody>
      </p:sp>
      <p:sp>
        <p:nvSpPr>
          <p:cNvPr id="14339" name="Content Placeholder 2"/>
          <p:cNvSpPr>
            <a:spLocks noGrp="1"/>
          </p:cNvSpPr>
          <p:nvPr>
            <p:ph idx="1"/>
          </p:nvPr>
        </p:nvSpPr>
        <p:spPr>
          <a:xfrm>
            <a:off x="179512" y="2132856"/>
            <a:ext cx="8352928" cy="4392488"/>
          </a:xfrm>
        </p:spPr>
        <p:txBody>
          <a:bodyPr/>
          <a:lstStyle/>
          <a:p>
            <a:pPr algn="just">
              <a:spcAft>
                <a:spcPts val="600"/>
              </a:spcAft>
            </a:pPr>
            <a:r>
              <a:rPr lang="en-US" sz="1600" dirty="0">
                <a:solidFill>
                  <a:srgbClr val="002060"/>
                </a:solidFill>
              </a:rPr>
              <a:t>Durability and COP procedures being developed under </a:t>
            </a:r>
            <a:r>
              <a:rPr lang="en-US" sz="1600" dirty="0" err="1">
                <a:solidFill>
                  <a:srgbClr val="002060"/>
                </a:solidFill>
              </a:rPr>
              <a:t>WLTP</a:t>
            </a:r>
            <a:r>
              <a:rPr lang="en-US" sz="1600" dirty="0">
                <a:solidFill>
                  <a:srgbClr val="002060"/>
                </a:solidFill>
              </a:rPr>
              <a:t> </a:t>
            </a:r>
            <a:r>
              <a:rPr lang="en-US" sz="1600" dirty="0" err="1">
                <a:solidFill>
                  <a:srgbClr val="002060"/>
                </a:solidFill>
              </a:rPr>
              <a:t>IWG</a:t>
            </a:r>
            <a:endParaRPr lang="en-US" sz="1600" dirty="0">
              <a:solidFill>
                <a:srgbClr val="002060"/>
              </a:solidFill>
            </a:endParaRPr>
          </a:p>
          <a:p>
            <a:pPr lvl="1" algn="just">
              <a:spcAft>
                <a:spcPts val="600"/>
              </a:spcAft>
            </a:pPr>
            <a:r>
              <a:rPr lang="en-US" sz="1400" dirty="0">
                <a:solidFill>
                  <a:srgbClr val="002060"/>
                </a:solidFill>
              </a:rPr>
              <a:t>Separate </a:t>
            </a:r>
            <a:r>
              <a:rPr lang="en-US" sz="1400" dirty="0" err="1">
                <a:solidFill>
                  <a:srgbClr val="002060"/>
                </a:solidFill>
              </a:rPr>
              <a:t>GTRs</a:t>
            </a:r>
            <a:r>
              <a:rPr lang="en-US" sz="1400" dirty="0">
                <a:solidFill>
                  <a:srgbClr val="002060"/>
                </a:solidFill>
              </a:rPr>
              <a:t> </a:t>
            </a:r>
            <a:r>
              <a:rPr lang="en-US" sz="1400" dirty="0">
                <a:solidFill>
                  <a:srgbClr val="FF0000"/>
                </a:solidFill>
              </a:rPr>
              <a:t>or</a:t>
            </a:r>
            <a:r>
              <a:rPr lang="en-US" sz="1400" dirty="0">
                <a:solidFill>
                  <a:srgbClr val="002060"/>
                </a:solidFill>
              </a:rPr>
              <a:t> Annexes to GTR15 </a:t>
            </a:r>
            <a:r>
              <a:rPr lang="en-US" sz="1400" dirty="0">
                <a:solidFill>
                  <a:srgbClr val="FF0000"/>
                </a:solidFill>
              </a:rPr>
              <a:t>or</a:t>
            </a:r>
            <a:r>
              <a:rPr lang="en-US" sz="1400" dirty="0">
                <a:solidFill>
                  <a:srgbClr val="002060"/>
                </a:solidFill>
              </a:rPr>
              <a:t> directly to </a:t>
            </a:r>
            <a:r>
              <a:rPr lang="en-US" sz="1400" dirty="0" err="1">
                <a:solidFill>
                  <a:srgbClr val="002060"/>
                </a:solidFill>
              </a:rPr>
              <a:t>UNR</a:t>
            </a:r>
            <a:r>
              <a:rPr lang="en-US" sz="1400" dirty="0">
                <a:solidFill>
                  <a:srgbClr val="002060"/>
                </a:solidFill>
              </a:rPr>
              <a:t> </a:t>
            </a:r>
            <a:r>
              <a:rPr lang="en-US" sz="1400" dirty="0" err="1">
                <a:solidFill>
                  <a:srgbClr val="002060"/>
                </a:solidFill>
              </a:rPr>
              <a:t>WLTP</a:t>
            </a:r>
            <a:r>
              <a:rPr lang="en-US" sz="1400" dirty="0">
                <a:solidFill>
                  <a:srgbClr val="002060"/>
                </a:solidFill>
              </a:rPr>
              <a:t> regulation?</a:t>
            </a:r>
          </a:p>
          <a:p>
            <a:pPr algn="just">
              <a:spcBef>
                <a:spcPts val="1200"/>
              </a:spcBef>
              <a:spcAft>
                <a:spcPts val="600"/>
              </a:spcAft>
            </a:pPr>
            <a:r>
              <a:rPr lang="en-US" sz="1600" dirty="0" smtClean="0">
                <a:solidFill>
                  <a:srgbClr val="002060"/>
                </a:solidFill>
              </a:rPr>
              <a:t>How </a:t>
            </a:r>
            <a:r>
              <a:rPr lang="en-US" sz="1600" dirty="0">
                <a:solidFill>
                  <a:srgbClr val="002060"/>
                </a:solidFill>
              </a:rPr>
              <a:t>to handle future updates from the </a:t>
            </a:r>
            <a:r>
              <a:rPr lang="en-US" sz="1600" dirty="0" err="1">
                <a:solidFill>
                  <a:srgbClr val="002060"/>
                </a:solidFill>
              </a:rPr>
              <a:t>WLTP</a:t>
            </a:r>
            <a:r>
              <a:rPr lang="en-US" sz="1600" dirty="0">
                <a:solidFill>
                  <a:srgbClr val="002060"/>
                </a:solidFill>
              </a:rPr>
              <a:t> </a:t>
            </a:r>
            <a:r>
              <a:rPr lang="en-US" sz="1600" dirty="0" err="1">
                <a:solidFill>
                  <a:srgbClr val="002060"/>
                </a:solidFill>
              </a:rPr>
              <a:t>IWG</a:t>
            </a:r>
            <a:r>
              <a:rPr lang="en-US" sz="1600" dirty="0">
                <a:solidFill>
                  <a:srgbClr val="002060"/>
                </a:solidFill>
              </a:rPr>
              <a:t> for the Type 2, Type 3 and Type 6 tests in the UN Regulations?</a:t>
            </a:r>
          </a:p>
          <a:p>
            <a:pPr lvl="1" algn="just">
              <a:spcBef>
                <a:spcPts val="1200"/>
              </a:spcBef>
              <a:spcAft>
                <a:spcPts val="600"/>
              </a:spcAft>
            </a:pPr>
            <a:r>
              <a:rPr lang="en-US" sz="1400" dirty="0">
                <a:solidFill>
                  <a:srgbClr val="002060"/>
                </a:solidFill>
              </a:rPr>
              <a:t>No urgent decision needed. Included in order to raise awareness at </a:t>
            </a:r>
            <a:r>
              <a:rPr lang="en-US" sz="1400" dirty="0" err="1">
                <a:solidFill>
                  <a:srgbClr val="002060"/>
                </a:solidFill>
              </a:rPr>
              <a:t>GRPE</a:t>
            </a:r>
            <a:r>
              <a:rPr lang="en-US" sz="1400" dirty="0">
                <a:solidFill>
                  <a:srgbClr val="002060"/>
                </a:solidFill>
              </a:rPr>
              <a:t>.</a:t>
            </a:r>
          </a:p>
          <a:p>
            <a:pPr algn="just">
              <a:spcBef>
                <a:spcPts val="1200"/>
              </a:spcBef>
              <a:spcAft>
                <a:spcPts val="600"/>
              </a:spcAft>
            </a:pPr>
            <a:r>
              <a:rPr lang="en-US" sz="1600" dirty="0">
                <a:solidFill>
                  <a:srgbClr val="002060"/>
                </a:solidFill>
              </a:rPr>
              <a:t>Regulation 101 – how to take account of introduction of </a:t>
            </a:r>
            <a:r>
              <a:rPr lang="en-US" sz="1600" dirty="0" err="1">
                <a:solidFill>
                  <a:srgbClr val="002060"/>
                </a:solidFill>
              </a:rPr>
              <a:t>UNR</a:t>
            </a:r>
            <a:r>
              <a:rPr lang="en-US" sz="1600" dirty="0">
                <a:solidFill>
                  <a:srgbClr val="002060"/>
                </a:solidFill>
              </a:rPr>
              <a:t> </a:t>
            </a:r>
            <a:r>
              <a:rPr lang="en-US" sz="1600" dirty="0" err="1">
                <a:solidFill>
                  <a:srgbClr val="002060"/>
                </a:solidFill>
              </a:rPr>
              <a:t>WLTP</a:t>
            </a:r>
            <a:r>
              <a:rPr lang="en-US" sz="1600" dirty="0">
                <a:solidFill>
                  <a:srgbClr val="002060"/>
                </a:solidFill>
              </a:rPr>
              <a:t>?</a:t>
            </a:r>
          </a:p>
          <a:p>
            <a:pPr algn="just">
              <a:spcBef>
                <a:spcPts val="1200"/>
              </a:spcBef>
              <a:spcAft>
                <a:spcPts val="600"/>
              </a:spcAft>
            </a:pPr>
            <a:r>
              <a:rPr lang="en-US" sz="1600" dirty="0">
                <a:solidFill>
                  <a:srgbClr val="002060"/>
                </a:solidFill>
              </a:rPr>
              <a:t>Approach to transposition</a:t>
            </a:r>
          </a:p>
          <a:p>
            <a:pPr lvl="1" algn="just">
              <a:spcAft>
                <a:spcPts val="600"/>
              </a:spcAft>
            </a:pPr>
            <a:r>
              <a:rPr lang="en-US" sz="1400" dirty="0">
                <a:solidFill>
                  <a:srgbClr val="002060"/>
                </a:solidFill>
              </a:rPr>
              <a:t>Which Approach to move forward with?</a:t>
            </a:r>
          </a:p>
          <a:p>
            <a:pPr lvl="1" algn="just">
              <a:spcAft>
                <a:spcPts val="600"/>
              </a:spcAft>
            </a:pPr>
            <a:endParaRPr lang="en-US" sz="1200" dirty="0">
              <a:solidFill>
                <a:srgbClr val="002060"/>
              </a:solidFill>
            </a:endParaRPr>
          </a:p>
          <a:p>
            <a:pPr algn="just">
              <a:spcAft>
                <a:spcPts val="600"/>
              </a:spcAft>
            </a:pPr>
            <a:endParaRPr lang="en-US" sz="1600" dirty="0">
              <a:solidFill>
                <a:srgbClr val="002060"/>
              </a:solidFill>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6</a:t>
            </a:fld>
            <a:endParaRPr lang="en-GB" dirty="0"/>
          </a:p>
        </p:txBody>
      </p:sp>
    </p:spTree>
    <p:extLst>
      <p:ext uri="{BB962C8B-B14F-4D97-AF65-F5344CB8AC3E}">
        <p14:creationId xmlns:p14="http://schemas.microsoft.com/office/powerpoint/2010/main" val="178731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872208"/>
          </a:xfrm>
        </p:spPr>
        <p:txBody>
          <a:bodyPr/>
          <a:lstStyle/>
          <a:p>
            <a:pPr algn="ctr"/>
            <a:r>
              <a:rPr lang="en-GB" sz="2800" dirty="0">
                <a:solidFill>
                  <a:srgbClr val="002060"/>
                </a:solidFill>
              </a:rPr>
              <a:t>Regulation 101</a:t>
            </a:r>
          </a:p>
        </p:txBody>
      </p:sp>
    </p:spTree>
    <p:extLst>
      <p:ext uri="{BB962C8B-B14F-4D97-AF65-F5344CB8AC3E}">
        <p14:creationId xmlns:p14="http://schemas.microsoft.com/office/powerpoint/2010/main" val="334625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640960" cy="576064"/>
          </a:xfrm>
        </p:spPr>
        <p:txBody>
          <a:bodyPr/>
          <a:lstStyle/>
          <a:p>
            <a:pPr algn="ctr"/>
            <a:r>
              <a:rPr lang="en-GB" sz="2400" dirty="0">
                <a:solidFill>
                  <a:srgbClr val="002060"/>
                </a:solidFill>
              </a:rPr>
              <a:t>How to handle </a:t>
            </a:r>
            <a:r>
              <a:rPr lang="en-GB" sz="2400" dirty="0" err="1">
                <a:solidFill>
                  <a:srgbClr val="002060"/>
                </a:solidFill>
              </a:rPr>
              <a:t>UNR</a:t>
            </a:r>
            <a:r>
              <a:rPr lang="en-GB" sz="2400" dirty="0">
                <a:solidFill>
                  <a:srgbClr val="002060"/>
                </a:solidFill>
              </a:rPr>
              <a:t> 101</a:t>
            </a:r>
            <a:endParaRPr lang="en-US" sz="2400" dirty="0">
              <a:solidFill>
                <a:srgbClr val="002060"/>
              </a:solidFill>
            </a:endParaRPr>
          </a:p>
        </p:txBody>
      </p:sp>
      <p:sp>
        <p:nvSpPr>
          <p:cNvPr id="14339" name="Content Placeholder 2"/>
          <p:cNvSpPr>
            <a:spLocks noGrp="1"/>
          </p:cNvSpPr>
          <p:nvPr>
            <p:ph idx="1"/>
          </p:nvPr>
        </p:nvSpPr>
        <p:spPr>
          <a:xfrm>
            <a:off x="179512" y="2132856"/>
            <a:ext cx="8352928" cy="4392488"/>
          </a:xfrm>
        </p:spPr>
        <p:txBody>
          <a:bodyPr/>
          <a:lstStyle/>
          <a:p>
            <a:pPr algn="just">
              <a:spcAft>
                <a:spcPts val="600"/>
              </a:spcAft>
            </a:pPr>
            <a:r>
              <a:rPr lang="en-US" sz="1600" dirty="0">
                <a:solidFill>
                  <a:srgbClr val="002060"/>
                </a:solidFill>
              </a:rPr>
              <a:t>For over 30 years we’ve had criteria emissions legislation where fuel consumption and CO</a:t>
            </a:r>
            <a:r>
              <a:rPr lang="en-US" sz="1600" baseline="-25000" dirty="0">
                <a:solidFill>
                  <a:srgbClr val="002060"/>
                </a:solidFill>
              </a:rPr>
              <a:t>2</a:t>
            </a:r>
            <a:r>
              <a:rPr lang="en-US" sz="1600" dirty="0">
                <a:solidFill>
                  <a:srgbClr val="002060"/>
                </a:solidFill>
              </a:rPr>
              <a:t> values were a bi-product.  With </a:t>
            </a:r>
            <a:r>
              <a:rPr lang="en-US" sz="1600" dirty="0" err="1">
                <a:solidFill>
                  <a:srgbClr val="002060"/>
                </a:solidFill>
              </a:rPr>
              <a:t>WLTP</a:t>
            </a:r>
            <a:r>
              <a:rPr lang="en-US" sz="1600" dirty="0">
                <a:solidFill>
                  <a:srgbClr val="002060"/>
                </a:solidFill>
              </a:rPr>
              <a:t> it is the other way around and we now have fuel consumption and CO</a:t>
            </a:r>
            <a:r>
              <a:rPr lang="en-US" sz="1600" baseline="-25000" dirty="0">
                <a:solidFill>
                  <a:srgbClr val="002060"/>
                </a:solidFill>
              </a:rPr>
              <a:t>2 </a:t>
            </a:r>
            <a:r>
              <a:rPr lang="en-US" sz="1600" dirty="0">
                <a:solidFill>
                  <a:srgbClr val="002060"/>
                </a:solidFill>
              </a:rPr>
              <a:t>legislation where demonstration of criteria emissions compliance is a bi-product.</a:t>
            </a:r>
          </a:p>
          <a:p>
            <a:pPr algn="just">
              <a:spcAft>
                <a:spcPts val="600"/>
              </a:spcAft>
            </a:pPr>
            <a:r>
              <a:rPr lang="en-US" sz="1600" dirty="0">
                <a:solidFill>
                  <a:srgbClr val="002060"/>
                </a:solidFill>
              </a:rPr>
              <a:t>Europe combined the subjects of criteria emissions and fuel consumption and CO</a:t>
            </a:r>
            <a:r>
              <a:rPr lang="en-US" sz="1600" baseline="-25000" dirty="0">
                <a:solidFill>
                  <a:srgbClr val="002060"/>
                </a:solidFill>
              </a:rPr>
              <a:t>2 </a:t>
            </a:r>
            <a:r>
              <a:rPr lang="en-US" sz="1600" dirty="0">
                <a:solidFill>
                  <a:srgbClr val="002060"/>
                </a:solidFill>
              </a:rPr>
              <a:t>emissions in one piece of legislation in 2007, UNR83 and UNR101 however remain separate.</a:t>
            </a:r>
          </a:p>
          <a:p>
            <a:pPr algn="just">
              <a:spcAft>
                <a:spcPts val="600"/>
              </a:spcAft>
            </a:pPr>
            <a:r>
              <a:rPr lang="en-US" sz="1600" dirty="0">
                <a:solidFill>
                  <a:srgbClr val="002060"/>
                </a:solidFill>
              </a:rPr>
              <a:t>We need to find solutions which cover both subjects, in all current and new UNRs to the satisfaction of all Contracting Parties to both Agreements without creating undue burden or problems for the industry.</a:t>
            </a:r>
          </a:p>
          <a:p>
            <a:pPr algn="just">
              <a:spcAft>
                <a:spcPts val="600"/>
              </a:spcAft>
            </a:pPr>
            <a:r>
              <a:rPr lang="en-US" sz="1600" dirty="0">
                <a:solidFill>
                  <a:srgbClr val="002060"/>
                </a:solidFill>
              </a:rPr>
              <a:t>Some ideas to prompt a constructive discussion are shown on the next slide and a list of the Contracting Parties to UNR83 and UNR101 on the following slide.</a:t>
            </a:r>
          </a:p>
          <a:p>
            <a:pPr lvl="1" algn="just">
              <a:spcAft>
                <a:spcPts val="600"/>
              </a:spcAft>
            </a:pPr>
            <a:endParaRPr lang="en-US" sz="1600" dirty="0">
              <a:solidFill>
                <a:srgbClr val="002060"/>
              </a:solidFill>
              <a:ea typeface="+mn-ea"/>
              <a:cs typeface="+mn-cs"/>
            </a:endParaRPr>
          </a:p>
          <a:p>
            <a:pPr algn="just">
              <a:spcAft>
                <a:spcPts val="600"/>
              </a:spcAft>
            </a:pPr>
            <a:endParaRPr lang="en-US" sz="1600" dirty="0">
              <a:solidFill>
                <a:srgbClr val="002060"/>
              </a:solidFill>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8</a:t>
            </a:fld>
            <a:endParaRPr lang="en-GB" dirty="0"/>
          </a:p>
        </p:txBody>
      </p:sp>
      <p:sp>
        <p:nvSpPr>
          <p:cNvPr id="5" name="TextBox 2"/>
          <p:cNvSpPr txBox="1"/>
          <p:nvPr/>
        </p:nvSpPr>
        <p:spPr>
          <a:xfrm>
            <a:off x="539552" y="6165304"/>
            <a:ext cx="3240360" cy="276999"/>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1200" b="0" dirty="0">
                <a:solidFill>
                  <a:srgbClr val="0F5494"/>
                </a:solidFill>
              </a:rPr>
              <a:t>Source: Bill Coleman</a:t>
            </a:r>
          </a:p>
        </p:txBody>
      </p:sp>
    </p:spTree>
    <p:extLst>
      <p:ext uri="{BB962C8B-B14F-4D97-AF65-F5344CB8AC3E}">
        <p14:creationId xmlns:p14="http://schemas.microsoft.com/office/powerpoint/2010/main" val="327832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01" y="1046454"/>
            <a:ext cx="8098555" cy="555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6289575"/>
            <a:ext cx="3240360" cy="276999"/>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1200" b="0" dirty="0">
                <a:solidFill>
                  <a:srgbClr val="0F5494"/>
                </a:solidFill>
              </a:rPr>
              <a:t>Source: Bill Coleman</a:t>
            </a:r>
          </a:p>
        </p:txBody>
      </p:sp>
    </p:spTree>
    <p:extLst>
      <p:ext uri="{BB962C8B-B14F-4D97-AF65-F5344CB8AC3E}">
        <p14:creationId xmlns:p14="http://schemas.microsoft.com/office/powerpoint/2010/main" val="28428648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14744</TotalTime>
  <Words>1104</Words>
  <Application>Microsoft Office PowerPoint</Application>
  <PresentationFormat>On-screen Show (4:3)</PresentationFormat>
  <Paragraphs>113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Transposition of GTR15 (WLTP)  into UN Regulations    Update for GRPE from WLTP Transposition Task Force  June 2018  </vt:lpstr>
      <vt:lpstr>Background </vt:lpstr>
      <vt:lpstr>Development of ‘UNR WLTP’</vt:lpstr>
      <vt:lpstr>Options for different levels</vt:lpstr>
      <vt:lpstr>Development of regulatory texts</vt:lpstr>
      <vt:lpstr>Discussion points for 77th GRPE</vt:lpstr>
      <vt:lpstr>Regulation 101</vt:lpstr>
      <vt:lpstr>How to handle UNR 101</vt:lpstr>
      <vt:lpstr>PowerPoint Presentation</vt:lpstr>
      <vt:lpstr>PowerPoint Presentation</vt:lpstr>
      <vt:lpstr>Potential approaches to transposition</vt:lpstr>
      <vt:lpstr>Principle of Transposition</vt:lpstr>
      <vt:lpstr>Approach - Way Forward</vt:lpstr>
      <vt:lpstr>Next steps</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 Gardner</dc:creator>
  <cp:lastModifiedBy>Rob Gardner 060618</cp:lastModifiedBy>
  <cp:revision>747</cp:revision>
  <cp:lastPrinted>2017-06-27T10:02:47Z</cp:lastPrinted>
  <dcterms:created xsi:type="dcterms:W3CDTF">2015-06-10T19:00:54Z</dcterms:created>
  <dcterms:modified xsi:type="dcterms:W3CDTF">2018-06-07T11:04:18Z</dcterms:modified>
</cp:coreProperties>
</file>