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273" r:id="rId3"/>
    <p:sldId id="325" r:id="rId4"/>
    <p:sldId id="326" r:id="rId5"/>
    <p:sldId id="311" r:id="rId6"/>
    <p:sldId id="318" r:id="rId7"/>
    <p:sldId id="324" r:id="rId8"/>
    <p:sldId id="328" r:id="rId9"/>
    <p:sldId id="308" r:id="rId10"/>
  </p:sldIdLst>
  <p:sldSz cx="9144000" cy="5143500" type="screen16x9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FF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4" autoAdjust="0"/>
    <p:restoredTop sz="95262" autoAdjust="0"/>
  </p:normalViewPr>
  <p:slideViewPr>
    <p:cSldViewPr>
      <p:cViewPr varScale="1">
        <p:scale>
          <a:sx n="151" d="100"/>
          <a:sy n="151" d="100"/>
        </p:scale>
        <p:origin x="618" y="13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558" y="-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06.06.2018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49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C67DA6-082D-407E-8BF3-0211806DC93C}" type="slidenum">
              <a:rPr kumimoji="1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91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C67DA6-082D-407E-8BF3-0211806DC93C}" type="slidenum">
              <a:rPr kumimoji="1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883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06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solidFill>
            <a:schemeClr val="accent1"/>
          </a:solidFill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9525"/>
            <a:ext cx="2133600" cy="357188"/>
          </a:xfrm>
        </p:spPr>
        <p:txBody>
          <a:bodyPr/>
          <a:lstStyle>
            <a:lvl1pPr>
              <a:defRPr sz="1800" b="1"/>
            </a:lvl1pPr>
          </a:lstStyle>
          <a:p>
            <a:fld id="{CF8BEEED-67CB-42A0-AF6E-6209CE1CE00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1016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6DD25-CFA7-4546-B411-7C8BF563E76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124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2018/6/6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8676118" y="486650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A659953-1965-4E60-977A-87D46398FB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47506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97731"/>
            <a:ext cx="8229600" cy="369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FB6692-F467-4912-80FE-C95156BF4856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8676118" y="486650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A659953-1965-4E60-977A-87D46398FB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39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80897" y="1494094"/>
            <a:ext cx="849008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Status report  </a:t>
            </a:r>
          </a:p>
          <a:p>
            <a:r>
              <a:rPr lang="de-DE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 the </a:t>
            </a:r>
          </a:p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Informal Working Group</a:t>
            </a:r>
          </a:p>
          <a:p>
            <a:endParaRPr lang="de-DE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de-DE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Prepared by WLTP IWG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8977" y="24949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9pPr>
          </a:lstStyle>
          <a:p>
            <a:pPr marL="47625" lvl="0" algn="r" latinLnBrk="0"/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</a:t>
            </a:r>
            <a:r>
              <a:rPr kumimoji="0" lang="pt-BR" altLang="ja-JP" sz="20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document</a:t>
            </a: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pt-BR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GRPE-77-22e</a:t>
            </a:r>
            <a:endParaRPr kumimoji="0" lang="pt-BR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7625" lvl="0" algn="r" latinLnBrk="0"/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77th GRPE, 6-8 </a:t>
            </a:r>
            <a:r>
              <a:rPr kumimoji="0" lang="pt-BR" altLang="ja-JP" sz="20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June</a:t>
            </a: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2018,</a:t>
            </a:r>
            <a:b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agenda item 3(b)</a:t>
            </a:r>
          </a:p>
        </p:txBody>
      </p:sp>
    </p:spTree>
    <p:extLst>
      <p:ext uri="{BB962C8B-B14F-4D97-AF65-F5344CB8AC3E}">
        <p14:creationId xmlns:p14="http://schemas.microsoft.com/office/powerpoint/2010/main" val="150219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/>
          <p:cNvSpPr txBox="1"/>
          <p:nvPr/>
        </p:nvSpPr>
        <p:spPr>
          <a:xfrm>
            <a:off x="251520" y="170514"/>
            <a:ext cx="2307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de-DE" sz="30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 Content</a:t>
            </a:r>
          </a:p>
        </p:txBody>
      </p:sp>
      <p:sp>
        <p:nvSpPr>
          <p:cNvPr id="29" name="Textfeld 4"/>
          <p:cNvSpPr txBox="1"/>
          <p:nvPr/>
        </p:nvSpPr>
        <p:spPr>
          <a:xfrm>
            <a:off x="683568" y="987573"/>
            <a:ext cx="7848872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63" indent="-385763" defTabSz="685800">
              <a:lnSpc>
                <a:spcPts val="2800"/>
              </a:lnSpc>
              <a:buFont typeface="+mj-lt"/>
              <a:buAutoNum type="arabicPeriod"/>
            </a:pPr>
            <a:r>
              <a:rPr lang="de-DE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Progress</a:t>
            </a:r>
          </a:p>
          <a:p>
            <a:pPr marL="385763" indent="-385763" defTabSz="685800">
              <a:lnSpc>
                <a:spcPts val="2800"/>
              </a:lnSpc>
              <a:buFont typeface="+mj-lt"/>
              <a:buAutoNum type="arabicPeriod"/>
            </a:pPr>
            <a:r>
              <a:rPr lang="de-DE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Request for GRPE Review</a:t>
            </a:r>
          </a:p>
          <a:p>
            <a:pPr defTabSz="685800">
              <a:lnSpc>
                <a:spcPts val="2800"/>
              </a:lnSpc>
            </a:pPr>
            <a:r>
              <a:rPr lang="en-US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3-1. Amendment 5 of GTR 15</a:t>
            </a:r>
          </a:p>
          <a:p>
            <a:pPr defTabSz="685800">
              <a:lnSpc>
                <a:spcPts val="2800"/>
              </a:lnSpc>
            </a:pPr>
            <a:r>
              <a:rPr lang="en-US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3-2. Amendment 1 of GTR#19</a:t>
            </a:r>
          </a:p>
          <a:p>
            <a:pPr defTabSz="685800">
              <a:lnSpc>
                <a:spcPts val="2800"/>
              </a:lnSpc>
            </a:pPr>
            <a:r>
              <a:rPr lang="en-US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3-3. Amendment 2 of GTR#19</a:t>
            </a:r>
          </a:p>
          <a:p>
            <a:pPr defTabSz="685800">
              <a:lnSpc>
                <a:spcPts val="2800"/>
              </a:lnSpc>
            </a:pPr>
            <a:r>
              <a:rPr lang="en-US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    Status of each TF</a:t>
            </a:r>
          </a:p>
          <a:p>
            <a:pPr defTabSz="685800">
              <a:lnSpc>
                <a:spcPts val="2800"/>
              </a:lnSpc>
            </a:pPr>
            <a:r>
              <a:rPr lang="en-US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5.    Outlook for GRPE-78</a:t>
            </a:r>
          </a:p>
          <a:p>
            <a:pPr defTabSz="685800">
              <a:lnSpc>
                <a:spcPts val="2800"/>
              </a:lnSpc>
            </a:pPr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85800">
              <a:lnSpc>
                <a:spcPts val="2800"/>
              </a:lnSpc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Seperate presentation:</a:t>
            </a:r>
          </a:p>
          <a:p>
            <a:pPr defTabSz="685800">
              <a:lnSpc>
                <a:spcPts val="2800"/>
              </a:lnSpc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de-DE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Transposition into UN R (GRPE-77-21e)</a:t>
            </a:r>
          </a:p>
        </p:txBody>
      </p:sp>
    </p:spTree>
    <p:extLst>
      <p:ext uri="{BB962C8B-B14F-4D97-AF65-F5344CB8AC3E}">
        <p14:creationId xmlns:p14="http://schemas.microsoft.com/office/powerpoint/2010/main" val="417788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/>
          <p:cNvSpPr txBox="1"/>
          <p:nvPr/>
        </p:nvSpPr>
        <p:spPr>
          <a:xfrm>
            <a:off x="179512" y="339501"/>
            <a:ext cx="8852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defTabSz="685800">
              <a:buAutoNum type="arabicPeriod"/>
            </a:pPr>
            <a:r>
              <a:rPr lang="de-DE" sz="30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Progress</a:t>
            </a:r>
          </a:p>
          <a:p>
            <a:pPr defTabSz="685800"/>
            <a:r>
              <a:rPr lang="de-DE" sz="3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</a:t>
            </a:r>
            <a:r>
              <a:rPr lang="de-DE" sz="30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since 76th January GRPE session</a:t>
            </a:r>
          </a:p>
        </p:txBody>
      </p:sp>
      <p:sp>
        <p:nvSpPr>
          <p:cNvPr id="29" name="Textfeld 4"/>
          <p:cNvSpPr txBox="1"/>
          <p:nvPr/>
        </p:nvSpPr>
        <p:spPr>
          <a:xfrm>
            <a:off x="714546" y="1404250"/>
            <a:ext cx="80023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800">
              <a:buFont typeface="Wingdings" panose="05000000000000000000" pitchFamily="2" charset="2"/>
              <a:buChar char="Ø"/>
            </a:pPr>
            <a:r>
              <a:rPr lang="de-DE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Submitted Working Documents to 175th WP.29 session (June 2018) for approval</a:t>
            </a:r>
          </a:p>
          <a:p>
            <a:pPr defTabSz="685800"/>
            <a:endParaRPr lang="de-DE" sz="2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14375" indent="-352425" defTabSz="685800">
              <a:buFont typeface="Wingdings" panose="05000000000000000000" pitchFamily="2" charset="2"/>
              <a:buChar char="ü"/>
            </a:pPr>
            <a:r>
              <a:rPr lang="en-US" altLang="ja-JP" sz="2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GTR15 Amendment4</a:t>
            </a:r>
          </a:p>
          <a:p>
            <a:pPr marL="714375" indent="-352425" defTabSz="685800"/>
            <a:r>
              <a:rPr lang="en-US" altLang="ja-JP" sz="2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ECE/TRANS/WP.29/2018/71</a:t>
            </a:r>
          </a:p>
          <a:p>
            <a:pPr marL="714375" indent="-352425" defTabSz="685800"/>
            <a:endParaRPr lang="en-US" altLang="ja-JP" sz="2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14375" indent="-352425" defTabSz="685800">
              <a:buFont typeface="Wingdings" panose="05000000000000000000" pitchFamily="2" charset="2"/>
              <a:buChar char="ü"/>
            </a:pPr>
            <a:r>
              <a:rPr lang="en-US" altLang="ja-JP" sz="2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GTR19 Amendment1</a:t>
            </a:r>
          </a:p>
          <a:p>
            <a:pPr marL="714375" indent="-352425" defTabSz="685800"/>
            <a:r>
              <a:rPr lang="en-US" altLang="ja-JP" sz="2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ECE/TRANS/WP.29/2018/73</a:t>
            </a:r>
          </a:p>
          <a:p>
            <a:pPr marL="714375" indent="-352425" defTabSz="685800"/>
            <a:r>
              <a:rPr lang="de-DE" sz="2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ECE/TRANS/WP.29/2018/73/Add.1 </a:t>
            </a:r>
            <a:r>
              <a:rPr lang="de-DE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(please refer slide_6)</a:t>
            </a:r>
          </a:p>
          <a:p>
            <a:pPr marL="685800" lvl="1" indent="-342900">
              <a:buFont typeface="Wingdings" panose="05000000000000000000" pitchFamily="2" charset="2"/>
              <a:buChar char="q"/>
            </a:pPr>
            <a:endParaRPr lang="de-DE" sz="2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558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32726" y="195486"/>
            <a:ext cx="549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 Request for GRPE Review</a:t>
            </a:r>
            <a:endParaRPr lang="de-DE" sz="28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50885"/>
              </p:ext>
            </p:extLst>
          </p:nvPr>
        </p:nvGraphicFramePr>
        <p:xfrm>
          <a:off x="267265" y="996518"/>
          <a:ext cx="8540314" cy="345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2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Working</a:t>
                      </a:r>
                    </a:p>
                    <a:p>
                      <a:pPr algn="ctr"/>
                      <a:r>
                        <a:rPr kumimoji="1" lang="en-US" altLang="ja-JP" sz="1800" dirty="0"/>
                        <a:t>Items</a:t>
                      </a:r>
                      <a:endParaRPr kumimoji="1" lang="ja-JP" altLang="en-US" sz="18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Documentations 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Next Actions</a:t>
                      </a:r>
                      <a:endParaRPr kumimoji="1" lang="ja-JP" altLang="en-US" sz="20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666">
                <a:tc>
                  <a:txBody>
                    <a:bodyPr/>
                    <a:lstStyle/>
                    <a:p>
                      <a:r>
                        <a:rPr lang="en-US" altLang="ja-JP" sz="2000" b="1" dirty="0">
                          <a:solidFill>
                            <a:schemeClr val="tx1"/>
                          </a:solidFill>
                        </a:rPr>
                        <a:t>GTR #15</a:t>
                      </a:r>
                    </a:p>
                    <a:p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Amendment 5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/>
                        <a:t>GRPE-77-17</a:t>
                      </a:r>
                    </a:p>
                  </a:txBody>
                  <a:tcPr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submit Working Document to 78</a:t>
                      </a:r>
                      <a:r>
                        <a:rPr kumimoji="1" lang="en-US" altLang="ja-JP" sz="1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 GRPE session (January 2019)</a:t>
                      </a:r>
                    </a:p>
                  </a:txBody>
                  <a:tcPr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en-US" altLang="ja-JP" sz="2000" b="1" dirty="0">
                          <a:solidFill>
                            <a:schemeClr val="tx1"/>
                          </a:solidFill>
                        </a:rPr>
                        <a:t>GTR #19 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Amendment1</a:t>
                      </a:r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ECE/TRANS/WP.29/2018/73/Add.1 </a:t>
                      </a:r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incorporated into Working Document to 175</a:t>
                      </a:r>
                      <a:r>
                        <a:rPr kumimoji="1" lang="en-US" altLang="ja-JP" sz="1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 WP.29 session (June 2018)</a:t>
                      </a:r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en-US" altLang="ja-JP" sz="2000" b="1" dirty="0">
                          <a:solidFill>
                            <a:schemeClr val="tx1"/>
                          </a:solidFill>
                        </a:rPr>
                        <a:t>GTR #19 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Amendment2</a:t>
                      </a:r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/>
                        <a:t>GRPE-77-18</a:t>
                      </a:r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submit Working Document to 78</a:t>
                      </a:r>
                      <a:r>
                        <a:rPr kumimoji="1" lang="en-US" altLang="ja-JP" sz="1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 GRPE session (January 2019)</a:t>
                      </a:r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53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0016" y="166913"/>
            <a:ext cx="8718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82775" algn="l"/>
              </a:tabLst>
            </a:pPr>
            <a:r>
              <a:rPr kumimoji="1"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3-1. 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 5 of GTR 15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1882775" algn="l"/>
              </a:tabLst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(Vehicle Exhaust Emissions and CO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measurement) 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9830" y="99791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&lt;Informal Document : GRPE-77-17&gt;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3655" y="1430650"/>
            <a:ext cx="88439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1616075" algn="l"/>
              </a:tabLst>
              <a:defRPr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Agreed by WLTP IWG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Editorial changes including making some equations more mathematically robust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Gear shift prescriptions have been further improved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Clear instructions on rounding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Additional changes as a follow-up of today’s GRPE decisions on T-sensor and M.R.2</a:t>
            </a:r>
          </a:p>
          <a:p>
            <a:pPr>
              <a:lnSpc>
                <a:spcPts val="2400"/>
              </a:lnSpc>
              <a:defRPr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Open Points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(will be made a decision at 24</a:t>
            </a:r>
            <a:r>
              <a:rPr lang="en-US" altLang="ja-JP" sz="16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IWG meeting)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Family Definition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Road Load Measurement on </a:t>
            </a:r>
            <a:r>
              <a:rPr lang="en-US" altLang="ja-JP" sz="16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Coastdown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and/or Wind Tunnel method 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4WD Dynamometer Requirement 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Related Electrified Vehicles, and so on</a:t>
            </a:r>
          </a:p>
        </p:txBody>
      </p:sp>
    </p:spTree>
    <p:extLst>
      <p:ext uri="{BB962C8B-B14F-4D97-AF65-F5344CB8AC3E}">
        <p14:creationId xmlns:p14="http://schemas.microsoft.com/office/powerpoint/2010/main" val="718295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79512" y="203783"/>
            <a:ext cx="79252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82775" algn="l"/>
              </a:tabLst>
            </a:pPr>
            <a:r>
              <a:rPr kumimoji="1"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3-2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Amendment 1 of GTR#19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1882775" algn="l"/>
              </a:tabLst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(Vehicle Evaporative Emission measurement) 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9706" y="1131590"/>
            <a:ext cx="8530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Working Document : ECE/TRANS/WP.29/2018/73/Add.1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1923678"/>
            <a:ext cx="7682353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Minor corrections were made </a:t>
            </a:r>
          </a:p>
          <a:p>
            <a:pPr>
              <a:lnSpc>
                <a:spcPts val="2800"/>
              </a:lnSpc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on Working Document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(ECE/TRANS/WP.29/2018/73) 	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5838" indent="-268288">
              <a:lnSpc>
                <a:spcPts val="28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refer correct paragraph</a:t>
            </a:r>
          </a:p>
          <a:p>
            <a:pPr marL="985838" indent="-268288">
              <a:lnSpc>
                <a:spcPts val="28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apply correct H/C ratio</a:t>
            </a:r>
          </a:p>
        </p:txBody>
      </p:sp>
    </p:spTree>
    <p:extLst>
      <p:ext uri="{BB962C8B-B14F-4D97-AF65-F5344CB8AC3E}">
        <p14:creationId xmlns:p14="http://schemas.microsoft.com/office/powerpoint/2010/main" val="398682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79512" y="203783"/>
            <a:ext cx="79252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82775" algn="l"/>
              </a:tabLst>
            </a:pPr>
            <a:r>
              <a:rPr kumimoji="1"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3-3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Amendment 2 of GTR#19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1882775" algn="l"/>
              </a:tabLst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(Vehicle Evaporative Emission measurement) 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1144599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Document : GRPE-77-18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6777" y="1919250"/>
            <a:ext cx="83763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Open Points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(decisions expected at 24</a:t>
            </a:r>
            <a:r>
              <a:rPr lang="en-US" altLang="ja-JP" sz="16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IWG meeting)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include simplified calculation formula as an alternative when using variable volume SHED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make it clear for equipment calibration and its interval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improve descriptions to avoid multi-interpretation</a:t>
            </a:r>
          </a:p>
        </p:txBody>
      </p:sp>
    </p:spTree>
    <p:extLst>
      <p:ext uri="{BB962C8B-B14F-4D97-AF65-F5344CB8AC3E}">
        <p14:creationId xmlns:p14="http://schemas.microsoft.com/office/powerpoint/2010/main" val="362823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4"/>
          <p:cNvSpPr txBox="1"/>
          <p:nvPr/>
        </p:nvSpPr>
        <p:spPr>
          <a:xfrm>
            <a:off x="231281" y="150531"/>
            <a:ext cx="396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Status of each TF</a:t>
            </a:r>
            <a:endParaRPr lang="de-DE" sz="28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716369"/>
            <a:ext cx="8448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 refer WLTP-23-04e for each TF progress</a:t>
            </a:r>
          </a:p>
          <a:p>
            <a:pPr marL="803275">
              <a:lnSpc>
                <a:spcPts val="2400"/>
              </a:lnSpc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https://wiki.unece.org/download/attachments/60361653/WLTP-23-04e.xlsx?api=v2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Textfeld 4"/>
          <p:cNvSpPr txBox="1"/>
          <p:nvPr/>
        </p:nvSpPr>
        <p:spPr>
          <a:xfrm>
            <a:off x="266118" y="1691432"/>
            <a:ext cx="4612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 Outlook for GRPE-78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0201"/>
              </p:ext>
            </p:extLst>
          </p:nvPr>
        </p:nvGraphicFramePr>
        <p:xfrm>
          <a:off x="379770" y="2283718"/>
          <a:ext cx="853614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5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Working Categories</a:t>
                      </a:r>
                      <a:endParaRPr kumimoji="1" lang="ja-JP" altLang="en-US" sz="18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Expected Actions</a:t>
                      </a:r>
                      <a:endParaRPr kumimoji="1" lang="ja-JP" altLang="en-US" sz="18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717"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GTR15 Amendment5</a:t>
                      </a:r>
                      <a:endParaRPr lang="ja-JP" altLang="en-US" sz="1800" dirty="0"/>
                    </a:p>
                  </a:txBody>
                  <a:tcPr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dirty="0"/>
                        <a:t>submit </a:t>
                      </a:r>
                      <a:r>
                        <a:rPr kumimoji="1" lang="en-US" altLang="ja-JP" sz="1800" b="1" dirty="0"/>
                        <a:t>Working Document </a:t>
                      </a:r>
                      <a:r>
                        <a:rPr kumimoji="1" lang="en-US" altLang="ja-JP" sz="1800" dirty="0"/>
                        <a:t>for approval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10"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GTR19 Amendment2</a:t>
                      </a:r>
                      <a:endParaRPr lang="ja-JP" altLang="en-US" sz="1800" dirty="0"/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dirty="0"/>
                        <a:t>submit </a:t>
                      </a:r>
                      <a:r>
                        <a:rPr kumimoji="1" lang="en-US" altLang="ja-JP" sz="1800" b="1" dirty="0"/>
                        <a:t>Working Document </a:t>
                      </a:r>
                      <a:r>
                        <a:rPr kumimoji="1" lang="en-US" altLang="ja-JP" sz="1800" dirty="0"/>
                        <a:t>for approval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1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Transposition to UNR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dirty="0"/>
                        <a:t>submit Informal Document for review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967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Low Temp. Test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dirty="0"/>
                        <a:t>submit Informal Document for review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67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</a:rPr>
                        <a:t>IWG Meeting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b="1" dirty="0">
                          <a:solidFill>
                            <a:schemeClr val="bg1"/>
                          </a:solidFill>
                        </a:rPr>
                        <a:t>request </a:t>
                      </a:r>
                      <a:r>
                        <a:rPr kumimoji="1" lang="en-US" altLang="ja-JP" sz="1800" b="1" baseline="0" dirty="0">
                          <a:solidFill>
                            <a:schemeClr val="bg1"/>
                          </a:solidFill>
                        </a:rPr>
                        <a:t>1,5 day session, incl. Transposition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05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日本語フォーマットMEIRY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_日本語フォーマットMEIRYO">
      <a:majorFont>
        <a:latin typeface="Meiryo UI"/>
        <a:ea typeface="Meiryo UI"/>
        <a:cs typeface="Meiryo UI"/>
      </a:majorFont>
      <a:minorFont>
        <a:latin typeface="Meiryo UI"/>
        <a:ea typeface="Meiryo UI"/>
        <a:cs typeface="Meiryo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4166</TotalTime>
  <Words>449</Words>
  <Application>Microsoft Office PowerPoint</Application>
  <PresentationFormat>On-screen Show (16:9)</PresentationFormat>
  <Paragraphs>91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Meiryo UI</vt:lpstr>
      <vt:lpstr>ＭＳ Ｐゴシック</vt:lpstr>
      <vt:lpstr>Arial</vt:lpstr>
      <vt:lpstr>Calibri</vt:lpstr>
      <vt:lpstr>Wingdings</vt:lpstr>
      <vt:lpstr>Office テーマ</vt:lpstr>
      <vt:lpstr>7_日本語フォーマットMEIRYO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Francois Cuenot</cp:lastModifiedBy>
  <cp:revision>595</cp:revision>
  <cp:lastPrinted>2016-01-13T17:07:07Z</cp:lastPrinted>
  <dcterms:created xsi:type="dcterms:W3CDTF">2014-06-05T19:26:02Z</dcterms:created>
  <dcterms:modified xsi:type="dcterms:W3CDTF">2018-06-06T15:47:10Z</dcterms:modified>
</cp:coreProperties>
</file>