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  <p:sldMasterId id="2147483779" r:id="rId3"/>
    <p:sldMasterId id="2147483791" r:id="rId4"/>
  </p:sldMasterIdLst>
  <p:notesMasterIdLst>
    <p:notesMasterId r:id="rId15"/>
  </p:notesMasterIdLst>
  <p:handoutMasterIdLst>
    <p:handoutMasterId r:id="rId16"/>
  </p:handoutMasterIdLst>
  <p:sldIdLst>
    <p:sldId id="343" r:id="rId5"/>
    <p:sldId id="398" r:id="rId6"/>
    <p:sldId id="399" r:id="rId7"/>
    <p:sldId id="400" r:id="rId8"/>
    <p:sldId id="406" r:id="rId9"/>
    <p:sldId id="409" r:id="rId10"/>
    <p:sldId id="410" r:id="rId11"/>
    <p:sldId id="402" r:id="rId12"/>
    <p:sldId id="401" r:id="rId13"/>
    <p:sldId id="397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E4494"/>
    <a:srgbClr val="0050A0"/>
    <a:srgbClr val="2E6437"/>
    <a:srgbClr val="500F28"/>
    <a:srgbClr val="0F5494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5294" autoAdjust="0"/>
  </p:normalViewPr>
  <p:slideViewPr>
    <p:cSldViewPr>
      <p:cViewPr varScale="1">
        <p:scale>
          <a:sx n="109" d="100"/>
          <a:sy n="109" d="100"/>
        </p:scale>
        <p:origin x="1470" y="10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9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>
                <a:latin typeface="+mj-lt"/>
              </a:rPr>
              <a:t>JRC Role. Facts &amp; 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6BAC-A201-4CFB-8DE4-0C5ACC5730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8BD0-1932-45AF-9855-F8B65311D37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8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D8CF-6738-4675-A540-4D47D8525D7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99C2-75C7-4BEC-B98B-F5F4447BE68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0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6111-C9EE-4159-A515-693C427B109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4C23-EEBE-4A4F-A00F-28D6F5356C3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9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0FD0-A111-42DC-ACC1-21BBB363D3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F5C5-CC39-447F-A162-A6DA66ADB64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7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C3D-B934-4B2B-BDDA-654D1A5DD53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BC5C-E8D3-4E3C-8644-95E5C46F21E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AC93-9508-457D-952C-7365482EFD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CBC4-89E2-444E-9DAA-E317337FFBE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8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ACAD-B53E-461A-8CE4-4F10D4D7ED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8DAC-CE72-46F5-95C0-6A5673ECEEE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7A8B-9328-41FF-8B9B-223085F034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1CC6-E30B-4214-B57F-B94DA6FCB98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1A28-EC6A-4497-8271-A8A5B6646B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5B3-2EDA-41EB-A626-66F73A85C49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4E25-B424-4CD3-8EB7-B4A30F2AD7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6DF2-A184-4C47-B9AB-4B586D15613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EC2-2C43-434D-A230-E8295FC601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03EF-6303-4FBA-B977-67A792F58B9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09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6BAC-A201-4CFB-8DE4-0C5ACC5730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8BD0-1932-45AF-9855-F8B65311D37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6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D8CF-6738-4675-A540-4D47D8525D7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99C2-75C7-4BEC-B98B-F5F4447BE68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51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6111-C9EE-4159-A515-693C427B109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4C23-EEBE-4A4F-A00F-28D6F5356C3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23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0FD0-A111-42DC-ACC1-21BBB363D38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F5C5-CC39-447F-A162-A6DA66ADB64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9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C3D-B934-4B2B-BDDA-654D1A5DD53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BC5C-E8D3-4E3C-8644-95E5C46F21E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1137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1383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3280"/>
            <a:ext cx="1834087" cy="16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90" y="5373216"/>
            <a:ext cx="16824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AC93-9508-457D-952C-7365482EFD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CBC4-89E2-444E-9DAA-E317337FFBE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2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ACAD-B53E-461A-8CE4-4F10D4D7ED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8DAC-CE72-46F5-95C0-6A5673ECEEE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7A8B-9328-41FF-8B9B-223085F034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1CC6-E30B-4214-B57F-B94DA6FCB98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1A28-EC6A-4497-8271-A8A5B6646B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5B3-2EDA-41EB-A626-66F73A85C49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4E25-B424-4CD3-8EB7-B4A30F2AD7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6DF2-A184-4C47-B9AB-4B586D15613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4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EC2-2C43-434D-A230-E8295FC601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03EF-6303-4FBA-B977-67A792F58B9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_un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467544" y="692696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ts val="3400"/>
              </a:lnSpc>
            </a:pPr>
            <a:r>
              <a:rPr lang="en-US" kern="0" dirty="0"/>
              <a:t>Joint Research</a:t>
            </a:r>
            <a:r>
              <a:rPr lang="en-US" kern="0" baseline="0" dirty="0"/>
              <a:t> Centre</a:t>
            </a:r>
          </a:p>
          <a:p>
            <a:pPr algn="l">
              <a:lnSpc>
                <a:spcPts val="3400"/>
              </a:lnSpc>
            </a:pPr>
            <a:r>
              <a:rPr lang="en-GB" sz="1800" kern="0" dirty="0"/>
              <a:t>the European Commission's in-house science service</a:t>
            </a: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7544" y="1700808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algn="l">
              <a:lnSpc>
                <a:spcPts val="1560"/>
              </a:lnSpc>
              <a:buNone/>
            </a:pPr>
            <a:r>
              <a:rPr lang="en-GB" sz="1300" b="0" i="1" kern="0" dirty="0"/>
              <a:t>Serving society</a:t>
            </a:r>
          </a:p>
          <a:p>
            <a:pPr marL="0" indent="0" algn="l">
              <a:lnSpc>
                <a:spcPts val="1560"/>
              </a:lnSpc>
              <a:buNone/>
            </a:pPr>
            <a:r>
              <a:rPr lang="en-GB" sz="1300" b="0" i="1" kern="0" dirty="0"/>
              <a:t>Stimulating innovation</a:t>
            </a:r>
          </a:p>
          <a:p>
            <a:pPr marL="0" indent="0" algn="l">
              <a:lnSpc>
                <a:spcPts val="1560"/>
              </a:lnSpc>
              <a:buNone/>
            </a:pPr>
            <a:r>
              <a:rPr lang="en-GB" sz="1300" b="0" i="1" kern="0" dirty="0"/>
              <a:t>Supporting legislation</a:t>
            </a:r>
            <a:endParaRPr lang="en-US" sz="1300" b="0" i="1" kern="0" dirty="0"/>
          </a:p>
        </p:txBody>
      </p:sp>
      <p:pic>
        <p:nvPicPr>
          <p:cNvPr id="5" name="Picture 4" descr="_unlog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9D1A5B-38A8-4DF1-BE14-3080CC6A08AA}" type="datetime1">
              <a:rPr kumimoji="1" lang="ja-JP" altLang="en-US" b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kumimoji="1" lang="ja-JP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ja-JP" altLang="en-US" b="0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9F1AC7-97CF-4212-903E-45CDA409292D}" type="slidenum">
              <a:rPr kumimoji="1" lang="ja-JP" alt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74675"/>
            <a:ext cx="91440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30213"/>
            <a:ext cx="9144000" cy="16668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5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9D1A5B-38A8-4DF1-BE14-3080CC6A08AA}" type="datetime1">
              <a:rPr kumimoji="1" lang="ja-JP" altLang="en-US" b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2018/6/7</a:t>
            </a:fld>
            <a:endParaRPr kumimoji="1" lang="ja-JP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kumimoji="1" lang="ja-JP" altLang="en-US" b="0">
                <a:solidFill>
                  <a:prstClr val="black">
                    <a:tint val="75000"/>
                  </a:prstClr>
                </a:solidFill>
              </a:rPr>
              <a:t>環境省　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9F1AC7-97CF-4212-903E-45CDA409292D}" type="slidenum">
              <a:rPr kumimoji="1" lang="ja-JP" altLang="en-U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74675"/>
            <a:ext cx="91440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30213"/>
            <a:ext cx="9144000" cy="16668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016" y="1700808"/>
            <a:ext cx="9036496" cy="2016224"/>
          </a:xfrm>
        </p:spPr>
        <p:txBody>
          <a:bodyPr/>
          <a:lstStyle/>
          <a:p>
            <a:r>
              <a:rPr lang="en-IE" sz="2400" dirty="0"/>
              <a:t>UNECE IWG on EPPR for L-category vehicles</a:t>
            </a:r>
            <a:br>
              <a:rPr lang="en-IE" sz="2400" dirty="0"/>
            </a:br>
            <a:br>
              <a:rPr lang="en-IE" sz="2400" dirty="0"/>
            </a:br>
            <a:r>
              <a:rPr lang="en-IE" sz="2400" b="0" i="1" dirty="0"/>
              <a:t>Status Report</a:t>
            </a:r>
            <a:br>
              <a:rPr lang="en-IE" sz="2400" dirty="0"/>
            </a:br>
            <a:br>
              <a:rPr lang="en-IE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b="0" dirty="0"/>
            </a:br>
            <a:br>
              <a:rPr lang="en-GB" sz="2400" b="0" dirty="0"/>
            </a:br>
            <a:r>
              <a:rPr lang="en-GB" sz="2400" b="0" dirty="0"/>
              <a:t> </a:t>
            </a:r>
            <a:endParaRPr lang="en-US" sz="24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861048"/>
            <a:ext cx="4178464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>
                <a:solidFill>
                  <a:srgbClr val="1E4494"/>
                </a:solidFill>
              </a:rPr>
              <a:t>Adolfo </a:t>
            </a:r>
            <a:r>
              <a:rPr lang="en-GB" i="1" dirty="0" err="1">
                <a:solidFill>
                  <a:srgbClr val="1E4494"/>
                </a:solidFill>
              </a:rPr>
              <a:t>Perujo</a:t>
            </a:r>
            <a:r>
              <a:rPr lang="en-GB" i="1" dirty="0">
                <a:solidFill>
                  <a:srgbClr val="1E4494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b="0" i="1" dirty="0">
                <a:solidFill>
                  <a:srgbClr val="1E4494"/>
                </a:solidFill>
              </a:rPr>
              <a:t>Chairman IWG EPPR (L-cat)</a:t>
            </a:r>
            <a:r>
              <a:rPr lang="en-GB" i="1" dirty="0">
                <a:solidFill>
                  <a:srgbClr val="1E4494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endParaRPr lang="en-GB" i="1" dirty="0">
              <a:solidFill>
                <a:srgbClr val="1E4494"/>
              </a:solidFill>
            </a:endParaRPr>
          </a:p>
          <a:p>
            <a:pPr>
              <a:lnSpc>
                <a:spcPct val="150000"/>
              </a:lnSpc>
            </a:pPr>
            <a:endParaRPr lang="en-GB" b="0" dirty="0">
              <a:solidFill>
                <a:srgbClr val="1E4494"/>
              </a:solidFill>
            </a:endParaRPr>
          </a:p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78180" y="237383"/>
            <a:ext cx="34163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document GRPE-77-25</a:t>
            </a:r>
          </a:p>
          <a:p>
            <a:pPr algn="r"/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77th GRPE, 6-8 June 2017,</a:t>
            </a:r>
          </a:p>
          <a:p>
            <a:pPr algn="r"/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item 8(b)</a:t>
            </a: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6" b="27366"/>
          <a:stretch>
            <a:fillRect/>
          </a:stretch>
        </p:blipFill>
        <p:spPr>
          <a:xfrm>
            <a:off x="0" y="2337098"/>
            <a:ext cx="9144000" cy="22322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4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708920"/>
            <a:ext cx="9144000" cy="4005064"/>
          </a:xfrm>
        </p:spPr>
        <p:txBody>
          <a:bodyPr/>
          <a:lstStyle/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Background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State of play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/>
              <a:t>GTR2</a:t>
            </a:r>
          </a:p>
          <a:p>
            <a:pPr marL="1076325" lvl="3" indent="-361950">
              <a:buFont typeface="Wingdings" panose="05000000000000000000" pitchFamily="2" charset="2"/>
              <a:buChar char="§"/>
            </a:pPr>
            <a:r>
              <a:rPr lang="en-IE" dirty="0"/>
              <a:t>OBD2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Next Steps /Roadmap</a:t>
            </a:r>
          </a:p>
          <a:p>
            <a:pPr marL="714375">
              <a:buFont typeface="Wingdings" panose="05000000000000000000" pitchFamily="2" charset="2"/>
              <a:buChar char="ü"/>
            </a:pPr>
            <a:r>
              <a:rPr lang="en-IE" dirty="0"/>
              <a:t>Past and next meetings</a:t>
            </a:r>
          </a:p>
          <a:p>
            <a:pPr marL="714375">
              <a:buFont typeface="Wingdings" panose="05000000000000000000" pitchFamily="2" charset="2"/>
              <a:buChar char="ü"/>
            </a:pPr>
            <a:endParaRPr lang="en-IE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9" b="316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2276872"/>
            <a:ext cx="9144000" cy="4173413"/>
          </a:xfrm>
        </p:spPr>
        <p:txBody>
          <a:bodyPr/>
          <a:lstStyle/>
          <a:p>
            <a:r>
              <a:rPr lang="en-GB" dirty="0" err="1"/>
              <a:t>ToR</a:t>
            </a:r>
            <a:r>
              <a:rPr lang="en-GB" dirty="0"/>
              <a:t> and mandate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Priority to work under 1998 Agreement but will also work under 1958 Agreement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Amend GTR No2 and develop new GTRs with respect to Environmental and Propulsion unit Performance Requirements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Create synergies with 58th Agreement and where possible develop common requirements in form of UN </a:t>
            </a:r>
            <a:r>
              <a:rPr lang="en-IE" dirty="0" err="1"/>
              <a:t>Reg</a:t>
            </a:r>
            <a:r>
              <a:rPr lang="en-IE" dirty="0"/>
              <a:t>(s)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Exchange information on current and future regulatory requirements for ‘light vehicles’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/>
              <a:t>Adopted at WP29 Nov 2013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4494"/>
              </a:buCl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FF0000"/>
                </a:solidFill>
              </a:rPr>
              <a:t>Extended at WP29 Jun 2015 (2016 to 2020) </a:t>
            </a:r>
            <a:r>
              <a:rPr lang="en-IE" dirty="0"/>
              <a:t>(ECE/TRANS/WP.29/AC.3/36/Rev.1)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8302"/>
          <a:stretch>
            <a:fillRect/>
          </a:stretch>
        </p:blipFill>
        <p:spPr>
          <a:xfrm>
            <a:off x="0" y="0"/>
            <a:ext cx="9144000" cy="1985367"/>
          </a:xfrm>
        </p:spPr>
      </p:pic>
    </p:spTree>
    <p:extLst>
      <p:ext uri="{BB962C8B-B14F-4D97-AF65-F5344CB8AC3E}">
        <p14:creationId xmlns:p14="http://schemas.microsoft.com/office/powerpoint/2010/main" val="15610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5326" y="536065"/>
            <a:ext cx="9144000" cy="6237313"/>
          </a:xfrm>
        </p:spPr>
        <p:txBody>
          <a:bodyPr/>
          <a:lstStyle/>
          <a:p>
            <a:r>
              <a:rPr lang="en-IE" dirty="0"/>
              <a:t>Topics to be covered by EPPR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Environmental performance:</a:t>
            </a:r>
          </a:p>
          <a:p>
            <a:pPr lvl="2"/>
            <a:r>
              <a:rPr lang="en-GB" dirty="0"/>
              <a:t>Type I: Tailpipe emissions test after cold start (revision); </a:t>
            </a:r>
          </a:p>
          <a:p>
            <a:pPr lvl="2"/>
            <a:r>
              <a:rPr lang="en-GB" dirty="0"/>
              <a:t>Type II: Tailpipe emissions test at (increased) idle / free acceleration;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III: Emission test of crankcase gases;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IV: Evaporative emissions test; </a:t>
            </a:r>
          </a:p>
          <a:p>
            <a:pPr lvl="2"/>
            <a:r>
              <a:rPr lang="en-GB" dirty="0"/>
              <a:t>Type V: Durability testing of pollution control devices;  </a:t>
            </a:r>
          </a:p>
          <a:p>
            <a:pPr lvl="2"/>
            <a:r>
              <a:rPr lang="en-GB" dirty="0"/>
              <a:t>Type VII: Measurement of CO2 emissions, fuel consumption, electric energy consumption and electric range determination;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/>
              <a:t>Type VIII: On-board diagnostics environmental verification tests.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Propulsion unit performance:</a:t>
            </a:r>
          </a:p>
          <a:p>
            <a:pPr lvl="2"/>
            <a:r>
              <a:rPr lang="en-IE" dirty="0"/>
              <a:t>Unified rules and test procedures to measure power and torque for propulsion technologies fitted on L-category vehicles </a:t>
            </a:r>
          </a:p>
          <a:p>
            <a:pPr lvl="2"/>
            <a:r>
              <a:rPr lang="en-IE" dirty="0"/>
              <a:t>unified measurement of maximum design vehicle speed and/or power for restricted L-category vehicles should be developed and agreed upon. </a:t>
            </a:r>
          </a:p>
          <a:p>
            <a:pPr lvl="2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715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Right Bracket 2"/>
          <p:cNvSpPr/>
          <p:nvPr/>
        </p:nvSpPr>
        <p:spPr bwMode="auto">
          <a:xfrm>
            <a:off x="5292080" y="2348880"/>
            <a:ext cx="144016" cy="648072"/>
          </a:xfrm>
          <a:prstGeom prst="rightBracke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3099" y="1572761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GTR2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2452826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GTR17</a:t>
            </a:r>
          </a:p>
        </p:txBody>
      </p:sp>
      <p:sp>
        <p:nvSpPr>
          <p:cNvPr id="7" name="Right Bracket 6"/>
          <p:cNvSpPr/>
          <p:nvPr/>
        </p:nvSpPr>
        <p:spPr bwMode="auto">
          <a:xfrm>
            <a:off x="7956376" y="1412776"/>
            <a:ext cx="144016" cy="792088"/>
          </a:xfrm>
          <a:prstGeom prst="rightBracke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1139" y="4149080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GTR18</a:t>
            </a:r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5796136" y="3861048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/>
          <p:nvPr/>
        </p:nvCxnSpPr>
        <p:spPr bwMode="auto">
          <a:xfrm flipV="1">
            <a:off x="5796136" y="1972871"/>
            <a:ext cx="3024336" cy="1888179"/>
          </a:xfrm>
          <a:prstGeom prst="bentConnector3">
            <a:avLst>
              <a:gd name="adj1" fmla="val 100090"/>
            </a:avLst>
          </a:prstGeom>
          <a:noFill/>
          <a:ln w="57150" cap="flat" cmpd="sng" algn="ctr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0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133239" y="2708920"/>
            <a:ext cx="8856984" cy="2808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 GENERAL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TEST TYPE I, EXHAUST EMISSIONS AFTER COLD START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TEST TYPE II, TAILPIPE EMISSIONS AT (INCREASED) IDLE AND AT FREE ACCELERATION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TEST TYPE VII, ENERGY EFFICIENCY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COMMON ANNEXES</a:t>
            </a:r>
          </a:p>
          <a:p>
            <a:pPr>
              <a:buFont typeface="Wingdings" panose="05000000000000000000" pitchFamily="2" charset="2"/>
              <a:buChar char="q"/>
            </a:pPr>
            <a:endParaRPr lang="en-IE" sz="1800" dirty="0"/>
          </a:p>
          <a:p>
            <a:endParaRPr lang="en-GB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31693"/>
          <a:stretch>
            <a:fillRect/>
          </a:stretch>
        </p:blipFill>
        <p:spPr>
          <a:xfrm>
            <a:off x="-36512" y="3473"/>
            <a:ext cx="9217024" cy="223224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620688"/>
          </a:xfrm>
        </p:spPr>
        <p:txBody>
          <a:bodyPr/>
          <a:lstStyle/>
          <a:p>
            <a:r>
              <a:rPr lang="en-GB" dirty="0"/>
              <a:t>GTR2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34EA2"/>
                </a:solidFill>
              </a:rPr>
              <a:t>Stay of Play</a:t>
            </a:r>
          </a:p>
        </p:txBody>
      </p:sp>
      <p:pic>
        <p:nvPicPr>
          <p:cNvPr id="4098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12" y="2996952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46" y="3284984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67345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B050"/>
                </a:solidFill>
                <a:latin typeface="Verdana"/>
                <a:ea typeface="MS PGothic" pitchFamily="34" charset="-128"/>
                <a:cs typeface="ＭＳ Ｐゴシック" charset="0"/>
              </a:rPr>
              <a:t>Informal document submitted to the GRPE for information to the CP and stake holders </a:t>
            </a:r>
            <a:r>
              <a:rPr lang="en-IE" sz="1800" b="0" i="1" dirty="0">
                <a:solidFill>
                  <a:srgbClr val="00B050"/>
                </a:solidFill>
                <a:latin typeface="Verdana"/>
                <a:ea typeface="MS PGothic" pitchFamily="34" charset="-128"/>
                <a:cs typeface="ＭＳ Ｐゴシック" charset="0"/>
              </a:rPr>
              <a:t>[GENERAL REQUIREMENTS TEST TYPE I &amp; TEST TYPE II]</a:t>
            </a:r>
          </a:p>
        </p:txBody>
      </p:sp>
      <p:pic>
        <p:nvPicPr>
          <p:cNvPr id="1026" name="Picture 2" descr="C:\Users\perujad\AppData\Local\Microsoft\Windows\Temporary Internet Files\Content.IE5\NA0310JT\o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1"/>
            <a:ext cx="64807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rujad\AppData\Local\Microsoft\Windows\Temporary Internet Files\Content.IE5\NA0310JT\o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64807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rujad\AppData\Local\Microsoft\Windows\Temporary Internet Files\Content.IE5\NA0310JT\o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5013177"/>
            <a:ext cx="64807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347864" y="5013176"/>
            <a:ext cx="648071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9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3"/>
          <p:cNvSpPr txBox="1">
            <a:spLocks noChangeArrowheads="1"/>
          </p:cNvSpPr>
          <p:nvPr/>
        </p:nvSpPr>
        <p:spPr bwMode="auto">
          <a:xfrm>
            <a:off x="16835" y="10574"/>
            <a:ext cx="915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0" dirty="0">
                <a:solidFill>
                  <a:prstClr val="black"/>
                </a:solidFill>
                <a:latin typeface="ＤＨＰ特太ゴシック体" pitchFamily="50" charset="-128"/>
                <a:ea typeface="ＤＨＰ特太ゴシック体" pitchFamily="50" charset="-128"/>
              </a:rPr>
              <a:t>Progress of OBD2 Correspondence Group</a:t>
            </a:r>
            <a:endParaRPr lang="ja-JP" altLang="en-US" sz="2400" b="0" dirty="0">
              <a:solidFill>
                <a:prstClr val="black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" y="661392"/>
            <a:ext cx="7255451" cy="30770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693503"/>
            <a:ext cx="7225489" cy="27163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02887" y="6317475"/>
            <a:ext cx="5468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dirty="0">
                <a:solidFill>
                  <a:prstClr val="black"/>
                </a:solidFill>
                <a:latin typeface="Calibri" pitchFamily="34" charset="0"/>
              </a:rPr>
              <a:t>Regarding Point 6&amp;7 list of the Type VIII tests will be verified for</a:t>
            </a:r>
          </a:p>
          <a:p>
            <a:r>
              <a:rPr kumimoji="1" lang="en-US" altLang="ja-JP" sz="1600" b="0" dirty="0">
                <a:solidFill>
                  <a:prstClr val="black"/>
                </a:solidFill>
                <a:latin typeface="Calibri" pitchFamily="34" charset="0"/>
              </a:rPr>
              <a:t>it’s scope and completion in time schedule by India. </a:t>
            </a:r>
            <a:endParaRPr kumimoji="1" lang="ja-JP" altLang="en-US" sz="1600" b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00792" y="263691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rgbClr val="FF0000"/>
                </a:solidFill>
                <a:latin typeface="Calibri" pitchFamily="34" charset="0"/>
              </a:rPr>
              <a:t>June</a:t>
            </a:r>
            <a:endParaRPr kumimoji="1" lang="ja-JP" alt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DCBC4-89E2-444E-9DAA-E317337FFBE7}" type="slidenum">
              <a:rPr lang="ja-JP" altLang="en-US" sz="1800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48460" y="2492896"/>
            <a:ext cx="1344373" cy="711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48460" y="3437392"/>
            <a:ext cx="696301" cy="207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548460" y="4725144"/>
            <a:ext cx="1320594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48617" y="464384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rgbClr val="FF0000"/>
                </a:solidFill>
                <a:latin typeface="Calibri" pitchFamily="34" charset="0"/>
              </a:rPr>
              <a:t>June</a:t>
            </a:r>
            <a:endParaRPr kumimoji="1" lang="ja-JP" altLang="en-US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6444208" y="4509120"/>
            <a:ext cx="2678684" cy="579810"/>
          </a:xfrm>
          <a:prstGeom prst="wedgeRectCallout">
            <a:avLst>
              <a:gd name="adj1" fmla="val -76358"/>
              <a:gd name="adj2" fmla="val 5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Progress percentage;90%</a:t>
            </a:r>
          </a:p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(open item;2)</a:t>
            </a:r>
            <a:endParaRPr kumimoji="1" lang="ja-JP" altLang="en-US" sz="1800" b="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836712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60032" y="2276872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88024" y="3789040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56176" y="836712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276872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56176" y="3789040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2321" y="3346148"/>
            <a:ext cx="1388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rgbClr val="FF0000"/>
                </a:solidFill>
                <a:latin typeface="Calibri" pitchFamily="34" charset="0"/>
              </a:rPr>
              <a:t>June</a:t>
            </a:r>
          </a:p>
          <a:p>
            <a:pPr algn="ctr"/>
            <a:r>
              <a:rPr kumimoji="1" lang="en-US" altLang="ja-JP" sz="1400" dirty="0">
                <a:solidFill>
                  <a:srgbClr val="FF0000"/>
                </a:solidFill>
                <a:latin typeface="Calibri" pitchFamily="34" charset="0"/>
              </a:rPr>
              <a:t>(Up to 5.3.11.2 )</a:t>
            </a:r>
            <a:endParaRPr kumimoji="1" lang="ja-JP" alt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四角形吹き出し 1"/>
          <p:cNvSpPr/>
          <p:nvPr/>
        </p:nvSpPr>
        <p:spPr>
          <a:xfrm>
            <a:off x="6429820" y="976982"/>
            <a:ext cx="2678684" cy="579810"/>
          </a:xfrm>
          <a:prstGeom prst="wedgeRectCallout">
            <a:avLst>
              <a:gd name="adj1" fmla="val -76441"/>
              <a:gd name="adj2" fmla="val 2316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Progress percentage;90%</a:t>
            </a:r>
          </a:p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(open item;1)</a:t>
            </a:r>
            <a:endParaRPr kumimoji="1" lang="ja-JP" altLang="en-US" sz="1800" b="0" dirty="0">
              <a:solidFill>
                <a:prstClr val="black"/>
              </a:solidFill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6429820" y="1769070"/>
            <a:ext cx="2678684" cy="579810"/>
          </a:xfrm>
          <a:prstGeom prst="wedgeRectCallout">
            <a:avLst>
              <a:gd name="adj1" fmla="val -75598"/>
              <a:gd name="adj2" fmla="val 1442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Progress percentage;90%</a:t>
            </a:r>
          </a:p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(open item;1)</a:t>
            </a:r>
            <a:endParaRPr kumimoji="1" lang="ja-JP" altLang="en-US" sz="1800" b="0" dirty="0">
              <a:solidFill>
                <a:prstClr val="black"/>
              </a:solidFill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6429820" y="2561158"/>
            <a:ext cx="2678684" cy="579810"/>
          </a:xfrm>
          <a:prstGeom prst="wedgeRectCallout">
            <a:avLst>
              <a:gd name="adj1" fmla="val -76529"/>
              <a:gd name="adj2" fmla="val 448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Progress percentage;0%</a:t>
            </a:r>
          </a:p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(Wait for India’s proposal)</a:t>
            </a:r>
            <a:endParaRPr kumimoji="1" lang="ja-JP" altLang="en-US" sz="1800" b="0" dirty="0">
              <a:solidFill>
                <a:prstClr val="black"/>
              </a:solidFill>
            </a:endParaRPr>
          </a:p>
        </p:txBody>
      </p:sp>
      <p:sp>
        <p:nvSpPr>
          <p:cNvPr id="24" name="四角形吹き出し 23"/>
          <p:cNvSpPr/>
          <p:nvPr/>
        </p:nvSpPr>
        <p:spPr>
          <a:xfrm>
            <a:off x="6429820" y="3353246"/>
            <a:ext cx="2678684" cy="579810"/>
          </a:xfrm>
          <a:prstGeom prst="wedgeRectCallout">
            <a:avLst>
              <a:gd name="adj1" fmla="val -93426"/>
              <a:gd name="adj2" fmla="val -186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Progress percentage;65%</a:t>
            </a:r>
          </a:p>
          <a:p>
            <a:pPr algn="ctr"/>
            <a:r>
              <a:rPr kumimoji="1" lang="en-US" altLang="ja-JP" sz="1800" b="0" dirty="0">
                <a:solidFill>
                  <a:prstClr val="black"/>
                </a:solidFill>
              </a:rPr>
              <a:t>(open item;8)</a:t>
            </a:r>
            <a:endParaRPr kumimoji="1" lang="ja-JP" alt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3"/>
          <p:cNvSpPr txBox="1">
            <a:spLocks noChangeArrowheads="1"/>
          </p:cNvSpPr>
          <p:nvPr/>
        </p:nvSpPr>
        <p:spPr bwMode="auto">
          <a:xfrm>
            <a:off x="16835" y="10574"/>
            <a:ext cx="915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0" dirty="0">
                <a:solidFill>
                  <a:prstClr val="black"/>
                </a:solidFill>
                <a:latin typeface="ＤＨＰ特太ゴシック体" pitchFamily="50" charset="-128"/>
                <a:ea typeface="ＤＨＰ特太ゴシック体" pitchFamily="50" charset="-128"/>
              </a:rPr>
              <a:t>Assignments by July 10</a:t>
            </a:r>
            <a:r>
              <a:rPr lang="en-US" altLang="ja-JP" sz="2400" b="0" baseline="30000" dirty="0">
                <a:solidFill>
                  <a:prstClr val="black"/>
                </a:solidFill>
                <a:latin typeface="ＤＨＰ特太ゴシック体" pitchFamily="50" charset="-128"/>
                <a:ea typeface="ＤＨＰ特太ゴシック体" pitchFamily="50" charset="-128"/>
              </a:rPr>
              <a:t>th</a:t>
            </a:r>
            <a:r>
              <a:rPr lang="en-US" altLang="ja-JP" sz="2400" b="0" dirty="0">
                <a:solidFill>
                  <a:prstClr val="black"/>
                </a:solidFill>
                <a:latin typeface="ＤＨＰ特太ゴシック体" pitchFamily="50" charset="-128"/>
                <a:ea typeface="ＤＨＰ特太ゴシック体" pitchFamily="50" charset="-128"/>
              </a:rPr>
              <a:t>, 2018</a:t>
            </a:r>
            <a:endParaRPr lang="ja-JP" altLang="en-US" sz="2400" b="0" dirty="0">
              <a:solidFill>
                <a:prstClr val="black"/>
              </a:solidFill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17" y="1136925"/>
            <a:ext cx="7255451" cy="30770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2" y="4169036"/>
            <a:ext cx="7225489" cy="271634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362171" y="3835565"/>
            <a:ext cx="1323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rgbClr val="0070C0"/>
                </a:solidFill>
                <a:latin typeface="Calibri" pitchFamily="34" charset="0"/>
              </a:rPr>
              <a:t>(From 5.3.11.2)</a:t>
            </a:r>
            <a:endParaRPr kumimoji="1" lang="ja-JP" altLang="en-US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23818" y="3861259"/>
            <a:ext cx="1388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rgbClr val="FF0000"/>
                </a:solidFill>
                <a:latin typeface="Calibri" pitchFamily="34" charset="0"/>
              </a:rPr>
              <a:t>(Up to 5.3.11.2 )</a:t>
            </a:r>
            <a:endParaRPr kumimoji="1" lang="ja-JP" alt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DCBC4-89E2-444E-9DAA-E317337FFBE7}" type="slidenum">
              <a:rPr lang="ja-JP" altLang="en-US" sz="1800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099836" y="2968429"/>
            <a:ext cx="1344373" cy="711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99836" y="3912925"/>
            <a:ext cx="696301" cy="207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796137" y="3912925"/>
            <a:ext cx="623889" cy="2076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099836" y="4480597"/>
            <a:ext cx="1320190" cy="68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99836" y="5200677"/>
            <a:ext cx="1320594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095170" y="6120697"/>
            <a:ext cx="1320190" cy="46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95536" y="661391"/>
            <a:ext cx="7704856" cy="1953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6290" y="774101"/>
            <a:ext cx="8712968" cy="89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0" dirty="0">
                <a:solidFill>
                  <a:prstClr val="black"/>
                </a:solidFill>
              </a:rPr>
              <a:t>By July 10</a:t>
            </a:r>
            <a:r>
              <a:rPr kumimoji="1" lang="en-US" altLang="ja-JP" sz="2400" b="0" baseline="30000" dirty="0">
                <a:solidFill>
                  <a:prstClr val="black"/>
                </a:solidFill>
              </a:rPr>
              <a:t>th</a:t>
            </a:r>
            <a:r>
              <a:rPr kumimoji="1" lang="en-US" altLang="ja-JP" sz="2400" b="0" dirty="0">
                <a:solidFill>
                  <a:prstClr val="black"/>
                </a:solidFill>
              </a:rPr>
              <a:t>, representatives of each stakeholder coordinate opinion within the members of stakeholder and notify Vice-Chair of concrete proposal. </a:t>
            </a:r>
            <a:endParaRPr kumimoji="1" lang="ja-JP" altLang="en-US" sz="2400" b="0" dirty="0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753717" y="1686060"/>
            <a:ext cx="5328593" cy="89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b="0" dirty="0">
                <a:solidFill>
                  <a:prstClr val="black"/>
                </a:solidFill>
              </a:rPr>
              <a:t>Red frame item(limited to open item)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b="0" dirty="0">
                <a:solidFill>
                  <a:prstClr val="black"/>
                </a:solidFill>
              </a:rPr>
              <a:t>Blue frame item</a:t>
            </a:r>
            <a:endParaRPr kumimoji="1" lang="ja-JP" altLang="en-US" sz="2400" b="0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4283" y="664731"/>
            <a:ext cx="8784975" cy="1899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48810" y="2740278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44954" y="2740278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6096" y="4252446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32240" y="4252446"/>
            <a:ext cx="6353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8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3" b="26753"/>
          <a:stretch>
            <a:fillRect/>
          </a:stretch>
        </p:blipFill>
        <p:spPr>
          <a:xfrm>
            <a:off x="0" y="1"/>
            <a:ext cx="9144000" cy="170080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03" y="404664"/>
            <a:ext cx="9144000" cy="79208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EPPR Roadmap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6" y="2162993"/>
            <a:ext cx="9522470" cy="42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7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9" b="3302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980"/>
            <a:ext cx="9144000" cy="261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7459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14161</TotalTime>
  <Words>510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ＤＨＰ特太ゴシック体</vt:lpstr>
      <vt:lpstr>MS PGothic</vt:lpstr>
      <vt:lpstr>MS PGothic</vt:lpstr>
      <vt:lpstr>Arial</vt:lpstr>
      <vt:lpstr>Calibri</vt:lpstr>
      <vt:lpstr>Verdana</vt:lpstr>
      <vt:lpstr>Wingdings</vt:lpstr>
      <vt:lpstr>Slide_Master</vt:lpstr>
      <vt:lpstr>1_Slide_Master</vt:lpstr>
      <vt:lpstr>Office ​​テーマ</vt:lpstr>
      <vt:lpstr>1_Office ​​テーマ</vt:lpstr>
      <vt:lpstr>UNECE IWG on EPPR for L-category vehicles  Status Report       </vt:lpstr>
      <vt:lpstr>Outline</vt:lpstr>
      <vt:lpstr>Background</vt:lpstr>
      <vt:lpstr>Background</vt:lpstr>
      <vt:lpstr>GTR2</vt:lpstr>
      <vt:lpstr>PowerPoint Presentation</vt:lpstr>
      <vt:lpstr>PowerPoint Presentation</vt:lpstr>
      <vt:lpstr>EPPR Roadmap</vt:lpstr>
      <vt:lpstr>Meetings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Francois Cuenot</cp:lastModifiedBy>
  <cp:revision>540</cp:revision>
  <cp:lastPrinted>2015-02-12T17:08:05Z</cp:lastPrinted>
  <dcterms:created xsi:type="dcterms:W3CDTF">2011-10-28T10:25:18Z</dcterms:created>
  <dcterms:modified xsi:type="dcterms:W3CDTF">2018-06-07T06:09:21Z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30c1ceaa-642b-44c9-8486-5218f90ea04b</vt:lpwstr>
  </property>
  <property fmtid="{D5CDD505-2E9C-101B-9397-08002B2CF9AE}" pid="4" name="Offisync_UniqueId">
    <vt:lpwstr>64605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pdateToken">
    <vt:lpwstr>3</vt:lpwstr>
  </property>
  <property fmtid="{D5CDD505-2E9C-101B-9397-08002B2CF9AE}" pid="7" name="Jive_LatestUserAccountName">
    <vt:lpwstr>perujao</vt:lpwstr>
  </property>
</Properties>
</file>