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9"/>
  </p:sldMasterIdLst>
  <p:notesMasterIdLst>
    <p:notesMasterId r:id="rId35"/>
  </p:notesMasterIdLst>
  <p:handoutMasterIdLst>
    <p:handoutMasterId r:id="rId36"/>
  </p:handoutMasterIdLst>
  <p:sldIdLst>
    <p:sldId id="256" r:id="rId10"/>
    <p:sldId id="306" r:id="rId11"/>
    <p:sldId id="312" r:id="rId12"/>
    <p:sldId id="313" r:id="rId13"/>
    <p:sldId id="314" r:id="rId14"/>
    <p:sldId id="315" r:id="rId15"/>
    <p:sldId id="316" r:id="rId16"/>
    <p:sldId id="317" r:id="rId17"/>
    <p:sldId id="318" r:id="rId18"/>
    <p:sldId id="319" r:id="rId19"/>
    <p:sldId id="302" r:id="rId20"/>
    <p:sldId id="308" r:id="rId21"/>
    <p:sldId id="311" r:id="rId22"/>
    <p:sldId id="309" r:id="rId23"/>
    <p:sldId id="325" r:id="rId24"/>
    <p:sldId id="324" r:id="rId25"/>
    <p:sldId id="322" r:id="rId26"/>
    <p:sldId id="326" r:id="rId27"/>
    <p:sldId id="327" r:id="rId28"/>
    <p:sldId id="303" r:id="rId29"/>
    <p:sldId id="323" r:id="rId30"/>
    <p:sldId id="328" r:id="rId31"/>
    <p:sldId id="304" r:id="rId32"/>
    <p:sldId id="260" r:id="rId33"/>
    <p:sldId id="31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0" autoAdjust="0"/>
    <p:restoredTop sz="94799" autoAdjust="0"/>
  </p:normalViewPr>
  <p:slideViewPr>
    <p:cSldViewPr>
      <p:cViewPr varScale="1">
        <p:scale>
          <a:sx n="114" d="100"/>
          <a:sy n="114"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GRPE-65-nn</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77E7CB-09AF-43F2-ADA4-B2B423205EE4}" type="datetimeFigureOut">
              <a:rPr lang="en-US" smtClean="0"/>
              <a:pPr/>
              <a:t>6/8/2018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F0532F-1526-46CA-8FD1-CC19224FD09C}" type="slidenum">
              <a:rPr lang="en-US" smtClean="0"/>
              <a:pPr/>
              <a:t>‹#›</a:t>
            </a:fld>
            <a:endParaRPr lang="en-US" dirty="0"/>
          </a:p>
        </p:txBody>
      </p:sp>
    </p:spTree>
    <p:extLst>
      <p:ext uri="{BB962C8B-B14F-4D97-AF65-F5344CB8AC3E}">
        <p14:creationId xmlns:p14="http://schemas.microsoft.com/office/powerpoint/2010/main" val="27111683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GRPE-65-nn</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78D883-694A-41C9-ACD9-6257BE9C1E94}" type="datetimeFigureOut">
              <a:rPr lang="en-US" smtClean="0"/>
              <a:pPr/>
              <a:t>6/8/2018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92BFAC-DA74-4C24-AAF2-8D09F2FE08CA}" type="slidenum">
              <a:rPr lang="en-US" smtClean="0"/>
              <a:pPr/>
              <a:t>‹#›</a:t>
            </a:fld>
            <a:endParaRPr lang="en-US" dirty="0"/>
          </a:p>
        </p:txBody>
      </p:sp>
    </p:spTree>
    <p:extLst>
      <p:ext uri="{BB962C8B-B14F-4D97-AF65-F5344CB8AC3E}">
        <p14:creationId xmlns:p14="http://schemas.microsoft.com/office/powerpoint/2010/main" val="152214809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92BFAC-DA74-4C24-AAF2-8D09F2FE08CA}"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a:t>GRPE-65-nn</a:t>
            </a:r>
          </a:p>
        </p:txBody>
      </p:sp>
    </p:spTree>
    <p:extLst>
      <p:ext uri="{BB962C8B-B14F-4D97-AF65-F5344CB8AC3E}">
        <p14:creationId xmlns:p14="http://schemas.microsoft.com/office/powerpoint/2010/main" val="342026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20F5506-71AD-4702-B852-37BFA4148757}" type="datetime1">
              <a:rPr lang="en-US" smtClean="0"/>
              <a:pPr/>
              <a:t>6/8/2018</a:t>
            </a:fld>
            <a:endParaRPr lang="en-US" dirty="0"/>
          </a:p>
        </p:txBody>
      </p:sp>
      <p:sp>
        <p:nvSpPr>
          <p:cNvPr id="17" name="Footer Placeholder 16"/>
          <p:cNvSpPr>
            <a:spLocks noGrp="1"/>
          </p:cNvSpPr>
          <p:nvPr>
            <p:ph type="ftr" sz="quarter" idx="11"/>
          </p:nvPr>
        </p:nvSpPr>
        <p:spPr/>
        <p:txBody>
          <a:bodyPr/>
          <a:lstStyle/>
          <a:p>
            <a:r>
              <a:rPr lang="en-US" dirty="0"/>
              <a:t>EVE IWG</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0FCD68-1FF2-4B80-A104-54D675CB397A}" type="datetime1">
              <a:rPr lang="en-US" smtClean="0"/>
              <a:pPr/>
              <a:t>6/8/2018</a:t>
            </a:fld>
            <a:endParaRPr lang="en-US" dirty="0"/>
          </a:p>
        </p:txBody>
      </p:sp>
      <p:sp>
        <p:nvSpPr>
          <p:cNvPr id="5" name="Footer Placeholder 4"/>
          <p:cNvSpPr>
            <a:spLocks noGrp="1"/>
          </p:cNvSpPr>
          <p:nvPr>
            <p:ph type="ftr" sz="quarter" idx="11"/>
          </p:nvPr>
        </p:nvSpPr>
        <p:spPr/>
        <p:txBody>
          <a:bodyPr/>
          <a:lstStyle/>
          <a:p>
            <a:r>
              <a:rPr lang="en-US" dirty="0"/>
              <a:t>EVE IWG</a:t>
            </a:r>
          </a:p>
        </p:txBody>
      </p:sp>
      <p:sp>
        <p:nvSpPr>
          <p:cNvPr id="6" name="Slide Number Placeholder 5"/>
          <p:cNvSpPr>
            <a:spLocks noGrp="1"/>
          </p:cNvSpPr>
          <p:nvPr>
            <p:ph type="sldNum" sz="quarter" idx="12"/>
          </p:nvPr>
        </p:nvSpPr>
        <p:spPr/>
        <p:txBody>
          <a:bodyPr/>
          <a:lstStyle/>
          <a:p>
            <a:fld id="{04235127-2B2F-4F7B-BE35-1DACAD78B01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04235127-2B2F-4F7B-BE35-1DACAD78B01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43271F-990C-43C7-8781-D304754763A4}" type="datetime1">
              <a:rPr lang="en-US" smtClean="0"/>
              <a:pPr/>
              <a:t>6/8/2018</a:t>
            </a:fld>
            <a:endParaRPr lang="en-US" dirty="0"/>
          </a:p>
        </p:txBody>
      </p:sp>
      <p:sp>
        <p:nvSpPr>
          <p:cNvPr id="5" name="Footer Placeholder 4"/>
          <p:cNvSpPr>
            <a:spLocks noGrp="1"/>
          </p:cNvSpPr>
          <p:nvPr>
            <p:ph type="ftr" sz="quarter" idx="11"/>
          </p:nvPr>
        </p:nvSpPr>
        <p:spPr/>
        <p:txBody>
          <a:bodyPr/>
          <a:lstStyle/>
          <a:p>
            <a:r>
              <a:rPr lang="en-US" dirty="0"/>
              <a:t>EVE IWG</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9C2FA50C-D222-436D-A117-AA388BAFFE5E}" type="datetime1">
              <a:rPr lang="en-US" smtClean="0"/>
              <a:pPr/>
              <a:t>6/8/2018</a:t>
            </a:fld>
            <a:endParaRPr lang="en-US" dirty="0"/>
          </a:p>
        </p:txBody>
      </p:sp>
      <p:sp>
        <p:nvSpPr>
          <p:cNvPr id="5" name="Footer Placeholder 4"/>
          <p:cNvSpPr>
            <a:spLocks noGrp="1"/>
          </p:cNvSpPr>
          <p:nvPr>
            <p:ph type="ftr" sz="quarter" idx="11"/>
          </p:nvPr>
        </p:nvSpPr>
        <p:spPr/>
        <p:txBody>
          <a:bodyPr/>
          <a:lstStyle/>
          <a:p>
            <a:r>
              <a:rPr lang="en-US" dirty="0"/>
              <a:t>EVE IWG</a:t>
            </a:r>
          </a:p>
        </p:txBody>
      </p:sp>
      <p:sp>
        <p:nvSpPr>
          <p:cNvPr id="6" name="Slide Number Placeholder 5"/>
          <p:cNvSpPr>
            <a:spLocks noGrp="1"/>
          </p:cNvSpPr>
          <p:nvPr>
            <p:ph type="sldNum" sz="quarter" idx="12"/>
          </p:nvPr>
        </p:nvSpPr>
        <p:spPr>
          <a:xfrm>
            <a:off x="4361688" y="1026372"/>
            <a:ext cx="457200" cy="441325"/>
          </a:xfrm>
        </p:spPr>
        <p:txBody>
          <a:bodyPr/>
          <a:lstStyle/>
          <a:p>
            <a:fld id="{04235127-2B2F-4F7B-BE35-1DACAD78B01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a:t>EVE IWG</a:t>
            </a:r>
          </a:p>
        </p:txBody>
      </p:sp>
      <p:sp>
        <p:nvSpPr>
          <p:cNvPr id="4" name="Date Placeholder 3"/>
          <p:cNvSpPr>
            <a:spLocks noGrp="1"/>
          </p:cNvSpPr>
          <p:nvPr>
            <p:ph type="dt" sz="half" idx="10"/>
          </p:nvPr>
        </p:nvSpPr>
        <p:spPr/>
        <p:txBody>
          <a:bodyPr/>
          <a:lstStyle/>
          <a:p>
            <a:fld id="{C008A52D-BE50-4F08-AD58-8265CD255240}" type="datetime1">
              <a:rPr lang="en-US" smtClean="0"/>
              <a:pPr/>
              <a:t>6/8/2018</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AA8F1C0-37A7-44DD-93BE-0E3F2F961832}" type="datetime1">
              <a:rPr lang="en-US" smtClean="0"/>
              <a:pPr/>
              <a:t>6/8/2018</a:t>
            </a:fld>
            <a:endParaRPr lang="en-US" dirty="0"/>
          </a:p>
        </p:txBody>
      </p:sp>
      <p:sp>
        <p:nvSpPr>
          <p:cNvPr id="6" name="Footer Placeholder 5"/>
          <p:cNvSpPr>
            <a:spLocks noGrp="1"/>
          </p:cNvSpPr>
          <p:nvPr>
            <p:ph type="ftr" sz="quarter" idx="11"/>
          </p:nvPr>
        </p:nvSpPr>
        <p:spPr/>
        <p:txBody>
          <a:bodyPr/>
          <a:lstStyle/>
          <a:p>
            <a:r>
              <a:rPr lang="en-US" dirty="0"/>
              <a:t>EVE IWG</a:t>
            </a:r>
          </a:p>
        </p:txBody>
      </p:sp>
      <p:sp>
        <p:nvSpPr>
          <p:cNvPr id="7" name="Slide Number Placeholder 6"/>
          <p:cNvSpPr>
            <a:spLocks noGrp="1"/>
          </p:cNvSpPr>
          <p:nvPr>
            <p:ph type="sldNum" sz="quarter" idx="12"/>
          </p:nvPr>
        </p:nvSpPr>
        <p:spPr/>
        <p:txBody>
          <a:bodyPr/>
          <a:lstStyle/>
          <a:p>
            <a:fld id="{04235127-2B2F-4F7B-BE35-1DACAD78B01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8536DAD-3BDC-419E-AE3F-D8FC6E36B033}" type="datetime1">
              <a:rPr lang="en-US" smtClean="0"/>
              <a:pPr/>
              <a:t>6/8/2018</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dirty="0"/>
              <a:t>EVE IWG</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4235127-2B2F-4F7B-BE35-1DACAD78B01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A16DF2A-444D-4333-891F-660515AA55A0}" type="datetime1">
              <a:rPr lang="en-US" smtClean="0"/>
              <a:pPr/>
              <a:t>6/8/2018</a:t>
            </a:fld>
            <a:endParaRPr lang="en-US" dirty="0"/>
          </a:p>
        </p:txBody>
      </p:sp>
      <p:sp>
        <p:nvSpPr>
          <p:cNvPr id="4" name="Footer Placeholder 3"/>
          <p:cNvSpPr>
            <a:spLocks noGrp="1"/>
          </p:cNvSpPr>
          <p:nvPr>
            <p:ph type="ftr" sz="quarter" idx="11"/>
          </p:nvPr>
        </p:nvSpPr>
        <p:spPr/>
        <p:txBody>
          <a:bodyPr/>
          <a:lstStyle/>
          <a:p>
            <a:r>
              <a:rPr lang="en-US" dirty="0"/>
              <a:t>EVE IWG</a:t>
            </a:r>
          </a:p>
        </p:txBody>
      </p:sp>
      <p:sp>
        <p:nvSpPr>
          <p:cNvPr id="5" name="Slide Number Placeholder 4"/>
          <p:cNvSpPr>
            <a:spLocks noGrp="1"/>
          </p:cNvSpPr>
          <p:nvPr>
            <p:ph type="sldNum" sz="quarter" idx="12"/>
          </p:nvPr>
        </p:nvSpPr>
        <p:spPr>
          <a:xfrm>
            <a:off x="4343400" y="1036020"/>
            <a:ext cx="457200" cy="441325"/>
          </a:xfrm>
        </p:spPr>
        <p:txBody>
          <a:bodyPr/>
          <a:lstStyle/>
          <a:p>
            <a:fld id="{04235127-2B2F-4F7B-BE35-1DACAD78B0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24AE2A-32A9-4F0C-933E-D0FDAE8BA04F}" type="datetime1">
              <a:rPr lang="en-US" smtClean="0"/>
              <a:pPr/>
              <a:t>6/8/2018</a:t>
            </a:fld>
            <a:endParaRPr lang="en-US" dirty="0"/>
          </a:p>
        </p:txBody>
      </p:sp>
      <p:sp>
        <p:nvSpPr>
          <p:cNvPr id="3" name="Footer Placeholder 2"/>
          <p:cNvSpPr>
            <a:spLocks noGrp="1"/>
          </p:cNvSpPr>
          <p:nvPr>
            <p:ph type="ftr" sz="quarter" idx="11"/>
          </p:nvPr>
        </p:nvSpPr>
        <p:spPr/>
        <p:txBody>
          <a:bodyPr/>
          <a:lstStyle/>
          <a:p>
            <a:r>
              <a:rPr lang="en-US" dirty="0"/>
              <a:t>EVE IWG</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4235127-2B2F-4F7B-BE35-1DACAD78B0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C45F63CA-B077-4590-B190-CE7E3D6602DD}" type="datetime1">
              <a:rPr lang="en-US" smtClean="0"/>
              <a:pPr/>
              <a:t>6/8/2018</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dirty="0"/>
              <a:t>EVE IWG</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04235127-2B2F-4F7B-BE35-1DACAD78B01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394D68C-FAA0-4FCE-902D-8BB0274CF2EB}" type="datetime1">
              <a:rPr lang="en-US" smtClean="0"/>
              <a:pPr/>
              <a:t>6/8/2018</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dirty="0"/>
              <a:t>EVE IWG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03112B-5E2C-4A90-A818-D325F3E5456A}" type="datetime1">
              <a:rPr lang="en-US" smtClean="0"/>
              <a:pPr/>
              <a:t>6/8/2018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dirty="0"/>
              <a:t>EVE IWG</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4235127-2B2F-4F7B-BE35-1DACAD78B01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iki.unece.org/display/trans/EVE+25th+Sess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iki.unece.org/display/trans/EVE+28th+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57600"/>
            <a:ext cx="6400800" cy="1752600"/>
          </a:xfrm>
        </p:spPr>
        <p:txBody>
          <a:bodyPr>
            <a:normAutofit/>
          </a:bodyPr>
          <a:lstStyle/>
          <a:p>
            <a:r>
              <a:rPr lang="en-US" sz="2000" dirty="0">
                <a:solidFill>
                  <a:schemeClr val="tx1"/>
                </a:solidFill>
              </a:rPr>
              <a:t>Report to GRPE 77</a:t>
            </a:r>
            <a:r>
              <a:rPr lang="en-US" sz="2000" baseline="30000" dirty="0">
                <a:solidFill>
                  <a:schemeClr val="tx1"/>
                </a:solidFill>
              </a:rPr>
              <a:t>th</a:t>
            </a:r>
            <a:r>
              <a:rPr lang="en-US" sz="2000" dirty="0">
                <a:solidFill>
                  <a:schemeClr val="tx1"/>
                </a:solidFill>
              </a:rPr>
              <a:t> Session</a:t>
            </a:r>
          </a:p>
        </p:txBody>
      </p:sp>
      <p:sp>
        <p:nvSpPr>
          <p:cNvPr id="5" name="Footer Placeholder 4"/>
          <p:cNvSpPr>
            <a:spLocks noGrp="1"/>
          </p:cNvSpPr>
          <p:nvPr>
            <p:ph type="ftr" sz="quarter" idx="11"/>
          </p:nvPr>
        </p:nvSpPr>
        <p:spPr/>
        <p:txBody>
          <a:bodyPr/>
          <a:lstStyle/>
          <a:p>
            <a:r>
              <a:rPr lang="en-US" dirty="0"/>
              <a:t>EVE IWG</a:t>
            </a:r>
          </a:p>
        </p:txBody>
      </p:sp>
      <p:sp>
        <p:nvSpPr>
          <p:cNvPr id="4" name="Slide Number Placeholder 3"/>
          <p:cNvSpPr>
            <a:spLocks noGrp="1"/>
          </p:cNvSpPr>
          <p:nvPr>
            <p:ph type="sldNum" sz="quarter" idx="12"/>
          </p:nvPr>
        </p:nvSpPr>
        <p:spPr/>
        <p:txBody>
          <a:bodyPr/>
          <a:lstStyle/>
          <a:p>
            <a:fld id="{04235127-2B2F-4F7B-BE35-1DACAD78B01E}" type="slidenum">
              <a:rPr lang="en-US" smtClean="0"/>
              <a:pPr/>
              <a:t>1</a:t>
            </a:fld>
            <a:endParaRPr lang="en-US" dirty="0"/>
          </a:p>
        </p:txBody>
      </p:sp>
      <p:sp>
        <p:nvSpPr>
          <p:cNvPr id="2" name="Title 1"/>
          <p:cNvSpPr>
            <a:spLocks noGrp="1"/>
          </p:cNvSpPr>
          <p:nvPr>
            <p:ph type="ctrTitle"/>
          </p:nvPr>
        </p:nvSpPr>
        <p:spPr/>
        <p:txBody>
          <a:bodyPr>
            <a:normAutofit/>
          </a:bodyPr>
          <a:lstStyle/>
          <a:p>
            <a:r>
              <a:rPr lang="en-US" sz="3200" b="1" dirty="0"/>
              <a:t>Electric Vehicles and the Environment</a:t>
            </a:r>
            <a:br>
              <a:rPr lang="en-US" sz="3200" b="1" dirty="0"/>
            </a:br>
            <a:r>
              <a:rPr lang="en-US" sz="3200" b="1" dirty="0"/>
              <a:t> (EVE IWG)</a:t>
            </a:r>
          </a:p>
        </p:txBody>
      </p:sp>
      <p:sp>
        <p:nvSpPr>
          <p:cNvPr id="6" name="Textfeld 12"/>
          <p:cNvSpPr txBox="1">
            <a:spLocks noChangeArrowheads="1"/>
          </p:cNvSpPr>
          <p:nvPr/>
        </p:nvSpPr>
        <p:spPr bwMode="auto">
          <a:xfrm>
            <a:off x="5626968" y="152400"/>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latin typeface="Times New Roman" pitchFamily="18" charset="0"/>
                <a:cs typeface="Times New Roman" pitchFamily="18" charset="0"/>
              </a:rPr>
              <a:t>Informal document </a:t>
            </a:r>
            <a:r>
              <a:rPr lang="en-US" sz="1200" b="1" dirty="0">
                <a:latin typeface="Times New Roman" pitchFamily="18" charset="0"/>
                <a:cs typeface="Times New Roman" pitchFamily="18" charset="0"/>
              </a:rPr>
              <a:t>GRPE-77-28</a:t>
            </a:r>
            <a:endParaRPr lang="de-DE" sz="1200" dirty="0">
              <a:latin typeface="Times New Roman" pitchFamily="18" charset="0"/>
              <a:cs typeface="Times New Roman" pitchFamily="18" charset="0"/>
            </a:endParaRPr>
          </a:p>
          <a:p>
            <a:pPr algn="r" eaLnBrk="1" hangingPunct="1"/>
            <a:r>
              <a:rPr lang="en-US" sz="1200" dirty="0">
                <a:latin typeface="Times New Roman" pitchFamily="18" charset="0"/>
                <a:cs typeface="Times New Roman" pitchFamily="18" charset="0"/>
              </a:rPr>
              <a:t>77</a:t>
            </a:r>
            <a:r>
              <a:rPr lang="en-US" sz="1200" baseline="30000" dirty="0">
                <a:latin typeface="Times New Roman" pitchFamily="18" charset="0"/>
                <a:cs typeface="Times New Roman" pitchFamily="18" charset="0"/>
              </a:rPr>
              <a:t>th</a:t>
            </a:r>
            <a:r>
              <a:rPr lang="en-US" sz="1200" dirty="0">
                <a:latin typeface="Times New Roman" pitchFamily="18" charset="0"/>
                <a:cs typeface="Times New Roman" pitchFamily="18" charset="0"/>
              </a:rPr>
              <a:t> GRPE, 6-8 June 2018</a:t>
            </a:r>
          </a:p>
          <a:p>
            <a:pPr algn="r" eaLnBrk="1" hangingPunct="1"/>
            <a:r>
              <a:rPr lang="en-US" sz="1200" dirty="0">
                <a:latin typeface="Times New Roman" pitchFamily="18" charset="0"/>
                <a:cs typeface="Times New Roman" pitchFamily="18" charset="0"/>
              </a:rPr>
              <a:t>Agenda item 9</a:t>
            </a:r>
            <a:endParaRPr lang="de-DE" sz="1200" dirty="0">
              <a:latin typeface="Times New Roman" pitchFamily="18" charset="0"/>
              <a:cs typeface="Times New Roman" pitchFamily="18" charset="0"/>
            </a:endParaRPr>
          </a:p>
        </p:txBody>
      </p:sp>
      <p:sp>
        <p:nvSpPr>
          <p:cNvPr id="7" name="Textfeld 39"/>
          <p:cNvSpPr txBox="1">
            <a:spLocks noChangeArrowheads="1"/>
          </p:cNvSpPr>
          <p:nvPr/>
        </p:nvSpPr>
        <p:spPr bwMode="auto">
          <a:xfrm>
            <a:off x="152400" y="152400"/>
            <a:ext cx="33528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latin typeface="Times New Roman" pitchFamily="18" charset="0"/>
                <a:cs typeface="Times New Roman" pitchFamily="18" charset="0"/>
              </a:rPr>
              <a:t>Submitted by the EVE informal working group</a:t>
            </a:r>
            <a:endParaRPr lang="de-DE" sz="1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by GRPE</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10</a:t>
            </a:fld>
            <a:endParaRPr lang="en-US" dirty="0"/>
          </a:p>
        </p:txBody>
      </p:sp>
      <p:sp>
        <p:nvSpPr>
          <p:cNvPr id="5" name="Content Placeholder 4"/>
          <p:cNvSpPr>
            <a:spLocks noGrp="1"/>
          </p:cNvSpPr>
          <p:nvPr>
            <p:ph sz="quarter" idx="1"/>
          </p:nvPr>
        </p:nvSpPr>
        <p:spPr/>
        <p:txBody>
          <a:bodyPr/>
          <a:lstStyle/>
          <a:p>
            <a:r>
              <a:rPr lang="en-US" dirty="0"/>
              <a:t>Consideration by GRPE of EVE IWG proposal to submit all deliverables as one coherent package</a:t>
            </a:r>
          </a:p>
          <a:p>
            <a:pPr lvl="1"/>
            <a:r>
              <a:rPr lang="en-US" dirty="0"/>
              <a:t>This was the intention of the EVE IWG when the current mandate document was developed, but is not what is reflected in the actual wording of the document, as previously described</a:t>
            </a:r>
          </a:p>
          <a:p>
            <a:pPr lvl="1"/>
            <a:endParaRPr lang="en-US" dirty="0"/>
          </a:p>
          <a:p>
            <a:r>
              <a:rPr lang="en-US" dirty="0"/>
              <a:t>Discussion and Questions?</a:t>
            </a:r>
            <a:endParaRPr lang="en-CA" dirty="0"/>
          </a:p>
        </p:txBody>
      </p:sp>
    </p:spTree>
    <p:extLst>
      <p:ext uri="{BB962C8B-B14F-4D97-AF65-F5344CB8AC3E}">
        <p14:creationId xmlns:p14="http://schemas.microsoft.com/office/powerpoint/2010/main" val="250521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Next Steps for Determination of Electrified Vehicle Power</a:t>
            </a:r>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11</a:t>
            </a:fld>
            <a:endParaRPr lang="en-US" dirty="0"/>
          </a:p>
        </p:txBody>
      </p:sp>
      <p:sp>
        <p:nvSpPr>
          <p:cNvPr id="5" name="Content Placeholder 4"/>
          <p:cNvSpPr>
            <a:spLocks noGrp="1"/>
          </p:cNvSpPr>
          <p:nvPr>
            <p:ph sz="quarter" idx="1"/>
          </p:nvPr>
        </p:nvSpPr>
        <p:spPr/>
        <p:txBody>
          <a:bodyPr>
            <a:normAutofit lnSpcReduction="10000"/>
          </a:bodyPr>
          <a:lstStyle/>
          <a:p>
            <a:r>
              <a:rPr lang="en-US" dirty="0"/>
              <a:t>Initial plan for GTR development included:</a:t>
            </a:r>
          </a:p>
          <a:p>
            <a:pPr lvl="1"/>
            <a:r>
              <a:rPr lang="en-US" dirty="0"/>
              <a:t>Reference Method, validated by vehicle testing</a:t>
            </a:r>
          </a:p>
          <a:p>
            <a:pPr lvl="1"/>
            <a:r>
              <a:rPr lang="en-US" dirty="0"/>
              <a:t>Candidate Method, which would allow certification based on component data</a:t>
            </a:r>
          </a:p>
          <a:p>
            <a:pPr lvl="2"/>
            <a:r>
              <a:rPr lang="en-US" dirty="0"/>
              <a:t>Candidate Method would only be developed if testing and analysis showed good correlation to the Reference Method</a:t>
            </a:r>
          </a:p>
          <a:p>
            <a:r>
              <a:rPr lang="en-US" dirty="0"/>
              <a:t>Current work is focused on development of the Reference Method</a:t>
            </a:r>
          </a:p>
          <a:p>
            <a:pPr lvl="1"/>
            <a:r>
              <a:rPr lang="en-US" dirty="0"/>
              <a:t>Candidate Method has not shown good prospect for being developed at this stage</a:t>
            </a:r>
          </a:p>
          <a:p>
            <a:r>
              <a:rPr lang="en-US" dirty="0"/>
              <a:t>EVE has continued close collaboration with WLTP, to ensure procedure and timelines meet WLTP needs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9435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Next Steps for Determination of Electrified Vehicle Power</a:t>
            </a:r>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12</a:t>
            </a:fld>
            <a:endParaRPr lang="en-US" dirty="0"/>
          </a:p>
        </p:txBody>
      </p:sp>
      <p:sp>
        <p:nvSpPr>
          <p:cNvPr id="5" name="Content Placeholder 4"/>
          <p:cNvSpPr>
            <a:spLocks noGrp="1"/>
          </p:cNvSpPr>
          <p:nvPr>
            <p:ph sz="quarter" idx="1"/>
          </p:nvPr>
        </p:nvSpPr>
        <p:spPr/>
        <p:txBody>
          <a:bodyPr>
            <a:normAutofit/>
          </a:bodyPr>
          <a:lstStyle/>
          <a:p>
            <a:r>
              <a:rPr lang="en-US" dirty="0"/>
              <a:t>Initial draft posted on shared site of Drafting Group on 23 May 2018</a:t>
            </a:r>
          </a:p>
          <a:p>
            <a:pPr lvl="1"/>
            <a:r>
              <a:rPr lang="en-US" dirty="0"/>
              <a:t>Many open issues identified, including validation needs</a:t>
            </a:r>
          </a:p>
          <a:p>
            <a:r>
              <a:rPr lang="en-US" dirty="0"/>
              <a:t>Validation testing program beginning</a:t>
            </a:r>
          </a:p>
          <a:p>
            <a:pPr lvl="1"/>
            <a:r>
              <a:rPr lang="en-US" dirty="0"/>
              <a:t>JRC-OICA – cooperation for testing in mid-June in </a:t>
            </a:r>
            <a:r>
              <a:rPr lang="en-US" dirty="0" err="1"/>
              <a:t>Ispra</a:t>
            </a:r>
            <a:endParaRPr lang="en-US" dirty="0"/>
          </a:p>
          <a:p>
            <a:pPr lvl="1"/>
            <a:r>
              <a:rPr lang="en-US" dirty="0"/>
              <a:t>Canada – vehicles procured and accumulated and testing is being scheduled for summer 2018</a:t>
            </a:r>
          </a:p>
          <a:p>
            <a:pPr lvl="1"/>
            <a:r>
              <a:rPr lang="en-US" dirty="0"/>
              <a:t>U.S.A. – vehicles procured and accumulated and testing is being scheduled for summer 2018 </a:t>
            </a:r>
          </a:p>
          <a:p>
            <a:pPr lvl="1"/>
            <a:r>
              <a:rPr lang="en-US" dirty="0"/>
              <a:t>Korea – first tests to be completed in mid-June, followed by results analysis and further tests</a:t>
            </a:r>
          </a:p>
        </p:txBody>
      </p:sp>
    </p:spTree>
    <p:extLst>
      <p:ext uri="{BB962C8B-B14F-4D97-AF65-F5344CB8AC3E}">
        <p14:creationId xmlns:p14="http://schemas.microsoft.com/office/powerpoint/2010/main" val="225103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Planned Schedule for Determination of Electrified Vehicle Power</a:t>
            </a:r>
            <a:endParaRPr lang="en-CA" sz="2400" dirty="0"/>
          </a:p>
        </p:txBody>
      </p:sp>
      <p:sp>
        <p:nvSpPr>
          <p:cNvPr id="3" name="Footer Placeholder 2"/>
          <p:cNvSpPr>
            <a:spLocks noGrp="1"/>
          </p:cNvSpPr>
          <p:nvPr>
            <p:ph type="ftr" sz="quarter" idx="11"/>
          </p:nvPr>
        </p:nvSpPr>
        <p:spPr/>
        <p:txBody>
          <a:bodyPr/>
          <a:lstStyle/>
          <a:p>
            <a:r>
              <a:rPr lang="en-US" sz="1050"/>
              <a:t>EVE IWG</a:t>
            </a:r>
            <a:endParaRPr lang="en-US" sz="1050" dirty="0"/>
          </a:p>
        </p:txBody>
      </p:sp>
      <p:sp>
        <p:nvSpPr>
          <p:cNvPr id="4" name="Slide Number Placeholder 3"/>
          <p:cNvSpPr>
            <a:spLocks noGrp="1"/>
          </p:cNvSpPr>
          <p:nvPr>
            <p:ph type="sldNum" sz="quarter" idx="12"/>
          </p:nvPr>
        </p:nvSpPr>
        <p:spPr/>
        <p:txBody>
          <a:bodyPr/>
          <a:lstStyle/>
          <a:p>
            <a:fld id="{04235127-2B2F-4F7B-BE35-1DACAD78B01E}" type="slidenum">
              <a:rPr lang="en-US" sz="1200" smtClean="0"/>
              <a:pPr/>
              <a:t>13</a:t>
            </a:fld>
            <a:endParaRPr lang="en-US" sz="1200" dirty="0"/>
          </a:p>
        </p:txBody>
      </p:sp>
      <p:graphicFrame>
        <p:nvGraphicFramePr>
          <p:cNvPr id="34" name="表 5"/>
          <p:cNvGraphicFramePr>
            <a:graphicFrameLocks noGrp="1"/>
          </p:cNvGraphicFramePr>
          <p:nvPr>
            <p:extLst>
              <p:ext uri="{D42A27DB-BD31-4B8C-83A1-F6EECF244321}">
                <p14:modId xmlns:p14="http://schemas.microsoft.com/office/powerpoint/2010/main" val="2773086732"/>
              </p:ext>
            </p:extLst>
          </p:nvPr>
        </p:nvGraphicFramePr>
        <p:xfrm>
          <a:off x="323528" y="1326521"/>
          <a:ext cx="8568952" cy="5216955"/>
        </p:xfrm>
        <a:graphic>
          <a:graphicData uri="http://schemas.openxmlformats.org/drawingml/2006/table">
            <a:tbl>
              <a:tblPr firstRow="1" bandRow="1">
                <a:tableStyleId>{5C22544A-7EE6-4342-B048-85BDC9FD1C3A}</a:tableStyleId>
              </a:tblPr>
              <a:tblGrid>
                <a:gridCol w="835293">
                  <a:extLst>
                    <a:ext uri="{9D8B030D-6E8A-4147-A177-3AD203B41FA5}">
                      <a16:colId xmlns:a16="http://schemas.microsoft.com/office/drawing/2014/main" val="20000"/>
                    </a:ext>
                  </a:extLst>
                </a:gridCol>
                <a:gridCol w="898964">
                  <a:extLst>
                    <a:ext uri="{9D8B030D-6E8A-4147-A177-3AD203B41FA5}">
                      <a16:colId xmlns:a16="http://schemas.microsoft.com/office/drawing/2014/main" val="20001"/>
                    </a:ext>
                  </a:extLst>
                </a:gridCol>
                <a:gridCol w="771622">
                  <a:extLst>
                    <a:ext uri="{9D8B030D-6E8A-4147-A177-3AD203B41FA5}">
                      <a16:colId xmlns:a16="http://schemas.microsoft.com/office/drawing/2014/main" val="20002"/>
                    </a:ext>
                  </a:extLst>
                </a:gridCol>
                <a:gridCol w="835293">
                  <a:extLst>
                    <a:ext uri="{9D8B030D-6E8A-4147-A177-3AD203B41FA5}">
                      <a16:colId xmlns:a16="http://schemas.microsoft.com/office/drawing/2014/main" val="20003"/>
                    </a:ext>
                  </a:extLst>
                </a:gridCol>
                <a:gridCol w="835293">
                  <a:extLst>
                    <a:ext uri="{9D8B030D-6E8A-4147-A177-3AD203B41FA5}">
                      <a16:colId xmlns:a16="http://schemas.microsoft.com/office/drawing/2014/main" val="20004"/>
                    </a:ext>
                  </a:extLst>
                </a:gridCol>
                <a:gridCol w="835293">
                  <a:extLst>
                    <a:ext uri="{9D8B030D-6E8A-4147-A177-3AD203B41FA5}">
                      <a16:colId xmlns:a16="http://schemas.microsoft.com/office/drawing/2014/main" val="20005"/>
                    </a:ext>
                  </a:extLst>
                </a:gridCol>
                <a:gridCol w="835293">
                  <a:extLst>
                    <a:ext uri="{9D8B030D-6E8A-4147-A177-3AD203B41FA5}">
                      <a16:colId xmlns:a16="http://schemas.microsoft.com/office/drawing/2014/main" val="20006"/>
                    </a:ext>
                  </a:extLst>
                </a:gridCol>
                <a:gridCol w="835293">
                  <a:extLst>
                    <a:ext uri="{9D8B030D-6E8A-4147-A177-3AD203B41FA5}">
                      <a16:colId xmlns:a16="http://schemas.microsoft.com/office/drawing/2014/main" val="20007"/>
                    </a:ext>
                  </a:extLst>
                </a:gridCol>
                <a:gridCol w="835293">
                  <a:extLst>
                    <a:ext uri="{9D8B030D-6E8A-4147-A177-3AD203B41FA5}">
                      <a16:colId xmlns:a16="http://schemas.microsoft.com/office/drawing/2014/main" val="20008"/>
                    </a:ext>
                  </a:extLst>
                </a:gridCol>
                <a:gridCol w="1051315">
                  <a:extLst>
                    <a:ext uri="{9D8B030D-6E8A-4147-A177-3AD203B41FA5}">
                      <a16:colId xmlns:a16="http://schemas.microsoft.com/office/drawing/2014/main" val="20009"/>
                    </a:ext>
                  </a:extLst>
                </a:gridCol>
              </a:tblGrid>
              <a:tr h="288032">
                <a:tc gridSpan="2">
                  <a:txBody>
                    <a:bodyPr/>
                    <a:lstStyle/>
                    <a:p>
                      <a:r>
                        <a:rPr kumimoji="1" lang="en-US" altLang="ja-JP" dirty="0">
                          <a:solidFill>
                            <a:schemeClr val="tx1"/>
                          </a:solidFill>
                        </a:rPr>
                        <a:t>2017</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en-US" altLang="ja-JP" dirty="0">
                          <a:solidFill>
                            <a:schemeClr val="tx1"/>
                          </a:solidFill>
                        </a:rPr>
                        <a:t>2018</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en-US" altLang="ja-JP" dirty="0">
                          <a:solidFill>
                            <a:schemeClr val="tx1"/>
                          </a:solidFill>
                        </a:rPr>
                        <a:t>2019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3265">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Jan.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Apr.</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Jan.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Apr.</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84704">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59878">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40853">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5" name="テキスト ボックス 6"/>
          <p:cNvSpPr txBox="1"/>
          <p:nvPr/>
        </p:nvSpPr>
        <p:spPr>
          <a:xfrm>
            <a:off x="1475655" y="2833173"/>
            <a:ext cx="2503501" cy="307777"/>
          </a:xfrm>
          <a:prstGeom prst="rect">
            <a:avLst/>
          </a:prstGeom>
          <a:noFill/>
        </p:spPr>
        <p:txBody>
          <a:bodyPr wrap="square" rtlCol="0">
            <a:spAutoFit/>
          </a:bodyPr>
          <a:lstStyle/>
          <a:p>
            <a:r>
              <a:rPr lang="ja-JP" altLang="en-US" sz="1400" dirty="0"/>
              <a:t>◎ </a:t>
            </a:r>
            <a:r>
              <a:rPr lang="en-US" altLang="ja-JP" sz="1400" dirty="0"/>
              <a:t>ISO)DIS available</a:t>
            </a:r>
            <a:endParaRPr kumimoji="1" lang="ja-JP" altLang="en-US" sz="1400" dirty="0"/>
          </a:p>
        </p:txBody>
      </p:sp>
      <p:sp>
        <p:nvSpPr>
          <p:cNvPr id="36" name="テキスト ボックス 7"/>
          <p:cNvSpPr txBox="1"/>
          <p:nvPr/>
        </p:nvSpPr>
        <p:spPr>
          <a:xfrm>
            <a:off x="5247702" y="3007112"/>
            <a:ext cx="1944216" cy="738664"/>
          </a:xfrm>
          <a:prstGeom prst="rect">
            <a:avLst/>
          </a:prstGeom>
          <a:noFill/>
        </p:spPr>
        <p:txBody>
          <a:bodyPr wrap="square" rtlCol="0">
            <a:spAutoFit/>
          </a:bodyPr>
          <a:lstStyle/>
          <a:p>
            <a:r>
              <a:rPr lang="ja-JP" altLang="en-US" sz="1400" dirty="0">
                <a:solidFill>
                  <a:srgbClr val="FF0000"/>
                </a:solidFill>
              </a:rPr>
              <a:t>★ </a:t>
            </a:r>
            <a:r>
              <a:rPr lang="en-US" altLang="ja-JP" sz="1400" dirty="0"/>
              <a:t>Adopt</a:t>
            </a:r>
          </a:p>
          <a:p>
            <a:r>
              <a:rPr lang="en-US" altLang="ja-JP" sz="1400" dirty="0"/>
              <a:t>Inf</a:t>
            </a:r>
            <a:r>
              <a:rPr kumimoji="1" lang="en-US" altLang="ja-JP" sz="1400" dirty="0"/>
              <a:t>ormal Doc.</a:t>
            </a:r>
          </a:p>
          <a:p>
            <a:r>
              <a:rPr kumimoji="1" lang="en-US" altLang="ja-JP" sz="1400" dirty="0"/>
              <a:t> by GRPE</a:t>
            </a:r>
            <a:endParaRPr kumimoji="1" lang="ja-JP" altLang="en-US" sz="1400" dirty="0"/>
          </a:p>
        </p:txBody>
      </p:sp>
      <p:sp>
        <p:nvSpPr>
          <p:cNvPr id="37" name="テキスト ボックス 8"/>
          <p:cNvSpPr txBox="1"/>
          <p:nvPr/>
        </p:nvSpPr>
        <p:spPr>
          <a:xfrm>
            <a:off x="7721766" y="3007112"/>
            <a:ext cx="1422234" cy="954107"/>
          </a:xfrm>
          <a:prstGeom prst="rect">
            <a:avLst/>
          </a:prstGeom>
          <a:noFill/>
        </p:spPr>
        <p:txBody>
          <a:bodyPr wrap="square" rtlCol="0">
            <a:spAutoFit/>
          </a:bodyPr>
          <a:lstStyle/>
          <a:p>
            <a:r>
              <a:rPr lang="ja-JP" altLang="en-US" sz="1400" dirty="0"/>
              <a:t>         </a:t>
            </a:r>
            <a:r>
              <a:rPr lang="ja-JP" altLang="en-US" sz="1400" dirty="0">
                <a:solidFill>
                  <a:srgbClr val="FF0000"/>
                </a:solidFill>
              </a:rPr>
              <a:t> ★ </a:t>
            </a:r>
            <a:endParaRPr lang="en-US" altLang="ja-JP" sz="1400" dirty="0">
              <a:solidFill>
                <a:srgbClr val="FF0000"/>
              </a:solidFill>
            </a:endParaRPr>
          </a:p>
          <a:p>
            <a:r>
              <a:rPr lang="en-US" altLang="ja-JP" sz="1400" dirty="0"/>
              <a:t>Adopt</a:t>
            </a:r>
          </a:p>
          <a:p>
            <a:r>
              <a:rPr kumimoji="1" lang="en-US" altLang="ja-JP" sz="1400" dirty="0"/>
              <a:t>Formal Doc.</a:t>
            </a:r>
          </a:p>
          <a:p>
            <a:r>
              <a:rPr kumimoji="1" lang="en-US" altLang="ja-JP" sz="1400" dirty="0"/>
              <a:t> by WP29</a:t>
            </a:r>
            <a:endParaRPr kumimoji="1" lang="ja-JP" altLang="en-US" sz="1400" dirty="0"/>
          </a:p>
        </p:txBody>
      </p:sp>
      <p:sp>
        <p:nvSpPr>
          <p:cNvPr id="38" name="テキスト ボックス 9"/>
          <p:cNvSpPr txBox="1"/>
          <p:nvPr/>
        </p:nvSpPr>
        <p:spPr>
          <a:xfrm>
            <a:off x="414889" y="3385848"/>
            <a:ext cx="2068879" cy="307777"/>
          </a:xfrm>
          <a:prstGeom prst="rect">
            <a:avLst/>
          </a:prstGeom>
          <a:solidFill>
            <a:schemeClr val="bg1"/>
          </a:solidFill>
          <a:ln>
            <a:solidFill>
              <a:schemeClr val="tx1"/>
            </a:solidFill>
          </a:ln>
        </p:spPr>
        <p:txBody>
          <a:bodyPr wrap="square" rtlCol="0">
            <a:spAutoFit/>
          </a:bodyPr>
          <a:lstStyle/>
          <a:p>
            <a:r>
              <a:rPr lang="en-US" altLang="ja-JP" sz="1400" dirty="0"/>
              <a:t>Validation program</a:t>
            </a:r>
            <a:endParaRPr kumimoji="1" lang="ja-JP" altLang="en-US" sz="1400" dirty="0"/>
          </a:p>
        </p:txBody>
      </p:sp>
      <p:sp>
        <p:nvSpPr>
          <p:cNvPr id="39" name="テキスト ボックス 10"/>
          <p:cNvSpPr txBox="1"/>
          <p:nvPr/>
        </p:nvSpPr>
        <p:spPr>
          <a:xfrm>
            <a:off x="414889" y="4838782"/>
            <a:ext cx="1060767" cy="307777"/>
          </a:xfrm>
          <a:prstGeom prst="rect">
            <a:avLst/>
          </a:prstGeom>
          <a:solidFill>
            <a:schemeClr val="bg1"/>
          </a:solidFill>
          <a:ln>
            <a:solidFill>
              <a:schemeClr val="tx1"/>
            </a:solidFill>
          </a:ln>
        </p:spPr>
        <p:txBody>
          <a:bodyPr wrap="square" rtlCol="0">
            <a:spAutoFit/>
          </a:bodyPr>
          <a:lstStyle/>
          <a:p>
            <a:r>
              <a:rPr lang="en-US" altLang="ja-JP" sz="1400" dirty="0"/>
              <a:t>Drafting</a:t>
            </a:r>
            <a:endParaRPr kumimoji="1" lang="ja-JP" altLang="en-US" sz="1400" dirty="0"/>
          </a:p>
        </p:txBody>
      </p:sp>
      <p:sp>
        <p:nvSpPr>
          <p:cNvPr id="40" name="テキスト ボックス 11"/>
          <p:cNvSpPr txBox="1"/>
          <p:nvPr/>
        </p:nvSpPr>
        <p:spPr>
          <a:xfrm>
            <a:off x="323527" y="5618148"/>
            <a:ext cx="1368153" cy="307777"/>
          </a:xfrm>
          <a:prstGeom prst="rect">
            <a:avLst/>
          </a:prstGeom>
          <a:noFill/>
          <a:ln>
            <a:noFill/>
          </a:ln>
        </p:spPr>
        <p:txBody>
          <a:bodyPr wrap="square" rtlCol="0">
            <a:spAutoFit/>
          </a:bodyPr>
          <a:lstStyle/>
          <a:p>
            <a:r>
              <a:rPr lang="en-US" altLang="ja-JP" sz="1400" dirty="0"/>
              <a:t>Conditions</a:t>
            </a:r>
            <a:endParaRPr kumimoji="1" lang="ja-JP" altLang="en-US" sz="1400" dirty="0"/>
          </a:p>
        </p:txBody>
      </p:sp>
      <p:cxnSp>
        <p:nvCxnSpPr>
          <p:cNvPr id="41" name="直線矢印コネクタ 13"/>
          <p:cNvCxnSpPr/>
          <p:nvPr/>
        </p:nvCxnSpPr>
        <p:spPr>
          <a:xfrm>
            <a:off x="827584" y="6007041"/>
            <a:ext cx="86409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14"/>
          <p:cNvCxnSpPr/>
          <p:nvPr/>
        </p:nvCxnSpPr>
        <p:spPr>
          <a:xfrm>
            <a:off x="1691680" y="6007041"/>
            <a:ext cx="226558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16"/>
          <p:cNvSpPr txBox="1"/>
          <p:nvPr/>
        </p:nvSpPr>
        <p:spPr>
          <a:xfrm>
            <a:off x="1691680" y="5634426"/>
            <a:ext cx="2049781" cy="307777"/>
          </a:xfrm>
          <a:prstGeom prst="rect">
            <a:avLst/>
          </a:prstGeom>
          <a:noFill/>
          <a:ln>
            <a:noFill/>
          </a:ln>
        </p:spPr>
        <p:txBody>
          <a:bodyPr wrap="square" rtlCol="0">
            <a:spAutoFit/>
          </a:bodyPr>
          <a:lstStyle/>
          <a:p>
            <a:r>
              <a:rPr lang="en-US" altLang="ja-JP" sz="1400" dirty="0"/>
              <a:t>Technical Method</a:t>
            </a:r>
            <a:endParaRPr kumimoji="1" lang="ja-JP" altLang="en-US" sz="1400" dirty="0"/>
          </a:p>
        </p:txBody>
      </p:sp>
      <p:cxnSp>
        <p:nvCxnSpPr>
          <p:cNvPr id="44" name="直線矢印コネクタ 19"/>
          <p:cNvCxnSpPr/>
          <p:nvPr/>
        </p:nvCxnSpPr>
        <p:spPr>
          <a:xfrm>
            <a:off x="2843808" y="4422865"/>
            <a:ext cx="165618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21"/>
          <p:cNvCxnSpPr/>
          <p:nvPr/>
        </p:nvCxnSpPr>
        <p:spPr>
          <a:xfrm>
            <a:off x="3979157" y="6007041"/>
            <a:ext cx="8088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26"/>
          <p:cNvSpPr txBox="1"/>
          <p:nvPr/>
        </p:nvSpPr>
        <p:spPr>
          <a:xfrm>
            <a:off x="3933281" y="5997117"/>
            <a:ext cx="3113123" cy="523220"/>
          </a:xfrm>
          <a:prstGeom prst="rect">
            <a:avLst/>
          </a:prstGeom>
          <a:noFill/>
          <a:ln>
            <a:noFill/>
          </a:ln>
        </p:spPr>
        <p:txBody>
          <a:bodyPr wrap="square" rtlCol="0">
            <a:spAutoFit/>
          </a:bodyPr>
          <a:lstStyle/>
          <a:p>
            <a:r>
              <a:rPr lang="en-US" altLang="ja-JP" sz="1400" dirty="0"/>
              <a:t>Modification</a:t>
            </a:r>
          </a:p>
          <a:p>
            <a:r>
              <a:rPr kumimoji="1" lang="en-US" altLang="ja-JP" sz="1400" dirty="0"/>
              <a:t>&amp; Drafting technical report</a:t>
            </a:r>
            <a:endParaRPr kumimoji="1" lang="ja-JP" altLang="en-US" sz="1400" dirty="0"/>
          </a:p>
        </p:txBody>
      </p:sp>
      <p:sp>
        <p:nvSpPr>
          <p:cNvPr id="47" name="テキスト ボックス 32"/>
          <p:cNvSpPr txBox="1"/>
          <p:nvPr/>
        </p:nvSpPr>
        <p:spPr>
          <a:xfrm>
            <a:off x="4788025" y="5742243"/>
            <a:ext cx="1952606" cy="307777"/>
          </a:xfrm>
          <a:prstGeom prst="rect">
            <a:avLst/>
          </a:prstGeom>
          <a:noFill/>
          <a:ln>
            <a:noFill/>
          </a:ln>
        </p:spPr>
        <p:txBody>
          <a:bodyPr wrap="square" rtlCol="0">
            <a:spAutoFit/>
          </a:bodyPr>
          <a:lstStyle/>
          <a:p>
            <a:r>
              <a:rPr lang="en-US" altLang="ja-JP" sz="1400" dirty="0"/>
              <a:t>Finalize the draft</a:t>
            </a:r>
            <a:endParaRPr kumimoji="1" lang="ja-JP" altLang="en-US" sz="1400" dirty="0"/>
          </a:p>
        </p:txBody>
      </p:sp>
      <p:cxnSp>
        <p:nvCxnSpPr>
          <p:cNvPr id="48" name="直線矢印コネクタ 33"/>
          <p:cNvCxnSpPr/>
          <p:nvPr/>
        </p:nvCxnSpPr>
        <p:spPr>
          <a:xfrm flipV="1">
            <a:off x="4788024" y="3009715"/>
            <a:ext cx="1" cy="29171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0"/>
          <p:cNvCxnSpPr/>
          <p:nvPr/>
        </p:nvCxnSpPr>
        <p:spPr>
          <a:xfrm>
            <a:off x="3979157" y="4494873"/>
            <a:ext cx="0" cy="1512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2"/>
          <p:cNvCxnSpPr/>
          <p:nvPr/>
        </p:nvCxnSpPr>
        <p:spPr>
          <a:xfrm>
            <a:off x="4499992" y="4494873"/>
            <a:ext cx="0" cy="1512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43"/>
          <p:cNvCxnSpPr/>
          <p:nvPr/>
        </p:nvCxnSpPr>
        <p:spPr>
          <a:xfrm>
            <a:off x="1691680" y="3156338"/>
            <a:ext cx="0" cy="28507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47"/>
          <p:cNvSpPr txBox="1"/>
          <p:nvPr/>
        </p:nvSpPr>
        <p:spPr>
          <a:xfrm>
            <a:off x="323529" y="2142429"/>
            <a:ext cx="1229606" cy="307777"/>
          </a:xfrm>
          <a:prstGeom prst="rect">
            <a:avLst/>
          </a:prstGeom>
          <a:solidFill>
            <a:schemeClr val="bg1"/>
          </a:solidFill>
          <a:ln>
            <a:solidFill>
              <a:schemeClr val="tx1"/>
            </a:solidFill>
          </a:ln>
        </p:spPr>
        <p:txBody>
          <a:bodyPr wrap="square" rtlCol="0">
            <a:spAutoFit/>
          </a:bodyPr>
          <a:lstStyle/>
          <a:p>
            <a:r>
              <a:rPr lang="en-US" altLang="ja-JP" sz="1400" dirty="0"/>
              <a:t>Key events</a:t>
            </a:r>
            <a:endParaRPr kumimoji="1" lang="ja-JP" altLang="en-US" sz="1400" dirty="0"/>
          </a:p>
        </p:txBody>
      </p:sp>
      <p:cxnSp>
        <p:nvCxnSpPr>
          <p:cNvPr id="53" name="直線矢印コネクタ 48"/>
          <p:cNvCxnSpPr/>
          <p:nvPr/>
        </p:nvCxnSpPr>
        <p:spPr>
          <a:xfrm>
            <a:off x="827584" y="4422865"/>
            <a:ext cx="19968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0"/>
          <p:cNvSpPr txBox="1"/>
          <p:nvPr/>
        </p:nvSpPr>
        <p:spPr>
          <a:xfrm>
            <a:off x="938332" y="4068162"/>
            <a:ext cx="2049781" cy="307777"/>
          </a:xfrm>
          <a:prstGeom prst="rect">
            <a:avLst/>
          </a:prstGeom>
          <a:noFill/>
          <a:ln>
            <a:noFill/>
          </a:ln>
        </p:spPr>
        <p:txBody>
          <a:bodyPr wrap="square" rtlCol="0">
            <a:spAutoFit/>
          </a:bodyPr>
          <a:lstStyle/>
          <a:p>
            <a:r>
              <a:rPr lang="en-US" altLang="ja-JP" sz="1400" dirty="0"/>
              <a:t>Preparation</a:t>
            </a:r>
            <a:endParaRPr kumimoji="1" lang="ja-JP" altLang="en-US" sz="1400" dirty="0"/>
          </a:p>
        </p:txBody>
      </p:sp>
      <p:sp>
        <p:nvSpPr>
          <p:cNvPr id="55" name="テキスト ボックス 51"/>
          <p:cNvSpPr txBox="1"/>
          <p:nvPr/>
        </p:nvSpPr>
        <p:spPr>
          <a:xfrm>
            <a:off x="2996994" y="4068162"/>
            <a:ext cx="2049781" cy="307777"/>
          </a:xfrm>
          <a:prstGeom prst="rect">
            <a:avLst/>
          </a:prstGeom>
          <a:noFill/>
          <a:ln>
            <a:noFill/>
          </a:ln>
        </p:spPr>
        <p:txBody>
          <a:bodyPr wrap="square" rtlCol="0">
            <a:spAutoFit/>
          </a:bodyPr>
          <a:lstStyle/>
          <a:p>
            <a:r>
              <a:rPr lang="en-US" altLang="ja-JP" sz="1400" dirty="0"/>
              <a:t>Testing</a:t>
            </a:r>
            <a:endParaRPr kumimoji="1" lang="ja-JP" altLang="en-US" sz="1400" dirty="0"/>
          </a:p>
        </p:txBody>
      </p:sp>
      <p:sp>
        <p:nvSpPr>
          <p:cNvPr id="56" name="テキスト ボックス 29"/>
          <p:cNvSpPr txBox="1"/>
          <p:nvPr/>
        </p:nvSpPr>
        <p:spPr>
          <a:xfrm>
            <a:off x="1287263" y="2412174"/>
            <a:ext cx="1268514" cy="261610"/>
          </a:xfrm>
          <a:prstGeom prst="rect">
            <a:avLst/>
          </a:prstGeom>
          <a:noFill/>
        </p:spPr>
        <p:txBody>
          <a:bodyPr wrap="square" rtlCol="0">
            <a:spAutoFit/>
          </a:bodyPr>
          <a:lstStyle/>
          <a:p>
            <a:r>
              <a:rPr lang="ja-JP" altLang="en-US" sz="1100" b="1" dirty="0"/>
              <a:t>☆ </a:t>
            </a:r>
            <a:r>
              <a:rPr lang="en-US" altLang="ja-JP" sz="1100" b="1" dirty="0"/>
              <a:t>24</a:t>
            </a:r>
            <a:r>
              <a:rPr lang="en-US" altLang="ja-JP" sz="1100" b="1" baseline="30000" dirty="0"/>
              <a:t>th</a:t>
            </a:r>
            <a:r>
              <a:rPr lang="en-US" altLang="ja-JP" sz="1100" b="1" dirty="0"/>
              <a:t> session</a:t>
            </a:r>
            <a:endParaRPr kumimoji="1" lang="ja-JP" altLang="en-US" sz="1100" b="1" dirty="0"/>
          </a:p>
        </p:txBody>
      </p:sp>
      <p:sp>
        <p:nvSpPr>
          <p:cNvPr id="57" name="テキスト ボックス 30"/>
          <p:cNvSpPr txBox="1"/>
          <p:nvPr/>
        </p:nvSpPr>
        <p:spPr>
          <a:xfrm>
            <a:off x="1963222" y="2133139"/>
            <a:ext cx="1268514" cy="261610"/>
          </a:xfrm>
          <a:prstGeom prst="rect">
            <a:avLst/>
          </a:prstGeom>
          <a:noFill/>
        </p:spPr>
        <p:txBody>
          <a:bodyPr wrap="square" rtlCol="0">
            <a:spAutoFit/>
          </a:bodyPr>
          <a:lstStyle/>
          <a:p>
            <a:r>
              <a:rPr lang="ja-JP" altLang="en-US" sz="1100" b="1" dirty="0"/>
              <a:t>☆ </a:t>
            </a:r>
            <a:r>
              <a:rPr lang="en-US" altLang="ja-JP" sz="1100" b="1" dirty="0"/>
              <a:t>25</a:t>
            </a:r>
            <a:r>
              <a:rPr lang="en-US" altLang="ja-JP" sz="1100" b="1" baseline="30000" dirty="0"/>
              <a:t>th</a:t>
            </a:r>
            <a:r>
              <a:rPr lang="en-US" altLang="ja-JP" sz="1100" b="1" dirty="0"/>
              <a:t> session</a:t>
            </a:r>
            <a:endParaRPr kumimoji="1" lang="ja-JP" altLang="en-US" sz="1100" b="1" dirty="0"/>
          </a:p>
        </p:txBody>
      </p:sp>
      <p:sp>
        <p:nvSpPr>
          <p:cNvPr id="58" name="テキスト ボックス 31"/>
          <p:cNvSpPr txBox="1"/>
          <p:nvPr/>
        </p:nvSpPr>
        <p:spPr>
          <a:xfrm>
            <a:off x="2664767" y="2412174"/>
            <a:ext cx="1268514" cy="261610"/>
          </a:xfrm>
          <a:prstGeom prst="rect">
            <a:avLst/>
          </a:prstGeom>
          <a:noFill/>
        </p:spPr>
        <p:txBody>
          <a:bodyPr wrap="square" rtlCol="0">
            <a:spAutoFit/>
          </a:bodyPr>
          <a:lstStyle/>
          <a:p>
            <a:r>
              <a:rPr lang="ja-JP" altLang="en-US" sz="1100" b="1" dirty="0"/>
              <a:t>☆ </a:t>
            </a:r>
            <a:r>
              <a:rPr lang="en-US" altLang="ja-JP" sz="1100" b="1" dirty="0"/>
              <a:t>26</a:t>
            </a:r>
            <a:r>
              <a:rPr lang="en-US" altLang="ja-JP" sz="1100" b="1" baseline="30000" dirty="0"/>
              <a:t>th</a:t>
            </a:r>
            <a:r>
              <a:rPr lang="en-US" altLang="ja-JP" sz="1100" b="1" dirty="0"/>
              <a:t> session</a:t>
            </a:r>
            <a:endParaRPr kumimoji="1" lang="ja-JP" altLang="en-US" sz="1100" b="1" dirty="0"/>
          </a:p>
        </p:txBody>
      </p:sp>
      <p:sp>
        <p:nvSpPr>
          <p:cNvPr id="59" name="テキスト ボックス 34"/>
          <p:cNvSpPr txBox="1"/>
          <p:nvPr/>
        </p:nvSpPr>
        <p:spPr>
          <a:xfrm>
            <a:off x="3387627" y="2131747"/>
            <a:ext cx="1268514" cy="261610"/>
          </a:xfrm>
          <a:prstGeom prst="rect">
            <a:avLst/>
          </a:prstGeom>
          <a:noFill/>
        </p:spPr>
        <p:txBody>
          <a:bodyPr wrap="square" rtlCol="0">
            <a:spAutoFit/>
          </a:bodyPr>
          <a:lstStyle/>
          <a:p>
            <a:r>
              <a:rPr lang="ja-JP" altLang="en-US" sz="1100" b="1" dirty="0"/>
              <a:t>☆ </a:t>
            </a:r>
            <a:r>
              <a:rPr lang="en-US" altLang="ja-JP" sz="1100" b="1" dirty="0"/>
              <a:t>27</a:t>
            </a:r>
            <a:r>
              <a:rPr lang="en-US" altLang="ja-JP" sz="1100" b="1" baseline="30000" dirty="0"/>
              <a:t>th</a:t>
            </a:r>
            <a:r>
              <a:rPr lang="en-US" altLang="ja-JP" sz="1100" b="1" dirty="0"/>
              <a:t> session</a:t>
            </a:r>
            <a:endParaRPr kumimoji="1" lang="ja-JP" altLang="en-US" sz="1100" b="1" dirty="0"/>
          </a:p>
        </p:txBody>
      </p:sp>
      <p:sp>
        <p:nvSpPr>
          <p:cNvPr id="60" name="テキスト ボックス 35"/>
          <p:cNvSpPr txBox="1"/>
          <p:nvPr/>
        </p:nvSpPr>
        <p:spPr>
          <a:xfrm>
            <a:off x="4536617" y="2450206"/>
            <a:ext cx="1268514" cy="261610"/>
          </a:xfrm>
          <a:prstGeom prst="rect">
            <a:avLst/>
          </a:prstGeom>
          <a:noFill/>
        </p:spPr>
        <p:txBody>
          <a:bodyPr wrap="square" rtlCol="0">
            <a:spAutoFit/>
          </a:bodyPr>
          <a:lstStyle/>
          <a:p>
            <a:r>
              <a:rPr lang="ja-JP" altLang="en-US" sz="1100" b="1" dirty="0"/>
              <a:t>☆ </a:t>
            </a:r>
            <a:r>
              <a:rPr lang="en-US" altLang="ja-JP" sz="1100" b="1" dirty="0"/>
              <a:t>28</a:t>
            </a:r>
            <a:r>
              <a:rPr lang="en-US" altLang="ja-JP" sz="1100" b="1" baseline="30000" dirty="0"/>
              <a:t>th</a:t>
            </a:r>
            <a:r>
              <a:rPr lang="en-US" altLang="ja-JP" sz="1100" b="1" dirty="0"/>
              <a:t> session</a:t>
            </a:r>
            <a:endParaRPr kumimoji="1" lang="ja-JP" altLang="en-US" sz="1100" b="1" dirty="0"/>
          </a:p>
        </p:txBody>
      </p:sp>
      <p:sp>
        <p:nvSpPr>
          <p:cNvPr id="61" name="テキスト ボックス 36"/>
          <p:cNvSpPr txBox="1"/>
          <p:nvPr/>
        </p:nvSpPr>
        <p:spPr>
          <a:xfrm>
            <a:off x="4492016" y="2659986"/>
            <a:ext cx="3752392" cy="307777"/>
          </a:xfrm>
          <a:prstGeom prst="rect">
            <a:avLst/>
          </a:prstGeom>
          <a:noFill/>
        </p:spPr>
        <p:txBody>
          <a:bodyPr wrap="square" rtlCol="0">
            <a:spAutoFit/>
          </a:bodyPr>
          <a:lstStyle/>
          <a:p>
            <a:r>
              <a:rPr lang="ja-JP" altLang="en-US" sz="1400" dirty="0"/>
              <a:t>★ </a:t>
            </a:r>
            <a:r>
              <a:rPr lang="en-US" altLang="ja-JP" sz="1400" dirty="0"/>
              <a:t>Submission(3 months before?)</a:t>
            </a:r>
            <a:endParaRPr kumimoji="1" lang="ja-JP" altLang="en-US" sz="1400" dirty="0"/>
          </a:p>
        </p:txBody>
      </p:sp>
      <p:sp>
        <p:nvSpPr>
          <p:cNvPr id="33" name="テキスト ボックス 35"/>
          <p:cNvSpPr txBox="1"/>
          <p:nvPr/>
        </p:nvSpPr>
        <p:spPr>
          <a:xfrm>
            <a:off x="5247702" y="2124503"/>
            <a:ext cx="1268514" cy="261610"/>
          </a:xfrm>
          <a:prstGeom prst="rect">
            <a:avLst/>
          </a:prstGeom>
          <a:noFill/>
        </p:spPr>
        <p:txBody>
          <a:bodyPr wrap="square" rtlCol="0">
            <a:spAutoFit/>
          </a:bodyPr>
          <a:lstStyle/>
          <a:p>
            <a:r>
              <a:rPr lang="ja-JP" altLang="en-US" sz="1100" b="1" dirty="0"/>
              <a:t>☆ </a:t>
            </a:r>
            <a:r>
              <a:rPr lang="en-US" altLang="ja-JP" sz="1100" b="1" dirty="0"/>
              <a:t>29</a:t>
            </a:r>
            <a:r>
              <a:rPr lang="en-US" altLang="ja-JP" sz="1100" b="1" baseline="30000" dirty="0"/>
              <a:t>th</a:t>
            </a:r>
            <a:r>
              <a:rPr lang="en-US" altLang="ja-JP" sz="1100" b="1" dirty="0"/>
              <a:t> session</a:t>
            </a:r>
            <a:endParaRPr kumimoji="1" lang="ja-JP" altLang="en-US" sz="1100" b="1" dirty="0"/>
          </a:p>
        </p:txBody>
      </p:sp>
      <p:sp>
        <p:nvSpPr>
          <p:cNvPr id="62" name="テキスト ボックス 35"/>
          <p:cNvSpPr txBox="1"/>
          <p:nvPr/>
        </p:nvSpPr>
        <p:spPr>
          <a:xfrm>
            <a:off x="6106373" y="2412174"/>
            <a:ext cx="1385883" cy="261610"/>
          </a:xfrm>
          <a:prstGeom prst="rect">
            <a:avLst/>
          </a:prstGeom>
          <a:noFill/>
        </p:spPr>
        <p:txBody>
          <a:bodyPr wrap="square" rtlCol="0">
            <a:spAutoFit/>
          </a:bodyPr>
          <a:lstStyle/>
          <a:p>
            <a:r>
              <a:rPr lang="ja-JP" altLang="en-US" sz="1100" b="1" dirty="0"/>
              <a:t>☆ </a:t>
            </a:r>
            <a:r>
              <a:rPr lang="en-US" altLang="ja-JP" sz="1100" b="1" dirty="0"/>
              <a:t>3o</a:t>
            </a:r>
            <a:r>
              <a:rPr lang="en-US" altLang="ja-JP" sz="1100" b="1" baseline="30000" dirty="0"/>
              <a:t>th</a:t>
            </a:r>
            <a:r>
              <a:rPr lang="en-US" altLang="ja-JP" sz="1100" b="1" dirty="0"/>
              <a:t> session?</a:t>
            </a:r>
            <a:endParaRPr kumimoji="1" lang="ja-JP" altLang="en-US" sz="1100" b="1" dirty="0"/>
          </a:p>
        </p:txBody>
      </p:sp>
      <p:sp>
        <p:nvSpPr>
          <p:cNvPr id="63" name="テキスト ボックス 35"/>
          <p:cNvSpPr txBox="1"/>
          <p:nvPr/>
        </p:nvSpPr>
        <p:spPr>
          <a:xfrm>
            <a:off x="6858000" y="2133139"/>
            <a:ext cx="1268514" cy="261610"/>
          </a:xfrm>
          <a:prstGeom prst="rect">
            <a:avLst/>
          </a:prstGeom>
          <a:noFill/>
        </p:spPr>
        <p:txBody>
          <a:bodyPr wrap="square" rtlCol="0">
            <a:spAutoFit/>
          </a:bodyPr>
          <a:lstStyle/>
          <a:p>
            <a:r>
              <a:rPr lang="ja-JP" altLang="en-US" sz="1100" b="1" dirty="0"/>
              <a:t>☆ </a:t>
            </a:r>
            <a:r>
              <a:rPr lang="en-US" altLang="ja-JP" sz="1100" b="1" dirty="0"/>
              <a:t>31</a:t>
            </a:r>
            <a:r>
              <a:rPr lang="en-US" altLang="ja-JP" sz="1100" b="1" baseline="30000" dirty="0"/>
              <a:t>st</a:t>
            </a:r>
            <a:r>
              <a:rPr lang="en-US" altLang="ja-JP" sz="1100" b="1" dirty="0"/>
              <a:t> session?</a:t>
            </a:r>
            <a:endParaRPr kumimoji="1" lang="ja-JP" altLang="en-US" sz="1100" b="1" dirty="0"/>
          </a:p>
        </p:txBody>
      </p:sp>
      <p:sp>
        <p:nvSpPr>
          <p:cNvPr id="64" name="テキスト ボックス 35"/>
          <p:cNvSpPr txBox="1"/>
          <p:nvPr/>
        </p:nvSpPr>
        <p:spPr>
          <a:xfrm>
            <a:off x="7721766" y="2443098"/>
            <a:ext cx="1345374" cy="261610"/>
          </a:xfrm>
          <a:prstGeom prst="rect">
            <a:avLst/>
          </a:prstGeom>
          <a:noFill/>
        </p:spPr>
        <p:txBody>
          <a:bodyPr wrap="square" rtlCol="0">
            <a:spAutoFit/>
          </a:bodyPr>
          <a:lstStyle/>
          <a:p>
            <a:r>
              <a:rPr lang="ja-JP" altLang="en-US" sz="1100" b="1" dirty="0"/>
              <a:t>☆ </a:t>
            </a:r>
            <a:r>
              <a:rPr lang="en-US" altLang="ja-JP" sz="1100" b="1" dirty="0"/>
              <a:t>32</a:t>
            </a:r>
            <a:r>
              <a:rPr lang="en-US" altLang="ja-JP" sz="1100" b="1" baseline="30000" dirty="0"/>
              <a:t>nd</a:t>
            </a:r>
            <a:r>
              <a:rPr lang="en-US" altLang="ja-JP" sz="1100" b="1" dirty="0"/>
              <a:t> session?</a:t>
            </a:r>
            <a:endParaRPr kumimoji="1" lang="ja-JP" altLang="en-US" sz="1100" b="1" dirty="0"/>
          </a:p>
        </p:txBody>
      </p:sp>
      <p:sp>
        <p:nvSpPr>
          <p:cNvPr id="65" name="テキスト ボックス 7"/>
          <p:cNvSpPr txBox="1"/>
          <p:nvPr/>
        </p:nvSpPr>
        <p:spPr>
          <a:xfrm>
            <a:off x="6629400" y="3016940"/>
            <a:ext cx="1944216" cy="738664"/>
          </a:xfrm>
          <a:prstGeom prst="rect">
            <a:avLst/>
          </a:prstGeom>
          <a:noFill/>
        </p:spPr>
        <p:txBody>
          <a:bodyPr wrap="square" rtlCol="0">
            <a:spAutoFit/>
          </a:bodyPr>
          <a:lstStyle/>
          <a:p>
            <a:r>
              <a:rPr lang="ja-JP" altLang="en-US" sz="1400" dirty="0">
                <a:solidFill>
                  <a:srgbClr val="FF0000"/>
                </a:solidFill>
              </a:rPr>
              <a:t>★ </a:t>
            </a:r>
            <a:r>
              <a:rPr lang="en-US" altLang="ja-JP" sz="1400" dirty="0"/>
              <a:t>Adopt</a:t>
            </a:r>
          </a:p>
          <a:p>
            <a:r>
              <a:rPr kumimoji="1" lang="en-US" altLang="ja-JP" sz="1400" dirty="0"/>
              <a:t>Formal Doc.</a:t>
            </a:r>
          </a:p>
          <a:p>
            <a:r>
              <a:rPr kumimoji="1" lang="en-US" altLang="ja-JP" sz="1400" dirty="0"/>
              <a:t> by GRPE</a:t>
            </a:r>
            <a:endParaRPr kumimoji="1" lang="ja-JP" altLang="en-US" sz="1400" dirty="0"/>
          </a:p>
        </p:txBody>
      </p:sp>
    </p:spTree>
    <p:extLst>
      <p:ext uri="{BB962C8B-B14F-4D97-AF65-F5344CB8AC3E}">
        <p14:creationId xmlns:p14="http://schemas.microsoft.com/office/powerpoint/2010/main" val="75939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GRPE Feedback on Determination of Electrified Vehicle Power</a:t>
            </a:r>
            <a:endParaRPr lang="en-CA" sz="2400"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14</a:t>
            </a:fld>
            <a:endParaRPr lang="en-US" dirty="0"/>
          </a:p>
        </p:txBody>
      </p:sp>
      <p:sp>
        <p:nvSpPr>
          <p:cNvPr id="5" name="Content Placeholder 4"/>
          <p:cNvSpPr>
            <a:spLocks noGrp="1"/>
          </p:cNvSpPr>
          <p:nvPr>
            <p:ph sz="quarter" idx="1"/>
          </p:nvPr>
        </p:nvSpPr>
        <p:spPr/>
        <p:txBody>
          <a:bodyPr>
            <a:normAutofit lnSpcReduction="10000"/>
          </a:bodyPr>
          <a:lstStyle/>
          <a:p>
            <a:r>
              <a:rPr lang="en-US" dirty="0"/>
              <a:t>EVE IWG and GRPE Chair noted at GRPE-76 in January 2018 that there would be a discussion and recommendation from GRPE in June 2018 on whether a GTR for EV power determination should be developed as a standalone GTR, or as an Appendix to GTR No.15</a:t>
            </a:r>
          </a:p>
          <a:p>
            <a:r>
              <a:rPr lang="en-US" dirty="0"/>
              <a:t>3 options:</a:t>
            </a:r>
          </a:p>
          <a:p>
            <a:pPr lvl="1"/>
            <a:r>
              <a:rPr lang="en-US" dirty="0"/>
              <a:t>Standalone GTR for hybrid system power determination</a:t>
            </a:r>
          </a:p>
          <a:p>
            <a:pPr lvl="1"/>
            <a:r>
              <a:rPr lang="en-US" dirty="0"/>
              <a:t>GTR as an annex to GTR No. 15 (WLTP)</a:t>
            </a:r>
          </a:p>
          <a:p>
            <a:pPr lvl="1"/>
            <a:r>
              <a:rPr lang="en-US" dirty="0"/>
              <a:t>New “Part B” to UN Regulation No. 85 (Power determination for conventional vehicle)</a:t>
            </a:r>
          </a:p>
        </p:txBody>
      </p:sp>
    </p:spTree>
    <p:extLst>
      <p:ext uri="{BB962C8B-B14F-4D97-AF65-F5344CB8AC3E}">
        <p14:creationId xmlns:p14="http://schemas.microsoft.com/office/powerpoint/2010/main" val="1416562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Annex to GTR No. 15</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15</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29254005"/>
              </p:ext>
            </p:extLst>
          </p:nvPr>
        </p:nvGraphicFramePr>
        <p:xfrm>
          <a:off x="301625" y="1527175"/>
          <a:ext cx="8504238" cy="375920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pPr algn="ctr"/>
                      <a:r>
                        <a:rPr lang="en-US" dirty="0"/>
                        <a:t>Pros</a:t>
                      </a:r>
                      <a:endParaRPr lang="en-CA" dirty="0"/>
                    </a:p>
                  </a:txBody>
                  <a:tcPr/>
                </a:tc>
                <a:tc>
                  <a:txBody>
                    <a:bodyPr/>
                    <a:lstStyle/>
                    <a:p>
                      <a:pPr algn="ctr"/>
                      <a:r>
                        <a:rPr lang="en-US" dirty="0"/>
                        <a:t>Cons</a:t>
                      </a:r>
                      <a:endParaRPr lang="en-CA" dirty="0"/>
                    </a:p>
                  </a:txBody>
                  <a:tcPr/>
                </a:tc>
                <a:extLst>
                  <a:ext uri="{0D108BD9-81ED-4DB2-BD59-A6C34878D82A}">
                    <a16:rowId xmlns:a16="http://schemas.microsoft.com/office/drawing/2014/main" val="10000"/>
                  </a:ext>
                </a:extLst>
              </a:tr>
              <a:tr h="370840">
                <a:tc>
                  <a:txBody>
                    <a:bodyPr/>
                    <a:lstStyle/>
                    <a:p>
                      <a:r>
                        <a:rPr lang="en-US" dirty="0"/>
                        <a:t>Most clearly meets</a:t>
                      </a:r>
                      <a:r>
                        <a:rPr lang="en-US" baseline="0" dirty="0"/>
                        <a:t> current demand for hybrid vehicle power determination procedure (WLTP needs)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Least accessible format for </a:t>
                      </a:r>
                      <a:r>
                        <a:rPr lang="en-US" baseline="0" dirty="0"/>
                        <a:t>future </a:t>
                      </a:r>
                      <a:r>
                        <a:rPr lang="en-US" dirty="0"/>
                        <a:t>use by  contracting</a:t>
                      </a:r>
                      <a:r>
                        <a:rPr lang="en-US" baseline="0" dirty="0"/>
                        <a:t> parties for other purposes</a:t>
                      </a:r>
                      <a:endParaRPr lang="en-CA" dirty="0"/>
                    </a:p>
                  </a:txBody>
                  <a:tcPr/>
                </a:tc>
                <a:extLst>
                  <a:ext uri="{0D108BD9-81ED-4DB2-BD59-A6C34878D82A}">
                    <a16:rowId xmlns:a16="http://schemas.microsoft.com/office/drawing/2014/main" val="10001"/>
                  </a:ext>
                </a:extLst>
              </a:tr>
              <a:tr h="370840">
                <a:tc>
                  <a:txBody>
                    <a:bodyPr/>
                    <a:lstStyle/>
                    <a:p>
                      <a:r>
                        <a:rPr lang="en-US" dirty="0"/>
                        <a:t>Least effort</a:t>
                      </a:r>
                      <a:r>
                        <a:rPr lang="en-US" baseline="0" dirty="0"/>
                        <a:t> for EVE IWG and Drafting Group to develop</a:t>
                      </a:r>
                      <a:endParaRPr lang="en-CA" dirty="0"/>
                    </a:p>
                  </a:txBody>
                  <a:tcPr/>
                </a:tc>
                <a:tc>
                  <a:txBody>
                    <a:bodyPr/>
                    <a:lstStyle/>
                    <a:p>
                      <a:r>
                        <a:rPr lang="en-US" dirty="0"/>
                        <a:t>Brings</a:t>
                      </a:r>
                      <a:r>
                        <a:rPr lang="en-US" baseline="0" dirty="0"/>
                        <a:t> topic of power into a GTR that is intended to focus on emissions – does this set precedence for other procedures to be included in GTR No. 15 (i.e. tire rolling resistance)?</a:t>
                      </a:r>
                    </a:p>
                  </a:txBody>
                  <a:tcPr/>
                </a:tc>
                <a:extLst>
                  <a:ext uri="{0D108BD9-81ED-4DB2-BD59-A6C34878D82A}">
                    <a16:rowId xmlns:a16="http://schemas.microsoft.com/office/drawing/2014/main" val="10002"/>
                  </a:ext>
                </a:extLst>
              </a:tr>
              <a:tr h="370840">
                <a:tc>
                  <a:txBody>
                    <a:bodyPr/>
                    <a:lstStyle/>
                    <a:p>
                      <a:r>
                        <a:rPr lang="en-US" dirty="0"/>
                        <a:t>Most</a:t>
                      </a:r>
                      <a:r>
                        <a:rPr lang="en-US" baseline="0" dirty="0"/>
                        <a:t> clearly aligns with current mandate of EVE IWG</a:t>
                      </a:r>
                      <a:endParaRPr lang="en-US" dirty="0"/>
                    </a:p>
                  </a:txBody>
                  <a:tcPr/>
                </a:tc>
                <a:tc>
                  <a:txBody>
                    <a:bodyPr/>
                    <a:lstStyle/>
                    <a:p>
                      <a:endParaRPr lang="en-CA"/>
                    </a:p>
                  </a:txBody>
                  <a:tcPr/>
                </a:tc>
                <a:extLst>
                  <a:ext uri="{0D108BD9-81ED-4DB2-BD59-A6C34878D82A}">
                    <a16:rowId xmlns:a16="http://schemas.microsoft.com/office/drawing/2014/main" val="10003"/>
                  </a:ext>
                </a:extLst>
              </a:tr>
              <a:tr h="370840">
                <a:tc>
                  <a:txBody>
                    <a:bodyPr/>
                    <a:lstStyle/>
                    <a:p>
                      <a:endParaRPr lang="en-CA"/>
                    </a:p>
                  </a:txBody>
                  <a:tcPr/>
                </a:tc>
                <a:tc>
                  <a:txBody>
                    <a:bodyPr/>
                    <a:lstStyle/>
                    <a:p>
                      <a:endParaRPr lang="en-C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9401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Standalone GTR</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16</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972741832"/>
              </p:ext>
            </p:extLst>
          </p:nvPr>
        </p:nvGraphicFramePr>
        <p:xfrm>
          <a:off x="301625" y="1527175"/>
          <a:ext cx="8504238" cy="403352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pPr algn="ctr"/>
                      <a:r>
                        <a:rPr lang="en-US" dirty="0"/>
                        <a:t>Pros</a:t>
                      </a:r>
                      <a:endParaRPr lang="en-CA" dirty="0"/>
                    </a:p>
                  </a:txBody>
                  <a:tcPr/>
                </a:tc>
                <a:tc>
                  <a:txBody>
                    <a:bodyPr/>
                    <a:lstStyle/>
                    <a:p>
                      <a:pPr algn="ctr"/>
                      <a:r>
                        <a:rPr lang="en-US" dirty="0"/>
                        <a:t>Cons</a:t>
                      </a:r>
                      <a:endParaRPr lang="en-CA" dirty="0"/>
                    </a:p>
                  </a:txBody>
                  <a:tcPr/>
                </a:tc>
                <a:extLst>
                  <a:ext uri="{0D108BD9-81ED-4DB2-BD59-A6C34878D82A}">
                    <a16:rowId xmlns:a16="http://schemas.microsoft.com/office/drawing/2014/main" val="10000"/>
                  </a:ext>
                </a:extLst>
              </a:tr>
              <a:tr h="370840">
                <a:tc>
                  <a:txBody>
                    <a:bodyPr/>
                    <a:lstStyle/>
                    <a:p>
                      <a:r>
                        <a:rPr lang="en-US" dirty="0"/>
                        <a:t>Similar</a:t>
                      </a:r>
                      <a:r>
                        <a:rPr lang="en-US" baseline="0" dirty="0"/>
                        <a:t> to structure of current power determination for conventional vehicles</a:t>
                      </a:r>
                      <a:endParaRPr lang="en-US" dirty="0"/>
                    </a:p>
                  </a:txBody>
                  <a:tcPr/>
                </a:tc>
                <a:tc>
                  <a:txBody>
                    <a:bodyPr/>
                    <a:lstStyle/>
                    <a:p>
                      <a:r>
                        <a:rPr lang="en-US" dirty="0"/>
                        <a:t>Some preference for this option, but no</a:t>
                      </a:r>
                      <a:r>
                        <a:rPr lang="en-US" baseline="0" dirty="0"/>
                        <a:t> clear demand from contracting parties for this structure</a:t>
                      </a:r>
                      <a:endParaRPr lang="en-CA" dirty="0"/>
                    </a:p>
                  </a:txBody>
                  <a:tcPr/>
                </a:tc>
                <a:extLst>
                  <a:ext uri="{0D108BD9-81ED-4DB2-BD59-A6C34878D82A}">
                    <a16:rowId xmlns:a16="http://schemas.microsoft.com/office/drawing/2014/main" val="10001"/>
                  </a:ext>
                </a:extLst>
              </a:tr>
              <a:tr h="370840">
                <a:tc>
                  <a:txBody>
                    <a:bodyPr/>
                    <a:lstStyle/>
                    <a:p>
                      <a:r>
                        <a:rPr lang="en-US" dirty="0"/>
                        <a:t>Makes test</a:t>
                      </a:r>
                      <a:r>
                        <a:rPr lang="en-US" baseline="0" dirty="0"/>
                        <a:t> procedure more accessible for other uses in the future if desired by contracting parties, such as customer information purposes, registration requirements or taxation systems</a:t>
                      </a:r>
                      <a:endParaRPr lang="en-CA" dirty="0"/>
                    </a:p>
                  </a:txBody>
                  <a:tcPr/>
                </a:tc>
                <a:tc>
                  <a:txBody>
                    <a:bodyPr/>
                    <a:lstStyle/>
                    <a:p>
                      <a:r>
                        <a:rPr lang="en-US" dirty="0"/>
                        <a:t>More work to develop than annex to GTR No.</a:t>
                      </a:r>
                      <a:r>
                        <a:rPr lang="en-US" baseline="0" dirty="0"/>
                        <a:t> 15</a:t>
                      </a:r>
                      <a:endParaRPr lang="en-CA" dirty="0"/>
                    </a:p>
                  </a:txBody>
                  <a:tcPr/>
                </a:tc>
                <a:extLst>
                  <a:ext uri="{0D108BD9-81ED-4DB2-BD59-A6C34878D82A}">
                    <a16:rowId xmlns:a16="http://schemas.microsoft.com/office/drawing/2014/main" val="10002"/>
                  </a:ext>
                </a:extLst>
              </a:tr>
              <a:tr h="370840">
                <a:tc>
                  <a:txBody>
                    <a:bodyPr/>
                    <a:lstStyle/>
                    <a:p>
                      <a:r>
                        <a:rPr lang="en-US" dirty="0"/>
                        <a:t>Logical</a:t>
                      </a:r>
                      <a:r>
                        <a:rPr lang="en-US" baseline="0" dirty="0"/>
                        <a:t> structure that k</a:t>
                      </a:r>
                      <a:r>
                        <a:rPr lang="en-US" dirty="0"/>
                        <a:t>eeps consideration of power and emissions in separate</a:t>
                      </a:r>
                      <a:r>
                        <a:rPr lang="en-US" baseline="0" dirty="0"/>
                        <a:t> Regulations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Slight deviation from</a:t>
                      </a:r>
                      <a:r>
                        <a:rPr lang="en-US" baseline="0"/>
                        <a:t> mandate of EVE IWG, GRPE Secretariat would seek concurrence from WP.29</a:t>
                      </a:r>
                      <a:endParaRPr lang="en-CA" dirty="0"/>
                    </a:p>
                  </a:txBody>
                  <a:tcPr/>
                </a:tc>
                <a:extLst>
                  <a:ext uri="{0D108BD9-81ED-4DB2-BD59-A6C34878D82A}">
                    <a16:rowId xmlns:a16="http://schemas.microsoft.com/office/drawing/2014/main" val="10003"/>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94015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Part for UN Reg No. 85</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17</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481468300"/>
              </p:ext>
            </p:extLst>
          </p:nvPr>
        </p:nvGraphicFramePr>
        <p:xfrm>
          <a:off x="301625" y="1527175"/>
          <a:ext cx="8504238" cy="375412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840">
                <a:tc>
                  <a:txBody>
                    <a:bodyPr/>
                    <a:lstStyle/>
                    <a:p>
                      <a:pPr algn="ctr"/>
                      <a:r>
                        <a:rPr lang="en-US" dirty="0"/>
                        <a:t>Pros</a:t>
                      </a:r>
                      <a:endParaRPr lang="en-CA" dirty="0"/>
                    </a:p>
                  </a:txBody>
                  <a:tcPr/>
                </a:tc>
                <a:tc>
                  <a:txBody>
                    <a:bodyPr/>
                    <a:lstStyle/>
                    <a:p>
                      <a:pPr algn="ctr"/>
                      <a:r>
                        <a:rPr lang="en-US" dirty="0"/>
                        <a:t>Cons</a:t>
                      </a:r>
                      <a:endParaRPr lang="en-CA" dirty="0"/>
                    </a:p>
                  </a:txBody>
                  <a:tcPr/>
                </a:tc>
                <a:extLst>
                  <a:ext uri="{0D108BD9-81ED-4DB2-BD59-A6C34878D82A}">
                    <a16:rowId xmlns:a16="http://schemas.microsoft.com/office/drawing/2014/main" val="10000"/>
                  </a:ext>
                </a:extLst>
              </a:tr>
              <a:tr h="370840">
                <a:tc>
                  <a:txBody>
                    <a:bodyPr/>
                    <a:lstStyle/>
                    <a:p>
                      <a:r>
                        <a:rPr lang="en-US" dirty="0"/>
                        <a:t>Keeps power determination for conventional powertrains</a:t>
                      </a:r>
                      <a:r>
                        <a:rPr lang="en-US" baseline="0" dirty="0"/>
                        <a:t> and hybrid powertrains in the same regulation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a:t>
                      </a:r>
                      <a:r>
                        <a:rPr lang="en-US" baseline="0" dirty="0"/>
                        <a:t> clear demand from contracting parties for this structure</a:t>
                      </a:r>
                      <a:endParaRPr lang="en-CA" dirty="0"/>
                    </a:p>
                    <a:p>
                      <a:endParaRPr lang="en-CA"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Makes test</a:t>
                      </a:r>
                      <a:r>
                        <a:rPr lang="en-US" baseline="0" dirty="0"/>
                        <a:t> procedure more accessible for other uses in the future if desired by contracting parties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 work to develop than annex to GTR No.</a:t>
                      </a:r>
                      <a:r>
                        <a:rPr lang="en-US" baseline="0" dirty="0"/>
                        <a:t> 15</a:t>
                      </a:r>
                      <a:endParaRPr lang="en-CA"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Logical</a:t>
                      </a:r>
                      <a:r>
                        <a:rPr lang="en-US" baseline="0" dirty="0"/>
                        <a:t> structure that k</a:t>
                      </a:r>
                      <a:r>
                        <a:rPr lang="en-US" dirty="0"/>
                        <a:t>eeps consideration of power and emissions in separate</a:t>
                      </a:r>
                      <a:r>
                        <a:rPr lang="en-US" baseline="0" dirty="0"/>
                        <a:t> Regulations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Slight deviation from</a:t>
                      </a:r>
                      <a:r>
                        <a:rPr lang="en-US" baseline="0" dirty="0"/>
                        <a:t> mandate of EVE IWG, GRPE Secretariat would seek concurrence from WP.29</a:t>
                      </a:r>
                      <a:endParaRPr lang="en-CA" dirty="0"/>
                    </a:p>
                  </a:txBody>
                  <a:tcPr/>
                </a:tc>
                <a:extLst>
                  <a:ext uri="{0D108BD9-81ED-4DB2-BD59-A6C34878D82A}">
                    <a16:rowId xmlns:a16="http://schemas.microsoft.com/office/drawing/2014/main" val="10003"/>
                  </a:ext>
                </a:extLst>
              </a:tr>
              <a:tr h="370840">
                <a:tc>
                  <a:txBody>
                    <a:bodyPr/>
                    <a:lstStyle/>
                    <a:p>
                      <a:endParaRPr lang="en-CA"/>
                    </a:p>
                  </a:txBody>
                  <a:tcPr/>
                </a:tc>
                <a:tc>
                  <a:txBody>
                    <a:bodyPr/>
                    <a:lstStyle/>
                    <a:p>
                      <a:r>
                        <a:rPr lang="en-US" dirty="0"/>
                        <a:t>UN</a:t>
                      </a:r>
                      <a:r>
                        <a:rPr lang="en-US" baseline="0" dirty="0"/>
                        <a:t> Reg No. 85 is under </a:t>
                      </a:r>
                      <a:r>
                        <a:rPr lang="en-US" dirty="0"/>
                        <a:t>1958 Agreement rather than 1998 Agreement</a:t>
                      </a:r>
                      <a:endParaRPr lang="en-C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99521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Preferences Expressed</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18</a:t>
            </a:fld>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29667976"/>
              </p:ext>
            </p:extLst>
          </p:nvPr>
        </p:nvGraphicFramePr>
        <p:xfrm>
          <a:off x="301625" y="1527175"/>
          <a:ext cx="8504238" cy="2966720"/>
        </p:xfrm>
        <a:graphic>
          <a:graphicData uri="http://schemas.openxmlformats.org/drawingml/2006/table">
            <a:tbl>
              <a:tblPr firstRow="1" bandRow="1">
                <a:tableStyleId>{5C22544A-7EE6-4342-B048-85BDC9FD1C3A}</a:tableStyleId>
              </a:tblPr>
              <a:tblGrid>
                <a:gridCol w="2834746">
                  <a:extLst>
                    <a:ext uri="{9D8B030D-6E8A-4147-A177-3AD203B41FA5}">
                      <a16:colId xmlns:a16="http://schemas.microsoft.com/office/drawing/2014/main" val="20000"/>
                    </a:ext>
                  </a:extLst>
                </a:gridCol>
                <a:gridCol w="2834746">
                  <a:extLst>
                    <a:ext uri="{9D8B030D-6E8A-4147-A177-3AD203B41FA5}">
                      <a16:colId xmlns:a16="http://schemas.microsoft.com/office/drawing/2014/main" val="20001"/>
                    </a:ext>
                  </a:extLst>
                </a:gridCol>
                <a:gridCol w="2834746">
                  <a:extLst>
                    <a:ext uri="{9D8B030D-6E8A-4147-A177-3AD203B41FA5}">
                      <a16:colId xmlns:a16="http://schemas.microsoft.com/office/drawing/2014/main" val="20002"/>
                    </a:ext>
                  </a:extLst>
                </a:gridCol>
              </a:tblGrid>
              <a:tr h="370840">
                <a:tc>
                  <a:txBody>
                    <a:bodyPr/>
                    <a:lstStyle/>
                    <a:p>
                      <a:pPr algn="ctr"/>
                      <a:r>
                        <a:rPr lang="en-US" dirty="0"/>
                        <a:t>Preference</a:t>
                      </a:r>
                      <a:endParaRPr lang="en-CA" dirty="0"/>
                    </a:p>
                  </a:txBody>
                  <a:tcPr/>
                </a:tc>
                <a:tc>
                  <a:txBody>
                    <a:bodyPr/>
                    <a:lstStyle/>
                    <a:p>
                      <a:pPr algn="ctr"/>
                      <a:r>
                        <a:rPr lang="en-US" dirty="0"/>
                        <a:t>Country/Organization</a:t>
                      </a:r>
                      <a:endParaRPr lang="en-CA" dirty="0"/>
                    </a:p>
                  </a:txBody>
                  <a:tcPr/>
                </a:tc>
                <a:tc>
                  <a:txBody>
                    <a:bodyPr/>
                    <a:lstStyle/>
                    <a:p>
                      <a:pPr algn="ctr"/>
                      <a:r>
                        <a:rPr lang="en-US" dirty="0"/>
                        <a:t>Preference</a:t>
                      </a:r>
                      <a:r>
                        <a:rPr lang="en-US" baseline="0" dirty="0"/>
                        <a:t> Strength</a:t>
                      </a:r>
                      <a:endParaRPr lang="en-CA" dirty="0"/>
                    </a:p>
                  </a:txBody>
                  <a:tcPr/>
                </a:tc>
                <a:extLst>
                  <a:ext uri="{0D108BD9-81ED-4DB2-BD59-A6C34878D82A}">
                    <a16:rowId xmlns:a16="http://schemas.microsoft.com/office/drawing/2014/main" val="10000"/>
                  </a:ext>
                </a:extLst>
              </a:tr>
              <a:tr h="370840">
                <a:tc rowSpan="2">
                  <a:txBody>
                    <a:bodyPr/>
                    <a:lstStyle/>
                    <a:p>
                      <a:r>
                        <a:rPr lang="en-US" dirty="0"/>
                        <a:t>Annex to GTR No. 15</a:t>
                      </a:r>
                    </a:p>
                  </a:txBody>
                  <a:tcPr anchor="ctr"/>
                </a:tc>
                <a:tc>
                  <a:txBody>
                    <a:bodyPr/>
                    <a:lstStyle/>
                    <a:p>
                      <a:r>
                        <a:rPr lang="en-US" dirty="0"/>
                        <a:t>Japan*</a:t>
                      </a:r>
                      <a:endParaRPr lang="en-CA" dirty="0"/>
                    </a:p>
                  </a:txBody>
                  <a:tcPr/>
                </a:tc>
                <a:tc>
                  <a:txBody>
                    <a:bodyPr/>
                    <a:lstStyle/>
                    <a:p>
                      <a:r>
                        <a:rPr lang="en-US" dirty="0"/>
                        <a:t>Medium</a:t>
                      </a:r>
                      <a:endParaRPr lang="en-CA" dirty="0"/>
                    </a:p>
                  </a:txBody>
                  <a:tcPr/>
                </a:tc>
                <a:extLst>
                  <a:ext uri="{0D108BD9-81ED-4DB2-BD59-A6C34878D82A}">
                    <a16:rowId xmlns:a16="http://schemas.microsoft.com/office/drawing/2014/main" val="10001"/>
                  </a:ext>
                </a:extLst>
              </a:tr>
              <a:tr h="370840">
                <a:tc vMerge="1">
                  <a:txBody>
                    <a:bodyPr/>
                    <a:lstStyle/>
                    <a:p>
                      <a:endParaRPr lang="en-US" dirty="0"/>
                    </a:p>
                  </a:txBody>
                  <a:tcPr anchor="ctr"/>
                </a:tc>
                <a:tc>
                  <a:txBody>
                    <a:bodyPr/>
                    <a:lstStyle/>
                    <a:p>
                      <a:r>
                        <a:rPr lang="en-US" dirty="0"/>
                        <a:t>OICA</a:t>
                      </a:r>
                      <a:endParaRPr lang="en-CA" dirty="0"/>
                    </a:p>
                  </a:txBody>
                  <a:tcPr/>
                </a:tc>
                <a:tc>
                  <a:txBody>
                    <a:bodyPr/>
                    <a:lstStyle/>
                    <a:p>
                      <a:r>
                        <a:rPr lang="en-US" dirty="0"/>
                        <a:t>Strong</a:t>
                      </a:r>
                      <a:endParaRPr lang="en-CA" dirty="0"/>
                    </a:p>
                  </a:txBody>
                  <a:tcPr/>
                </a:tc>
                <a:extLst>
                  <a:ext uri="{0D108BD9-81ED-4DB2-BD59-A6C34878D82A}">
                    <a16:rowId xmlns:a16="http://schemas.microsoft.com/office/drawing/2014/main" val="10002"/>
                  </a:ext>
                </a:extLst>
              </a:tr>
              <a:tr h="370840">
                <a:tc rowSpan="2">
                  <a:txBody>
                    <a:bodyPr/>
                    <a:lstStyle/>
                    <a:p>
                      <a:r>
                        <a:rPr lang="en-US" dirty="0"/>
                        <a:t>Standalone GTR</a:t>
                      </a:r>
                      <a:endParaRPr lang="en-CA" dirty="0"/>
                    </a:p>
                  </a:txBody>
                  <a:tcPr anchor="ctr"/>
                </a:tc>
                <a:tc>
                  <a:txBody>
                    <a:bodyPr/>
                    <a:lstStyle/>
                    <a:p>
                      <a:r>
                        <a:rPr lang="en-US" dirty="0"/>
                        <a:t>Canada</a:t>
                      </a:r>
                      <a:endParaRPr lang="en-CA" dirty="0"/>
                    </a:p>
                  </a:txBody>
                  <a:tcPr/>
                </a:tc>
                <a:tc>
                  <a:txBody>
                    <a:bodyPr/>
                    <a:lstStyle/>
                    <a:p>
                      <a:r>
                        <a:rPr lang="en-US" dirty="0"/>
                        <a:t>Weak</a:t>
                      </a:r>
                      <a:endParaRPr lang="en-CA" dirty="0"/>
                    </a:p>
                  </a:txBody>
                  <a:tcPr/>
                </a:tc>
                <a:extLst>
                  <a:ext uri="{0D108BD9-81ED-4DB2-BD59-A6C34878D82A}">
                    <a16:rowId xmlns:a16="http://schemas.microsoft.com/office/drawing/2014/main" val="10003"/>
                  </a:ext>
                </a:extLst>
              </a:tr>
              <a:tr h="370840">
                <a:tc vMerge="1">
                  <a:txBody>
                    <a:bodyPr/>
                    <a:lstStyle/>
                    <a:p>
                      <a:endParaRPr lang="en-CA" dirty="0"/>
                    </a:p>
                  </a:txBody>
                  <a:tcPr/>
                </a:tc>
                <a:tc>
                  <a:txBody>
                    <a:bodyPr/>
                    <a:lstStyle/>
                    <a:p>
                      <a:r>
                        <a:rPr lang="en-US" dirty="0"/>
                        <a:t>U.S.A.</a:t>
                      </a:r>
                      <a:endParaRPr lang="en-CA" dirty="0"/>
                    </a:p>
                  </a:txBody>
                  <a:tcPr/>
                </a:tc>
                <a:tc>
                  <a:txBody>
                    <a:bodyPr/>
                    <a:lstStyle/>
                    <a:p>
                      <a:r>
                        <a:rPr lang="en-US"/>
                        <a:t>Weak</a:t>
                      </a:r>
                      <a:endParaRPr lang="en-CA" dirty="0"/>
                    </a:p>
                  </a:txBody>
                  <a:tcPr/>
                </a:tc>
                <a:extLst>
                  <a:ext uri="{0D108BD9-81ED-4DB2-BD59-A6C34878D82A}">
                    <a16:rowId xmlns:a16="http://schemas.microsoft.com/office/drawing/2014/main" val="10004"/>
                  </a:ext>
                </a:extLst>
              </a:tr>
              <a:tr h="370840">
                <a:tc>
                  <a:txBody>
                    <a:bodyPr/>
                    <a:lstStyle/>
                    <a:p>
                      <a:r>
                        <a:rPr lang="en-US" baseline="0" dirty="0"/>
                        <a:t>Part of UN Reg No. 85</a:t>
                      </a:r>
                      <a:endParaRPr lang="en-CA" dirty="0"/>
                    </a:p>
                  </a:txBody>
                  <a:tcPr/>
                </a:tc>
                <a:tc>
                  <a:txBody>
                    <a:bodyPr/>
                    <a:lstStyle/>
                    <a:p>
                      <a:r>
                        <a:rPr lang="en-US" dirty="0"/>
                        <a:t>none</a:t>
                      </a:r>
                      <a:endParaRPr lang="en-CA" dirty="0"/>
                    </a:p>
                  </a:txBody>
                  <a:tcPr/>
                </a:tc>
                <a:tc>
                  <a:txBody>
                    <a:bodyPr/>
                    <a:lstStyle/>
                    <a:p>
                      <a:endParaRPr lang="en-CA" dirty="0"/>
                    </a:p>
                  </a:txBody>
                  <a:tcPr/>
                </a:tc>
                <a:extLst>
                  <a:ext uri="{0D108BD9-81ED-4DB2-BD59-A6C34878D82A}">
                    <a16:rowId xmlns:a16="http://schemas.microsoft.com/office/drawing/2014/main" val="10005"/>
                  </a:ext>
                </a:extLst>
              </a:tr>
              <a:tr h="370840">
                <a:tc rowSpan="2">
                  <a:txBody>
                    <a:bodyPr/>
                    <a:lstStyle/>
                    <a:p>
                      <a:r>
                        <a:rPr lang="en-US" dirty="0"/>
                        <a:t>No firm</a:t>
                      </a:r>
                      <a:r>
                        <a:rPr lang="en-US" baseline="0" dirty="0"/>
                        <a:t> preference yet</a:t>
                      </a:r>
                      <a:endParaRPr lang="en-CA" dirty="0"/>
                    </a:p>
                  </a:txBody>
                  <a:tcPr anchor="ctr"/>
                </a:tc>
                <a:tc>
                  <a:txBody>
                    <a:bodyPr/>
                    <a:lstStyle/>
                    <a:p>
                      <a:r>
                        <a:rPr lang="en-US" dirty="0"/>
                        <a:t>China</a:t>
                      </a:r>
                      <a:endParaRPr lang="en-CA" dirty="0"/>
                    </a:p>
                  </a:txBody>
                  <a:tcPr/>
                </a:tc>
                <a:tc>
                  <a:txBody>
                    <a:bodyPr/>
                    <a:lstStyle/>
                    <a:p>
                      <a:endParaRPr lang="en-CA" dirty="0"/>
                    </a:p>
                  </a:txBody>
                  <a:tcPr/>
                </a:tc>
                <a:extLst>
                  <a:ext uri="{0D108BD9-81ED-4DB2-BD59-A6C34878D82A}">
                    <a16:rowId xmlns:a16="http://schemas.microsoft.com/office/drawing/2014/main" val="10006"/>
                  </a:ext>
                </a:extLst>
              </a:tr>
              <a:tr h="370840">
                <a:tc vMerge="1">
                  <a:txBody>
                    <a:bodyPr/>
                    <a:lstStyle/>
                    <a:p>
                      <a:endParaRPr lang="en-CA" dirty="0"/>
                    </a:p>
                  </a:txBody>
                  <a:tcPr/>
                </a:tc>
                <a:tc>
                  <a:txBody>
                    <a:bodyPr/>
                    <a:lstStyle/>
                    <a:p>
                      <a:r>
                        <a:rPr lang="en-US" dirty="0"/>
                        <a:t>European</a:t>
                      </a:r>
                      <a:r>
                        <a:rPr lang="en-US" baseline="0" dirty="0"/>
                        <a:t> Commission</a:t>
                      </a:r>
                      <a:endParaRPr lang="en-CA" dirty="0"/>
                    </a:p>
                  </a:txBody>
                  <a:tcPr/>
                </a:tc>
                <a:tc>
                  <a:txBody>
                    <a:bodyPr/>
                    <a:lstStyle/>
                    <a:p>
                      <a:endParaRPr lang="en-CA" dirty="0"/>
                    </a:p>
                  </a:txBody>
                  <a:tcPr/>
                </a:tc>
                <a:extLst>
                  <a:ext uri="{0D108BD9-81ED-4DB2-BD59-A6C34878D82A}">
                    <a16:rowId xmlns:a16="http://schemas.microsoft.com/office/drawing/2014/main" val="10007"/>
                  </a:ext>
                </a:extLst>
              </a:tr>
            </a:tbl>
          </a:graphicData>
        </a:graphic>
      </p:graphicFrame>
      <p:sp>
        <p:nvSpPr>
          <p:cNvPr id="7" name="Content Placeholder 4"/>
          <p:cNvSpPr txBox="1">
            <a:spLocks/>
          </p:cNvSpPr>
          <p:nvPr/>
        </p:nvSpPr>
        <p:spPr>
          <a:xfrm>
            <a:off x="301752" y="4572000"/>
            <a:ext cx="8503920" cy="152704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1600" dirty="0"/>
              <a:t>*Japan views Annex to GTR No. 15 as path forward dictated by current mandate</a:t>
            </a:r>
            <a:endParaRPr lang="en-CA" sz="1600" dirty="0"/>
          </a:p>
        </p:txBody>
      </p:sp>
    </p:spTree>
    <p:extLst>
      <p:ext uri="{BB962C8B-B14F-4D97-AF65-F5344CB8AC3E}">
        <p14:creationId xmlns:p14="http://schemas.microsoft.com/office/powerpoint/2010/main" val="1667317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by GRPE</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19</a:t>
            </a:fld>
            <a:endParaRPr lang="en-US" dirty="0"/>
          </a:p>
        </p:txBody>
      </p:sp>
      <p:sp>
        <p:nvSpPr>
          <p:cNvPr id="5" name="Content Placeholder 4"/>
          <p:cNvSpPr>
            <a:spLocks noGrp="1"/>
          </p:cNvSpPr>
          <p:nvPr>
            <p:ph sz="quarter" idx="1"/>
          </p:nvPr>
        </p:nvSpPr>
        <p:spPr/>
        <p:txBody>
          <a:bodyPr/>
          <a:lstStyle/>
          <a:p>
            <a:r>
              <a:rPr lang="en-US" dirty="0"/>
              <a:t>Consideration by GRPE for decision on which of the following structures is most suitable for the GTR on power determination for electrified vehicles</a:t>
            </a:r>
          </a:p>
          <a:p>
            <a:pPr lvl="1"/>
            <a:r>
              <a:rPr lang="en-US" dirty="0"/>
              <a:t>Annex to GTR No. 15</a:t>
            </a:r>
          </a:p>
          <a:p>
            <a:pPr lvl="1"/>
            <a:r>
              <a:rPr lang="en-US" dirty="0"/>
              <a:t>Standalone GTR for electrified vehicle power</a:t>
            </a:r>
          </a:p>
          <a:p>
            <a:pPr lvl="1"/>
            <a:r>
              <a:rPr lang="en-US" dirty="0"/>
              <a:t>New “Part B” of UN Reg No. 85</a:t>
            </a:r>
            <a:endParaRPr lang="en-CA" dirty="0"/>
          </a:p>
        </p:txBody>
      </p:sp>
    </p:spTree>
    <p:extLst>
      <p:ext uri="{BB962C8B-B14F-4D97-AF65-F5344CB8AC3E}">
        <p14:creationId xmlns:p14="http://schemas.microsoft.com/office/powerpoint/2010/main" val="9957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Mandate</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a:t>
            </a:fld>
            <a:endParaRPr lang="en-US" dirty="0"/>
          </a:p>
        </p:txBody>
      </p:sp>
      <p:sp>
        <p:nvSpPr>
          <p:cNvPr id="5" name="Content Placeholder 4"/>
          <p:cNvSpPr>
            <a:spLocks noGrp="1"/>
          </p:cNvSpPr>
          <p:nvPr>
            <p:ph sz="quarter" idx="1"/>
          </p:nvPr>
        </p:nvSpPr>
        <p:spPr/>
        <p:txBody>
          <a:bodyPr>
            <a:normAutofit fontScale="85000" lnSpcReduction="10000"/>
          </a:bodyPr>
          <a:lstStyle/>
          <a:p>
            <a:r>
              <a:rPr lang="en-US" dirty="0"/>
              <a:t>Approved mandate targets approval of power determination GTR by AC.3 in November 2019 with flexibility to extend by up to 1 year based on results of validation testing</a:t>
            </a:r>
          </a:p>
          <a:p>
            <a:pPr lvl="1"/>
            <a:r>
              <a:rPr lang="en-US" dirty="0"/>
              <a:t>Currently optimistic to meet that deadline without extension</a:t>
            </a:r>
          </a:p>
          <a:p>
            <a:r>
              <a:rPr lang="en-US" dirty="0"/>
              <a:t>Determination of electrified vehicle power</a:t>
            </a:r>
          </a:p>
          <a:p>
            <a:pPr lvl="1"/>
            <a:r>
              <a:rPr lang="en-US" dirty="0"/>
              <a:t>Developing GTR to determine system power of PHEV and multi-motor PEVs, primarily for use with WLTP (downscaling, classification)</a:t>
            </a:r>
          </a:p>
          <a:p>
            <a:r>
              <a:rPr lang="en-US" dirty="0"/>
              <a:t>Electrified vehicle durability</a:t>
            </a:r>
          </a:p>
          <a:p>
            <a:pPr lvl="1"/>
            <a:r>
              <a:rPr lang="en-US" dirty="0"/>
              <a:t>Continuing research on EV battery  performance  and  durability</a:t>
            </a:r>
          </a:p>
          <a:p>
            <a:pPr lvl="1"/>
            <a:r>
              <a:rPr lang="en-US" dirty="0"/>
              <a:t>Return to AC.3 with recommendation for next steps (if any), or conclusion of topic</a:t>
            </a:r>
          </a:p>
          <a:p>
            <a:r>
              <a:rPr lang="en-US" dirty="0"/>
              <a:t>Method of stating energy consumption</a:t>
            </a:r>
          </a:p>
          <a:p>
            <a:pPr lvl="1"/>
            <a:r>
              <a:rPr lang="en-US" dirty="0"/>
              <a:t>Approach the </a:t>
            </a:r>
            <a:r>
              <a:rPr lang="en-US" i="1" dirty="0"/>
              <a:t>Group of Experts on Energy Efficiency (GEEE) </a:t>
            </a:r>
            <a:r>
              <a:rPr lang="en-US" dirty="0"/>
              <a:t>to request  that  they assume leadership of  the  work </a:t>
            </a:r>
          </a:p>
          <a:p>
            <a:endParaRPr lang="en-CA" dirty="0"/>
          </a:p>
        </p:txBody>
      </p:sp>
    </p:spTree>
    <p:extLst>
      <p:ext uri="{BB962C8B-B14F-4D97-AF65-F5344CB8AC3E}">
        <p14:creationId xmlns:p14="http://schemas.microsoft.com/office/powerpoint/2010/main" val="2435303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Steps For Electrified Vehicle Durability</a:t>
            </a:r>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20</a:t>
            </a:fld>
            <a:endParaRPr lang="en-US" dirty="0"/>
          </a:p>
        </p:txBody>
      </p:sp>
      <p:sp>
        <p:nvSpPr>
          <p:cNvPr id="5" name="Content Placeholder 4"/>
          <p:cNvSpPr>
            <a:spLocks noGrp="1"/>
          </p:cNvSpPr>
          <p:nvPr>
            <p:ph sz="quarter" idx="1"/>
          </p:nvPr>
        </p:nvSpPr>
        <p:spPr/>
        <p:txBody>
          <a:bodyPr>
            <a:normAutofit fontScale="92500" lnSpcReduction="10000"/>
          </a:bodyPr>
          <a:lstStyle/>
          <a:p>
            <a:r>
              <a:rPr lang="en-US" dirty="0"/>
              <a:t>Recent work included development of a parametrized simulation model (JRC lead) validated by on-road testing (Canada lead)</a:t>
            </a:r>
          </a:p>
          <a:p>
            <a:pPr lvl="1"/>
            <a:r>
              <a:rPr lang="en-US" dirty="0"/>
              <a:t>Parameters include cell chemistry, battery architecture, battery reserve capacity, driving activity, vehicle architecture, charging power, charging frequency</a:t>
            </a:r>
          </a:p>
          <a:p>
            <a:r>
              <a:rPr lang="en-US" dirty="0"/>
              <a:t>EVE IWG continues to cooperate with WLTP IWG to consider vehicle level durability requirements</a:t>
            </a:r>
          </a:p>
          <a:p>
            <a:r>
              <a:rPr lang="en-US" dirty="0"/>
              <a:t>Final recommendation to AC.3 (likely in 2019) may include a recommendation to seek authorization  for relevant additional activities such as GTR development, or may recommend concluding the topic</a:t>
            </a:r>
          </a:p>
        </p:txBody>
      </p:sp>
    </p:spTree>
    <p:extLst>
      <p:ext uri="{BB962C8B-B14F-4D97-AF65-F5344CB8AC3E}">
        <p14:creationId xmlns:p14="http://schemas.microsoft.com/office/powerpoint/2010/main" val="15642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For Electrified Vehicle Durability</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21</a:t>
            </a:fld>
            <a:endParaRPr lang="en-US" dirty="0"/>
          </a:p>
        </p:txBody>
      </p:sp>
      <p:sp>
        <p:nvSpPr>
          <p:cNvPr id="5" name="Content Placeholder 4"/>
          <p:cNvSpPr>
            <a:spLocks noGrp="1"/>
          </p:cNvSpPr>
          <p:nvPr>
            <p:ph sz="quarter" idx="1"/>
          </p:nvPr>
        </p:nvSpPr>
        <p:spPr/>
        <p:txBody>
          <a:bodyPr>
            <a:normAutofit/>
          </a:bodyPr>
          <a:lstStyle/>
          <a:p>
            <a:r>
              <a:rPr lang="en-US" dirty="0"/>
              <a:t>Contracting parties to provide views on the urgency of creating a durability procedure for electrified vehicles</a:t>
            </a:r>
          </a:p>
          <a:p>
            <a:r>
              <a:rPr lang="en-US" dirty="0"/>
              <a:t>Japan and European Commission have previously made strong statements in support of a GTR for some durability aspects (air pollutants in particular)</a:t>
            </a:r>
          </a:p>
          <a:p>
            <a:r>
              <a:rPr lang="en-US" dirty="0"/>
              <a:t>EVE has identified potential GTR solutions, however, considerable work still needs to be done</a:t>
            </a:r>
          </a:p>
        </p:txBody>
      </p:sp>
    </p:spTree>
    <p:extLst>
      <p:ext uri="{BB962C8B-B14F-4D97-AF65-F5344CB8AC3E}">
        <p14:creationId xmlns:p14="http://schemas.microsoft.com/office/powerpoint/2010/main" val="904853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For Electrified Vehicle Durability</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22</a:t>
            </a:fld>
            <a:endParaRPr lang="en-US" dirty="0"/>
          </a:p>
        </p:txBody>
      </p:sp>
      <p:sp>
        <p:nvSpPr>
          <p:cNvPr id="5" name="Content Placeholder 4"/>
          <p:cNvSpPr>
            <a:spLocks noGrp="1"/>
          </p:cNvSpPr>
          <p:nvPr>
            <p:ph sz="quarter" idx="1"/>
          </p:nvPr>
        </p:nvSpPr>
        <p:spPr/>
        <p:txBody>
          <a:bodyPr>
            <a:normAutofit lnSpcReduction="10000"/>
          </a:bodyPr>
          <a:lstStyle/>
          <a:p>
            <a:r>
              <a:rPr lang="en-US" dirty="0"/>
              <a:t>In addition, consensus had not yet been reached on overall durability requirements</a:t>
            </a:r>
          </a:p>
          <a:p>
            <a:pPr lvl="1"/>
            <a:r>
              <a:rPr lang="en-US" dirty="0"/>
              <a:t>Sample questions:</a:t>
            </a:r>
          </a:p>
          <a:p>
            <a:pPr lvl="2"/>
            <a:r>
              <a:rPr lang="en-US" dirty="0"/>
              <a:t>Should conventional and electrified vehicles have same durability thresholds (calendar age or km life)?</a:t>
            </a:r>
          </a:p>
          <a:p>
            <a:pPr lvl="2"/>
            <a:r>
              <a:rPr lang="en-US" dirty="0"/>
              <a:t>Are minimum requirements needed for maintenance of all-electric range?</a:t>
            </a:r>
          </a:p>
          <a:p>
            <a:pPr lvl="1"/>
            <a:r>
              <a:rPr lang="en-US" dirty="0"/>
              <a:t>Sample view from Japan:</a:t>
            </a:r>
          </a:p>
          <a:p>
            <a:pPr lvl="2"/>
            <a:r>
              <a:rPr lang="en-US" dirty="0"/>
              <a:t>EVE could consider the possibility of using of deterioration factors for pollutant emissions from OVC-HEVs and NOVC-HEVs in line with ICE vehicles. In this case, the clear evidences which degraded batteries will not affect the function of treatment systems for emissions shall be required.</a:t>
            </a:r>
          </a:p>
          <a:p>
            <a:endParaRPr lang="en-CA" dirty="0"/>
          </a:p>
        </p:txBody>
      </p:sp>
    </p:spTree>
    <p:extLst>
      <p:ext uri="{BB962C8B-B14F-4D97-AF65-F5344CB8AC3E}">
        <p14:creationId xmlns:p14="http://schemas.microsoft.com/office/powerpoint/2010/main" val="3124040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Next Steps for Method of Stating Energy Consumption</a:t>
            </a:r>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23</a:t>
            </a:fld>
            <a:endParaRPr lang="en-US" dirty="0"/>
          </a:p>
        </p:txBody>
      </p:sp>
      <p:sp>
        <p:nvSpPr>
          <p:cNvPr id="5" name="Content Placeholder 4"/>
          <p:cNvSpPr>
            <a:spLocks noGrp="1"/>
          </p:cNvSpPr>
          <p:nvPr>
            <p:ph sz="quarter" idx="1"/>
          </p:nvPr>
        </p:nvSpPr>
        <p:spPr/>
        <p:txBody>
          <a:bodyPr>
            <a:normAutofit fontScale="85000" lnSpcReduction="20000"/>
          </a:bodyPr>
          <a:lstStyle/>
          <a:p>
            <a:r>
              <a:rPr lang="en-US" dirty="0"/>
              <a:t>At conclusion of previous mandate, EVE noted that further improvement of EVE’s models to assess energy consumption of electrified vehicles would require the work of experts in electricity generation and distribution</a:t>
            </a:r>
          </a:p>
          <a:p>
            <a:r>
              <a:rPr lang="en-US" dirty="0"/>
              <a:t>On 01-Nov-2017, EVE Secretariat presented via WebEx to the </a:t>
            </a:r>
            <a:r>
              <a:rPr lang="en-US" i="1" dirty="0"/>
              <a:t>Group of Experts on Energy Efficiency (GEEE) </a:t>
            </a:r>
            <a:r>
              <a:rPr lang="en-US" dirty="0"/>
              <a:t>to request  that  they assume leadership of the topic, with the support of the EVE IWG as needed</a:t>
            </a:r>
          </a:p>
          <a:p>
            <a:pPr lvl="1"/>
            <a:r>
              <a:rPr lang="en-US" dirty="0"/>
              <a:t>Romain Hubert attended in person, as GRPE was between Secretariats</a:t>
            </a:r>
          </a:p>
          <a:p>
            <a:pPr lvl="1"/>
            <a:r>
              <a:rPr lang="en-US" dirty="0"/>
              <a:t>Presentation is posted at EVE-25-04e</a:t>
            </a:r>
            <a:br>
              <a:rPr lang="en-US" dirty="0"/>
            </a:br>
            <a:r>
              <a:rPr lang="en-US" dirty="0">
                <a:hlinkClick r:id="rId2"/>
              </a:rPr>
              <a:t>https://wiki.unece.org/display/trans/EVE+25th+Session</a:t>
            </a:r>
            <a:r>
              <a:rPr lang="en-US" dirty="0"/>
              <a:t> </a:t>
            </a:r>
          </a:p>
          <a:p>
            <a:r>
              <a:rPr lang="en-US" dirty="0"/>
              <a:t>GEEE was receptive to the idea, and endorsed a proposal for the Group of Experts on Cleaner Electricity Production (CEP) to consider this work, with support of EVE IWG</a:t>
            </a:r>
          </a:p>
          <a:p>
            <a:pPr lvl="1"/>
            <a:r>
              <a:rPr lang="en-US" dirty="0"/>
              <a:t>No formal cooperation mechanism has yet been established</a:t>
            </a:r>
          </a:p>
          <a:p>
            <a:endParaRPr lang="en-US" dirty="0"/>
          </a:p>
        </p:txBody>
      </p:sp>
    </p:spTree>
    <p:extLst>
      <p:ext uri="{BB962C8B-B14F-4D97-AF65-F5344CB8AC3E}">
        <p14:creationId xmlns:p14="http://schemas.microsoft.com/office/powerpoint/2010/main" val="2446394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EVE IWG</a:t>
            </a:r>
          </a:p>
        </p:txBody>
      </p:sp>
      <p:sp>
        <p:nvSpPr>
          <p:cNvPr id="5" name="Slide Number Placeholder 4"/>
          <p:cNvSpPr>
            <a:spLocks noGrp="1"/>
          </p:cNvSpPr>
          <p:nvPr>
            <p:ph type="sldNum" sz="quarter" idx="12"/>
          </p:nvPr>
        </p:nvSpPr>
        <p:spPr/>
        <p:txBody>
          <a:bodyPr/>
          <a:lstStyle/>
          <a:p>
            <a:fld id="{04235127-2B2F-4F7B-BE35-1DACAD78B01E}" type="slidenum">
              <a:rPr lang="en-US" smtClean="0"/>
              <a:pPr/>
              <a:t>24</a:t>
            </a:fld>
            <a:endParaRPr lang="en-US" dirty="0"/>
          </a:p>
        </p:txBody>
      </p:sp>
      <p:sp>
        <p:nvSpPr>
          <p:cNvPr id="3" name="Content Placeholder 2"/>
          <p:cNvSpPr>
            <a:spLocks noGrp="1"/>
          </p:cNvSpPr>
          <p:nvPr>
            <p:ph sz="quarter" idx="1"/>
          </p:nvPr>
        </p:nvSpPr>
        <p:spPr>
          <a:xfrm>
            <a:off x="228600" y="1600200"/>
            <a:ext cx="8610600" cy="4800600"/>
          </a:xfrm>
        </p:spPr>
        <p:txBody>
          <a:bodyPr>
            <a:normAutofit lnSpcReduction="10000"/>
          </a:bodyPr>
          <a:lstStyle/>
          <a:p>
            <a:r>
              <a:rPr lang="en-US" dirty="0"/>
              <a:t>Continue drafting of GTR for power determination</a:t>
            </a:r>
          </a:p>
          <a:p>
            <a:r>
              <a:rPr lang="en-US" dirty="0"/>
              <a:t>Continue validation testing of GTR for power determination</a:t>
            </a:r>
          </a:p>
          <a:p>
            <a:r>
              <a:rPr lang="en-US" dirty="0"/>
              <a:t>Improve and expand vehicle durability simulation and testing to validate the modeling</a:t>
            </a:r>
          </a:p>
          <a:p>
            <a:r>
              <a:rPr lang="en-US" dirty="0"/>
              <a:t>Prepare recommendation on next steps for in-vehicle battery durability (for eventual consideration by WP.29)</a:t>
            </a:r>
          </a:p>
          <a:p>
            <a:r>
              <a:rPr lang="en-US" dirty="0"/>
              <a:t>Establish cooperation mechanism with GEEE and/or CEP experts to support work on a method of stating energy consumption</a:t>
            </a:r>
            <a:endParaRPr lang="en-US" dirty="0">
              <a:solidFill>
                <a:schemeClr val="tx1"/>
              </a:solidFill>
            </a:endParaRPr>
          </a:p>
        </p:txBody>
      </p:sp>
      <p:sp>
        <p:nvSpPr>
          <p:cNvPr id="7" name="Title 6"/>
          <p:cNvSpPr>
            <a:spLocks noGrp="1"/>
          </p:cNvSpPr>
          <p:nvPr>
            <p:ph type="title"/>
          </p:nvPr>
        </p:nvSpPr>
        <p:spPr/>
        <p:txBody>
          <a:bodyPr/>
          <a:lstStyle/>
          <a:p>
            <a:r>
              <a:rPr lang="en-US" dirty="0"/>
              <a:t>Overall EVE Next Steps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 Meetings</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25</a:t>
            </a:fld>
            <a:endParaRPr lang="en-US" dirty="0"/>
          </a:p>
        </p:txBody>
      </p:sp>
      <p:sp>
        <p:nvSpPr>
          <p:cNvPr id="5" name="Content Placeholder 4"/>
          <p:cNvSpPr>
            <a:spLocks noGrp="1"/>
          </p:cNvSpPr>
          <p:nvPr>
            <p:ph sz="quarter" idx="1"/>
          </p:nvPr>
        </p:nvSpPr>
        <p:spPr/>
        <p:txBody>
          <a:bodyPr>
            <a:normAutofit/>
          </a:bodyPr>
          <a:lstStyle/>
          <a:p>
            <a:r>
              <a:rPr lang="en-US" dirty="0"/>
              <a:t>Regular meetings concurrent with GRPE each January and June</a:t>
            </a:r>
          </a:p>
          <a:p>
            <a:r>
              <a:rPr lang="en-US" dirty="0"/>
              <a:t>10-11 April 2017 – Ann Arbor, USA</a:t>
            </a:r>
          </a:p>
          <a:p>
            <a:r>
              <a:rPr lang="en-US" dirty="0"/>
              <a:t>24-25 October 2017 – Vienna, Austria</a:t>
            </a:r>
          </a:p>
          <a:p>
            <a:r>
              <a:rPr lang="en-US" dirty="0"/>
              <a:t>27-28 March 2018 – Tokyo, Japan</a:t>
            </a:r>
          </a:p>
          <a:p>
            <a:r>
              <a:rPr lang="en-US" dirty="0"/>
              <a:t>16-18 October 2018 – Ottawa, Canada</a:t>
            </a:r>
            <a:br>
              <a:rPr lang="en-US" dirty="0"/>
            </a:br>
            <a:r>
              <a:rPr lang="en-US" sz="2400" dirty="0">
                <a:hlinkClick r:id="rId2"/>
              </a:rPr>
              <a:t>https://wiki.unece.org/display/trans/EVE+28th+Session</a:t>
            </a:r>
            <a:r>
              <a:rPr lang="en-US" sz="2400" dirty="0"/>
              <a:t> </a:t>
            </a:r>
          </a:p>
          <a:p>
            <a:r>
              <a:rPr lang="en-US" dirty="0"/>
              <a:t>Spring 2019 – City TBD, Sweden (if needed)</a:t>
            </a:r>
          </a:p>
          <a:p>
            <a:r>
              <a:rPr lang="en-US" dirty="0"/>
              <a:t>Fall 2019 – TBD (if needed)</a:t>
            </a:r>
            <a:endParaRPr lang="en-CA" dirty="0"/>
          </a:p>
        </p:txBody>
      </p:sp>
    </p:spTree>
    <p:extLst>
      <p:ext uri="{BB962C8B-B14F-4D97-AF65-F5344CB8AC3E}">
        <p14:creationId xmlns:p14="http://schemas.microsoft.com/office/powerpoint/2010/main" val="192173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Proposal to Better Align Timeline of Deliverables</a:t>
            </a:r>
            <a:endParaRPr lang="en-CA" dirty="0"/>
          </a:p>
        </p:txBody>
      </p:sp>
      <p:sp>
        <p:nvSpPr>
          <p:cNvPr id="3" name="Footer Placeholder 2"/>
          <p:cNvSpPr>
            <a:spLocks noGrp="1"/>
          </p:cNvSpPr>
          <p:nvPr>
            <p:ph type="ftr" sz="quarter" idx="11"/>
          </p:nvPr>
        </p:nvSpPr>
        <p:spPr/>
        <p:txBody>
          <a:bodyPr/>
          <a:lstStyle/>
          <a:p>
            <a:r>
              <a:rPr lang="en-US"/>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3</a:t>
            </a:fld>
            <a:endParaRPr lang="en-US" dirty="0"/>
          </a:p>
        </p:txBody>
      </p:sp>
      <p:sp>
        <p:nvSpPr>
          <p:cNvPr id="5" name="Content Placeholder 4"/>
          <p:cNvSpPr>
            <a:spLocks noGrp="1"/>
          </p:cNvSpPr>
          <p:nvPr>
            <p:ph sz="quarter" idx="1"/>
          </p:nvPr>
        </p:nvSpPr>
        <p:spPr/>
        <p:txBody>
          <a:bodyPr>
            <a:normAutofit/>
          </a:bodyPr>
          <a:lstStyle/>
          <a:p>
            <a:r>
              <a:rPr lang="en-US" dirty="0"/>
              <a:t>As will be described in following slides, EVE IWG is proposing to slightly modify deliverables so that all work of EVE IWG can be formally considered by GRPE and WP.29 as a single, coherent package</a:t>
            </a:r>
            <a:endParaRPr lang="en-CA" dirty="0"/>
          </a:p>
          <a:p>
            <a:endParaRPr lang="en-CA" dirty="0"/>
          </a:p>
        </p:txBody>
      </p:sp>
    </p:spTree>
    <p:extLst>
      <p:ext uri="{BB962C8B-B14F-4D97-AF65-F5344CB8AC3E}">
        <p14:creationId xmlns:p14="http://schemas.microsoft.com/office/powerpoint/2010/main" val="267667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905000"/>
            <a:ext cx="7848872" cy="72008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US" dirty="0"/>
              <a:t>Timelines for </a:t>
            </a:r>
            <a:r>
              <a:rPr lang="en-US" b="1" dirty="0"/>
              <a:t>Power Determination</a:t>
            </a:r>
            <a:endParaRPr lang="en-CA" b="1" dirty="0"/>
          </a:p>
        </p:txBody>
      </p:sp>
      <p:sp>
        <p:nvSpPr>
          <p:cNvPr id="3" name="Content Placeholder 2"/>
          <p:cNvSpPr>
            <a:spLocks noGrp="1"/>
          </p:cNvSpPr>
          <p:nvPr>
            <p:ph sz="quarter" idx="1"/>
          </p:nvPr>
        </p:nvSpPr>
        <p:spPr>
          <a:xfrm>
            <a:off x="304800" y="1524000"/>
            <a:ext cx="8003232" cy="4857403"/>
          </a:xfrm>
        </p:spPr>
        <p:txBody>
          <a:bodyPr>
            <a:normAutofit lnSpcReduction="10000"/>
          </a:bodyPr>
          <a:lstStyle/>
          <a:p>
            <a:r>
              <a:rPr lang="en-US" dirty="0"/>
              <a:t>Quote below from mandate</a:t>
            </a:r>
          </a:p>
          <a:p>
            <a:pPr lvl="1"/>
            <a:r>
              <a:rPr lang="en-US" i="1" dirty="0"/>
              <a:t>(ii) June 2018:  Draft </a:t>
            </a:r>
            <a:r>
              <a:rPr lang="en-US" i="1" dirty="0" err="1"/>
              <a:t>gtr</a:t>
            </a:r>
            <a:r>
              <a:rPr lang="en-US" i="1" dirty="0"/>
              <a:t> available, guidance on any open issues by GRPE;</a:t>
            </a:r>
          </a:p>
          <a:p>
            <a:pPr lvl="1"/>
            <a:r>
              <a:rPr lang="en-US" i="1" dirty="0"/>
              <a:t>(iii) June 2018-January 2019:  Final drafting work on </a:t>
            </a:r>
            <a:r>
              <a:rPr lang="en-US" i="1" dirty="0" err="1"/>
              <a:t>gtr</a:t>
            </a:r>
            <a:r>
              <a:rPr lang="en-US" i="1" dirty="0"/>
              <a:t> text;</a:t>
            </a:r>
          </a:p>
          <a:p>
            <a:pPr lvl="1"/>
            <a:r>
              <a:rPr lang="en-US" i="1" dirty="0"/>
              <a:t>(iv) January 2019:</a:t>
            </a:r>
          </a:p>
          <a:p>
            <a:pPr lvl="2"/>
            <a:r>
              <a:rPr lang="en-US" i="1" dirty="0"/>
              <a:t>a. Endorsement of the draft </a:t>
            </a:r>
            <a:r>
              <a:rPr lang="en-US" i="1" dirty="0" err="1"/>
              <a:t>gtr</a:t>
            </a:r>
            <a:r>
              <a:rPr lang="en-US" i="1" dirty="0"/>
              <a:t> based on an informal document by GRPE;</a:t>
            </a:r>
          </a:p>
          <a:p>
            <a:pPr lvl="2"/>
            <a:r>
              <a:rPr lang="en-US" i="1" dirty="0"/>
              <a:t>b. Transmission of the draft </a:t>
            </a:r>
            <a:r>
              <a:rPr lang="en-US" i="1" dirty="0" err="1"/>
              <a:t>gtr</a:t>
            </a:r>
            <a:r>
              <a:rPr lang="en-US" i="1" dirty="0"/>
              <a:t> as an official document twelve weeks before the June 2019 session of GRPE.</a:t>
            </a:r>
          </a:p>
          <a:p>
            <a:pPr lvl="1"/>
            <a:r>
              <a:rPr lang="en-US" i="1" dirty="0"/>
              <a:t>(v) June 2019:  Recommendation of the draft </a:t>
            </a:r>
            <a:r>
              <a:rPr lang="en-US" i="1" dirty="0" err="1"/>
              <a:t>gtr</a:t>
            </a:r>
            <a:r>
              <a:rPr lang="en-US" i="1" dirty="0"/>
              <a:t> by GRPE;</a:t>
            </a:r>
          </a:p>
          <a:p>
            <a:pPr lvl="1"/>
            <a:r>
              <a:rPr lang="en-US" i="1" dirty="0"/>
              <a:t>(vi) November 2019:  Establishment of the </a:t>
            </a:r>
            <a:r>
              <a:rPr lang="en-US" i="1" dirty="0" err="1"/>
              <a:t>gtr</a:t>
            </a:r>
            <a:r>
              <a:rPr lang="en-US" i="1" dirty="0"/>
              <a:t> by AC.3 in the Global Registry.</a:t>
            </a:r>
            <a:endParaRPr lang="en-CA" i="1" dirty="0"/>
          </a:p>
        </p:txBody>
      </p:sp>
    </p:spTree>
    <p:extLst>
      <p:ext uri="{BB962C8B-B14F-4D97-AF65-F5344CB8AC3E}">
        <p14:creationId xmlns:p14="http://schemas.microsoft.com/office/powerpoint/2010/main" val="417526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Planned Schedule for </a:t>
            </a:r>
            <a:r>
              <a:rPr lang="en-US" sz="2400" b="1" dirty="0"/>
              <a:t>Determination of Electrified Vehicle Power</a:t>
            </a:r>
            <a:endParaRPr lang="en-CA" sz="2400" b="1" dirty="0"/>
          </a:p>
        </p:txBody>
      </p:sp>
      <p:sp>
        <p:nvSpPr>
          <p:cNvPr id="3" name="Footer Placeholder 2"/>
          <p:cNvSpPr>
            <a:spLocks noGrp="1"/>
          </p:cNvSpPr>
          <p:nvPr>
            <p:ph type="ftr" sz="quarter" idx="11"/>
          </p:nvPr>
        </p:nvSpPr>
        <p:spPr/>
        <p:txBody>
          <a:bodyPr/>
          <a:lstStyle/>
          <a:p>
            <a:r>
              <a:rPr lang="en-US" sz="1050"/>
              <a:t>EVE IWG</a:t>
            </a:r>
            <a:endParaRPr lang="en-US" sz="1050" dirty="0"/>
          </a:p>
        </p:txBody>
      </p:sp>
      <p:sp>
        <p:nvSpPr>
          <p:cNvPr id="4" name="Slide Number Placeholder 3"/>
          <p:cNvSpPr>
            <a:spLocks noGrp="1"/>
          </p:cNvSpPr>
          <p:nvPr>
            <p:ph type="sldNum" sz="quarter" idx="12"/>
          </p:nvPr>
        </p:nvSpPr>
        <p:spPr/>
        <p:txBody>
          <a:bodyPr/>
          <a:lstStyle/>
          <a:p>
            <a:fld id="{04235127-2B2F-4F7B-BE35-1DACAD78B01E}" type="slidenum">
              <a:rPr lang="en-US" sz="1200" smtClean="0"/>
              <a:pPr/>
              <a:t>5</a:t>
            </a:fld>
            <a:endParaRPr lang="en-US" sz="1200" dirty="0"/>
          </a:p>
        </p:txBody>
      </p:sp>
      <p:graphicFrame>
        <p:nvGraphicFramePr>
          <p:cNvPr id="34" name="表 5"/>
          <p:cNvGraphicFramePr>
            <a:graphicFrameLocks noGrp="1"/>
          </p:cNvGraphicFramePr>
          <p:nvPr>
            <p:extLst>
              <p:ext uri="{D42A27DB-BD31-4B8C-83A1-F6EECF244321}">
                <p14:modId xmlns:p14="http://schemas.microsoft.com/office/powerpoint/2010/main" val="2834652655"/>
              </p:ext>
            </p:extLst>
          </p:nvPr>
        </p:nvGraphicFramePr>
        <p:xfrm>
          <a:off x="323528" y="1326521"/>
          <a:ext cx="8568952" cy="5216955"/>
        </p:xfrm>
        <a:graphic>
          <a:graphicData uri="http://schemas.openxmlformats.org/drawingml/2006/table">
            <a:tbl>
              <a:tblPr firstRow="1" bandRow="1">
                <a:tableStyleId>{5C22544A-7EE6-4342-B048-85BDC9FD1C3A}</a:tableStyleId>
              </a:tblPr>
              <a:tblGrid>
                <a:gridCol w="835293">
                  <a:extLst>
                    <a:ext uri="{9D8B030D-6E8A-4147-A177-3AD203B41FA5}">
                      <a16:colId xmlns:a16="http://schemas.microsoft.com/office/drawing/2014/main" val="20000"/>
                    </a:ext>
                  </a:extLst>
                </a:gridCol>
                <a:gridCol w="898964">
                  <a:extLst>
                    <a:ext uri="{9D8B030D-6E8A-4147-A177-3AD203B41FA5}">
                      <a16:colId xmlns:a16="http://schemas.microsoft.com/office/drawing/2014/main" val="20001"/>
                    </a:ext>
                  </a:extLst>
                </a:gridCol>
                <a:gridCol w="771622">
                  <a:extLst>
                    <a:ext uri="{9D8B030D-6E8A-4147-A177-3AD203B41FA5}">
                      <a16:colId xmlns:a16="http://schemas.microsoft.com/office/drawing/2014/main" val="20002"/>
                    </a:ext>
                  </a:extLst>
                </a:gridCol>
                <a:gridCol w="835293">
                  <a:extLst>
                    <a:ext uri="{9D8B030D-6E8A-4147-A177-3AD203B41FA5}">
                      <a16:colId xmlns:a16="http://schemas.microsoft.com/office/drawing/2014/main" val="20003"/>
                    </a:ext>
                  </a:extLst>
                </a:gridCol>
                <a:gridCol w="835293">
                  <a:extLst>
                    <a:ext uri="{9D8B030D-6E8A-4147-A177-3AD203B41FA5}">
                      <a16:colId xmlns:a16="http://schemas.microsoft.com/office/drawing/2014/main" val="20004"/>
                    </a:ext>
                  </a:extLst>
                </a:gridCol>
                <a:gridCol w="835293">
                  <a:extLst>
                    <a:ext uri="{9D8B030D-6E8A-4147-A177-3AD203B41FA5}">
                      <a16:colId xmlns:a16="http://schemas.microsoft.com/office/drawing/2014/main" val="20005"/>
                    </a:ext>
                  </a:extLst>
                </a:gridCol>
                <a:gridCol w="835293">
                  <a:extLst>
                    <a:ext uri="{9D8B030D-6E8A-4147-A177-3AD203B41FA5}">
                      <a16:colId xmlns:a16="http://schemas.microsoft.com/office/drawing/2014/main" val="20006"/>
                    </a:ext>
                  </a:extLst>
                </a:gridCol>
                <a:gridCol w="835293">
                  <a:extLst>
                    <a:ext uri="{9D8B030D-6E8A-4147-A177-3AD203B41FA5}">
                      <a16:colId xmlns:a16="http://schemas.microsoft.com/office/drawing/2014/main" val="20007"/>
                    </a:ext>
                  </a:extLst>
                </a:gridCol>
                <a:gridCol w="835293">
                  <a:extLst>
                    <a:ext uri="{9D8B030D-6E8A-4147-A177-3AD203B41FA5}">
                      <a16:colId xmlns:a16="http://schemas.microsoft.com/office/drawing/2014/main" val="20008"/>
                    </a:ext>
                  </a:extLst>
                </a:gridCol>
                <a:gridCol w="1051315">
                  <a:extLst>
                    <a:ext uri="{9D8B030D-6E8A-4147-A177-3AD203B41FA5}">
                      <a16:colId xmlns:a16="http://schemas.microsoft.com/office/drawing/2014/main" val="20009"/>
                    </a:ext>
                  </a:extLst>
                </a:gridCol>
              </a:tblGrid>
              <a:tr h="288032">
                <a:tc gridSpan="2">
                  <a:txBody>
                    <a:bodyPr/>
                    <a:lstStyle/>
                    <a:p>
                      <a:r>
                        <a:rPr kumimoji="1" lang="en-US" altLang="ja-JP" dirty="0">
                          <a:solidFill>
                            <a:schemeClr val="tx1"/>
                          </a:solidFill>
                        </a:rPr>
                        <a:t>2017</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en-US" altLang="ja-JP" dirty="0">
                          <a:solidFill>
                            <a:schemeClr val="tx1"/>
                          </a:solidFill>
                        </a:rPr>
                        <a:t>2018</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en-US" altLang="ja-JP" dirty="0">
                          <a:solidFill>
                            <a:schemeClr val="tx1"/>
                          </a:solidFill>
                        </a:rPr>
                        <a:t>2019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3265">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Jan.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Apr.</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Jan.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Apr.</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July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dirty="0">
                          <a:solidFill>
                            <a:schemeClr val="tx1"/>
                          </a:solidFill>
                        </a:rPr>
                        <a:t>Oct.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84704">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59878">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40853">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5" name="テキスト ボックス 6"/>
          <p:cNvSpPr txBox="1"/>
          <p:nvPr/>
        </p:nvSpPr>
        <p:spPr>
          <a:xfrm>
            <a:off x="1475655" y="2833173"/>
            <a:ext cx="2503501" cy="307777"/>
          </a:xfrm>
          <a:prstGeom prst="rect">
            <a:avLst/>
          </a:prstGeom>
          <a:noFill/>
        </p:spPr>
        <p:txBody>
          <a:bodyPr wrap="square" rtlCol="0">
            <a:spAutoFit/>
          </a:bodyPr>
          <a:lstStyle/>
          <a:p>
            <a:r>
              <a:rPr lang="ja-JP" altLang="en-US" sz="1400" dirty="0"/>
              <a:t>◎ </a:t>
            </a:r>
            <a:r>
              <a:rPr lang="en-US" altLang="ja-JP" sz="1400" dirty="0"/>
              <a:t>ISO)DIS available</a:t>
            </a:r>
            <a:endParaRPr kumimoji="1" lang="ja-JP" altLang="en-US" sz="1400" dirty="0"/>
          </a:p>
        </p:txBody>
      </p:sp>
      <p:sp>
        <p:nvSpPr>
          <p:cNvPr id="36" name="テキスト ボックス 7"/>
          <p:cNvSpPr txBox="1"/>
          <p:nvPr/>
        </p:nvSpPr>
        <p:spPr>
          <a:xfrm>
            <a:off x="5247702" y="3007112"/>
            <a:ext cx="1944216" cy="738664"/>
          </a:xfrm>
          <a:prstGeom prst="rect">
            <a:avLst/>
          </a:prstGeom>
          <a:noFill/>
        </p:spPr>
        <p:txBody>
          <a:bodyPr wrap="square" rtlCol="0">
            <a:spAutoFit/>
          </a:bodyPr>
          <a:lstStyle/>
          <a:p>
            <a:r>
              <a:rPr lang="ja-JP" altLang="en-US" sz="1400" dirty="0">
                <a:solidFill>
                  <a:srgbClr val="FF0000"/>
                </a:solidFill>
              </a:rPr>
              <a:t>★ </a:t>
            </a:r>
            <a:r>
              <a:rPr lang="en-US" altLang="ja-JP" sz="1400" dirty="0"/>
              <a:t>Adopt</a:t>
            </a:r>
          </a:p>
          <a:p>
            <a:r>
              <a:rPr lang="en-US" altLang="ja-JP" sz="1400" dirty="0"/>
              <a:t>Inf</a:t>
            </a:r>
            <a:r>
              <a:rPr kumimoji="1" lang="en-US" altLang="ja-JP" sz="1400" dirty="0"/>
              <a:t>ormal Doc.</a:t>
            </a:r>
          </a:p>
          <a:p>
            <a:r>
              <a:rPr kumimoji="1" lang="en-US" altLang="ja-JP" sz="1400" dirty="0"/>
              <a:t> by GRPE</a:t>
            </a:r>
            <a:endParaRPr kumimoji="1" lang="ja-JP" altLang="en-US" sz="1400" dirty="0"/>
          </a:p>
        </p:txBody>
      </p:sp>
      <p:sp>
        <p:nvSpPr>
          <p:cNvPr id="37" name="テキスト ボックス 8"/>
          <p:cNvSpPr txBox="1"/>
          <p:nvPr/>
        </p:nvSpPr>
        <p:spPr>
          <a:xfrm>
            <a:off x="7721766" y="3007112"/>
            <a:ext cx="1422234" cy="954107"/>
          </a:xfrm>
          <a:prstGeom prst="rect">
            <a:avLst/>
          </a:prstGeom>
          <a:noFill/>
        </p:spPr>
        <p:txBody>
          <a:bodyPr wrap="square" rtlCol="0">
            <a:spAutoFit/>
          </a:bodyPr>
          <a:lstStyle/>
          <a:p>
            <a:r>
              <a:rPr lang="ja-JP" altLang="en-US" sz="1400" dirty="0"/>
              <a:t>         </a:t>
            </a:r>
            <a:r>
              <a:rPr lang="ja-JP" altLang="en-US" sz="1400" dirty="0">
                <a:solidFill>
                  <a:srgbClr val="FF0000"/>
                </a:solidFill>
              </a:rPr>
              <a:t> ★ </a:t>
            </a:r>
            <a:endParaRPr lang="en-US" altLang="ja-JP" sz="1400" dirty="0">
              <a:solidFill>
                <a:srgbClr val="FF0000"/>
              </a:solidFill>
            </a:endParaRPr>
          </a:p>
          <a:p>
            <a:r>
              <a:rPr lang="en-US" altLang="ja-JP" sz="1400" dirty="0"/>
              <a:t>Adopt</a:t>
            </a:r>
          </a:p>
          <a:p>
            <a:r>
              <a:rPr kumimoji="1" lang="en-US" altLang="ja-JP" sz="1400" dirty="0"/>
              <a:t>Formal Doc.</a:t>
            </a:r>
          </a:p>
          <a:p>
            <a:r>
              <a:rPr kumimoji="1" lang="en-US" altLang="ja-JP" sz="1400" dirty="0"/>
              <a:t> by WP29</a:t>
            </a:r>
            <a:endParaRPr kumimoji="1" lang="ja-JP" altLang="en-US" sz="1400" dirty="0"/>
          </a:p>
        </p:txBody>
      </p:sp>
      <p:sp>
        <p:nvSpPr>
          <p:cNvPr id="38" name="テキスト ボックス 9"/>
          <p:cNvSpPr txBox="1"/>
          <p:nvPr/>
        </p:nvSpPr>
        <p:spPr>
          <a:xfrm>
            <a:off x="414889" y="3385848"/>
            <a:ext cx="2068879" cy="307777"/>
          </a:xfrm>
          <a:prstGeom prst="rect">
            <a:avLst/>
          </a:prstGeom>
          <a:solidFill>
            <a:schemeClr val="bg1"/>
          </a:solidFill>
          <a:ln>
            <a:solidFill>
              <a:schemeClr val="tx1"/>
            </a:solidFill>
          </a:ln>
        </p:spPr>
        <p:txBody>
          <a:bodyPr wrap="square" rtlCol="0">
            <a:spAutoFit/>
          </a:bodyPr>
          <a:lstStyle/>
          <a:p>
            <a:r>
              <a:rPr lang="en-US" altLang="ja-JP" sz="1400" dirty="0"/>
              <a:t>Validation program</a:t>
            </a:r>
            <a:endParaRPr kumimoji="1" lang="ja-JP" altLang="en-US" sz="1400" dirty="0"/>
          </a:p>
        </p:txBody>
      </p:sp>
      <p:sp>
        <p:nvSpPr>
          <p:cNvPr id="39" name="テキスト ボックス 10"/>
          <p:cNvSpPr txBox="1"/>
          <p:nvPr/>
        </p:nvSpPr>
        <p:spPr>
          <a:xfrm>
            <a:off x="414889" y="4838782"/>
            <a:ext cx="1060767" cy="307777"/>
          </a:xfrm>
          <a:prstGeom prst="rect">
            <a:avLst/>
          </a:prstGeom>
          <a:solidFill>
            <a:schemeClr val="bg1"/>
          </a:solidFill>
          <a:ln>
            <a:solidFill>
              <a:schemeClr val="tx1"/>
            </a:solidFill>
          </a:ln>
        </p:spPr>
        <p:txBody>
          <a:bodyPr wrap="square" rtlCol="0">
            <a:spAutoFit/>
          </a:bodyPr>
          <a:lstStyle/>
          <a:p>
            <a:r>
              <a:rPr lang="en-US" altLang="ja-JP" sz="1400" dirty="0"/>
              <a:t>Drafting</a:t>
            </a:r>
            <a:endParaRPr kumimoji="1" lang="ja-JP" altLang="en-US" sz="1400" dirty="0"/>
          </a:p>
        </p:txBody>
      </p:sp>
      <p:sp>
        <p:nvSpPr>
          <p:cNvPr id="40" name="テキスト ボックス 11"/>
          <p:cNvSpPr txBox="1"/>
          <p:nvPr/>
        </p:nvSpPr>
        <p:spPr>
          <a:xfrm>
            <a:off x="323527" y="5618148"/>
            <a:ext cx="1368153" cy="307777"/>
          </a:xfrm>
          <a:prstGeom prst="rect">
            <a:avLst/>
          </a:prstGeom>
          <a:noFill/>
          <a:ln>
            <a:noFill/>
          </a:ln>
        </p:spPr>
        <p:txBody>
          <a:bodyPr wrap="square" rtlCol="0">
            <a:spAutoFit/>
          </a:bodyPr>
          <a:lstStyle/>
          <a:p>
            <a:r>
              <a:rPr lang="en-US" altLang="ja-JP" sz="1400" dirty="0"/>
              <a:t>Conditions</a:t>
            </a:r>
            <a:endParaRPr kumimoji="1" lang="ja-JP" altLang="en-US" sz="1400" dirty="0"/>
          </a:p>
        </p:txBody>
      </p:sp>
      <p:cxnSp>
        <p:nvCxnSpPr>
          <p:cNvPr id="41" name="直線矢印コネクタ 13"/>
          <p:cNvCxnSpPr/>
          <p:nvPr/>
        </p:nvCxnSpPr>
        <p:spPr>
          <a:xfrm>
            <a:off x="827584" y="6007041"/>
            <a:ext cx="86409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14"/>
          <p:cNvCxnSpPr/>
          <p:nvPr/>
        </p:nvCxnSpPr>
        <p:spPr>
          <a:xfrm>
            <a:off x="1691680" y="6007041"/>
            <a:ext cx="226558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16"/>
          <p:cNvSpPr txBox="1"/>
          <p:nvPr/>
        </p:nvSpPr>
        <p:spPr>
          <a:xfrm>
            <a:off x="1691680" y="5634426"/>
            <a:ext cx="2049781" cy="307777"/>
          </a:xfrm>
          <a:prstGeom prst="rect">
            <a:avLst/>
          </a:prstGeom>
          <a:noFill/>
          <a:ln>
            <a:noFill/>
          </a:ln>
        </p:spPr>
        <p:txBody>
          <a:bodyPr wrap="square" rtlCol="0">
            <a:spAutoFit/>
          </a:bodyPr>
          <a:lstStyle/>
          <a:p>
            <a:r>
              <a:rPr lang="en-US" altLang="ja-JP" sz="1400" dirty="0"/>
              <a:t>Technical Method</a:t>
            </a:r>
            <a:endParaRPr kumimoji="1" lang="ja-JP" altLang="en-US" sz="1400" dirty="0"/>
          </a:p>
        </p:txBody>
      </p:sp>
      <p:cxnSp>
        <p:nvCxnSpPr>
          <p:cNvPr id="44" name="直線矢印コネクタ 19"/>
          <p:cNvCxnSpPr/>
          <p:nvPr/>
        </p:nvCxnSpPr>
        <p:spPr>
          <a:xfrm>
            <a:off x="2843808" y="4422865"/>
            <a:ext cx="165618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21"/>
          <p:cNvCxnSpPr/>
          <p:nvPr/>
        </p:nvCxnSpPr>
        <p:spPr>
          <a:xfrm>
            <a:off x="3979157" y="6007041"/>
            <a:ext cx="8088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26"/>
          <p:cNvSpPr txBox="1"/>
          <p:nvPr/>
        </p:nvSpPr>
        <p:spPr>
          <a:xfrm>
            <a:off x="3933281" y="5997117"/>
            <a:ext cx="3113123" cy="523220"/>
          </a:xfrm>
          <a:prstGeom prst="rect">
            <a:avLst/>
          </a:prstGeom>
          <a:noFill/>
          <a:ln>
            <a:noFill/>
          </a:ln>
        </p:spPr>
        <p:txBody>
          <a:bodyPr wrap="square" rtlCol="0">
            <a:spAutoFit/>
          </a:bodyPr>
          <a:lstStyle/>
          <a:p>
            <a:r>
              <a:rPr lang="en-US" altLang="ja-JP" sz="1400" dirty="0"/>
              <a:t>Modification</a:t>
            </a:r>
          </a:p>
          <a:p>
            <a:r>
              <a:rPr kumimoji="1" lang="en-US" altLang="ja-JP" sz="1400" dirty="0"/>
              <a:t>&amp; Drafting technical report</a:t>
            </a:r>
            <a:endParaRPr kumimoji="1" lang="ja-JP" altLang="en-US" sz="1400" dirty="0"/>
          </a:p>
        </p:txBody>
      </p:sp>
      <p:sp>
        <p:nvSpPr>
          <p:cNvPr id="47" name="テキスト ボックス 32"/>
          <p:cNvSpPr txBox="1"/>
          <p:nvPr/>
        </p:nvSpPr>
        <p:spPr>
          <a:xfrm>
            <a:off x="4788025" y="5742243"/>
            <a:ext cx="1952606" cy="307777"/>
          </a:xfrm>
          <a:prstGeom prst="rect">
            <a:avLst/>
          </a:prstGeom>
          <a:noFill/>
          <a:ln>
            <a:noFill/>
          </a:ln>
        </p:spPr>
        <p:txBody>
          <a:bodyPr wrap="square" rtlCol="0">
            <a:spAutoFit/>
          </a:bodyPr>
          <a:lstStyle/>
          <a:p>
            <a:r>
              <a:rPr lang="en-US" altLang="ja-JP" sz="1400" dirty="0"/>
              <a:t>Finalize the draft</a:t>
            </a:r>
            <a:endParaRPr kumimoji="1" lang="ja-JP" altLang="en-US" sz="1400" dirty="0"/>
          </a:p>
        </p:txBody>
      </p:sp>
      <p:cxnSp>
        <p:nvCxnSpPr>
          <p:cNvPr id="48" name="直線矢印コネクタ 33"/>
          <p:cNvCxnSpPr/>
          <p:nvPr/>
        </p:nvCxnSpPr>
        <p:spPr>
          <a:xfrm flipV="1">
            <a:off x="4788024" y="3009715"/>
            <a:ext cx="1" cy="29171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0"/>
          <p:cNvCxnSpPr/>
          <p:nvPr/>
        </p:nvCxnSpPr>
        <p:spPr>
          <a:xfrm>
            <a:off x="3979157" y="4494873"/>
            <a:ext cx="0" cy="1512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2"/>
          <p:cNvCxnSpPr/>
          <p:nvPr/>
        </p:nvCxnSpPr>
        <p:spPr>
          <a:xfrm>
            <a:off x="4499992" y="4494873"/>
            <a:ext cx="0" cy="15121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43"/>
          <p:cNvCxnSpPr/>
          <p:nvPr/>
        </p:nvCxnSpPr>
        <p:spPr>
          <a:xfrm>
            <a:off x="1691680" y="3156338"/>
            <a:ext cx="0" cy="28507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47"/>
          <p:cNvSpPr txBox="1"/>
          <p:nvPr/>
        </p:nvSpPr>
        <p:spPr>
          <a:xfrm>
            <a:off x="323529" y="2142429"/>
            <a:ext cx="1229606" cy="307777"/>
          </a:xfrm>
          <a:prstGeom prst="rect">
            <a:avLst/>
          </a:prstGeom>
          <a:solidFill>
            <a:schemeClr val="bg1"/>
          </a:solidFill>
          <a:ln>
            <a:solidFill>
              <a:schemeClr val="tx1"/>
            </a:solidFill>
          </a:ln>
        </p:spPr>
        <p:txBody>
          <a:bodyPr wrap="square" rtlCol="0">
            <a:spAutoFit/>
          </a:bodyPr>
          <a:lstStyle/>
          <a:p>
            <a:r>
              <a:rPr lang="en-US" altLang="ja-JP" sz="1400" dirty="0"/>
              <a:t>Key events</a:t>
            </a:r>
            <a:endParaRPr kumimoji="1" lang="ja-JP" altLang="en-US" sz="1400" dirty="0"/>
          </a:p>
        </p:txBody>
      </p:sp>
      <p:cxnSp>
        <p:nvCxnSpPr>
          <p:cNvPr id="53" name="直線矢印コネクタ 48"/>
          <p:cNvCxnSpPr/>
          <p:nvPr/>
        </p:nvCxnSpPr>
        <p:spPr>
          <a:xfrm>
            <a:off x="827584" y="4422865"/>
            <a:ext cx="19968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0"/>
          <p:cNvSpPr txBox="1"/>
          <p:nvPr/>
        </p:nvSpPr>
        <p:spPr>
          <a:xfrm>
            <a:off x="938332" y="4068162"/>
            <a:ext cx="2049781" cy="307777"/>
          </a:xfrm>
          <a:prstGeom prst="rect">
            <a:avLst/>
          </a:prstGeom>
          <a:noFill/>
          <a:ln>
            <a:noFill/>
          </a:ln>
        </p:spPr>
        <p:txBody>
          <a:bodyPr wrap="square" rtlCol="0">
            <a:spAutoFit/>
          </a:bodyPr>
          <a:lstStyle/>
          <a:p>
            <a:r>
              <a:rPr lang="en-US" altLang="ja-JP" sz="1400" dirty="0"/>
              <a:t>Preparation</a:t>
            </a:r>
            <a:endParaRPr kumimoji="1" lang="ja-JP" altLang="en-US" sz="1400" dirty="0"/>
          </a:p>
        </p:txBody>
      </p:sp>
      <p:sp>
        <p:nvSpPr>
          <p:cNvPr id="55" name="テキスト ボックス 51"/>
          <p:cNvSpPr txBox="1"/>
          <p:nvPr/>
        </p:nvSpPr>
        <p:spPr>
          <a:xfrm>
            <a:off x="2996994" y="4068162"/>
            <a:ext cx="2049781" cy="307777"/>
          </a:xfrm>
          <a:prstGeom prst="rect">
            <a:avLst/>
          </a:prstGeom>
          <a:noFill/>
          <a:ln>
            <a:noFill/>
          </a:ln>
        </p:spPr>
        <p:txBody>
          <a:bodyPr wrap="square" rtlCol="0">
            <a:spAutoFit/>
          </a:bodyPr>
          <a:lstStyle/>
          <a:p>
            <a:r>
              <a:rPr lang="en-US" altLang="ja-JP" sz="1400" dirty="0"/>
              <a:t>Testing</a:t>
            </a:r>
            <a:endParaRPr kumimoji="1" lang="ja-JP" altLang="en-US" sz="1400" dirty="0"/>
          </a:p>
        </p:txBody>
      </p:sp>
      <p:sp>
        <p:nvSpPr>
          <p:cNvPr id="56" name="テキスト ボックス 29"/>
          <p:cNvSpPr txBox="1"/>
          <p:nvPr/>
        </p:nvSpPr>
        <p:spPr>
          <a:xfrm>
            <a:off x="1287263" y="2412174"/>
            <a:ext cx="1268514" cy="261610"/>
          </a:xfrm>
          <a:prstGeom prst="rect">
            <a:avLst/>
          </a:prstGeom>
          <a:noFill/>
        </p:spPr>
        <p:txBody>
          <a:bodyPr wrap="square" rtlCol="0">
            <a:spAutoFit/>
          </a:bodyPr>
          <a:lstStyle/>
          <a:p>
            <a:r>
              <a:rPr lang="ja-JP" altLang="en-US" sz="1100" b="1" dirty="0"/>
              <a:t>☆ </a:t>
            </a:r>
            <a:r>
              <a:rPr lang="en-US" altLang="ja-JP" sz="1100" b="1" dirty="0"/>
              <a:t>24</a:t>
            </a:r>
            <a:r>
              <a:rPr lang="en-US" altLang="ja-JP" sz="1100" b="1" baseline="30000" dirty="0"/>
              <a:t>th</a:t>
            </a:r>
            <a:r>
              <a:rPr lang="en-US" altLang="ja-JP" sz="1100" b="1" dirty="0"/>
              <a:t> session</a:t>
            </a:r>
            <a:endParaRPr kumimoji="1" lang="ja-JP" altLang="en-US" sz="1100" b="1" dirty="0"/>
          </a:p>
        </p:txBody>
      </p:sp>
      <p:sp>
        <p:nvSpPr>
          <p:cNvPr id="57" name="テキスト ボックス 30"/>
          <p:cNvSpPr txBox="1"/>
          <p:nvPr/>
        </p:nvSpPr>
        <p:spPr>
          <a:xfrm>
            <a:off x="1963222" y="2133139"/>
            <a:ext cx="1268514" cy="261610"/>
          </a:xfrm>
          <a:prstGeom prst="rect">
            <a:avLst/>
          </a:prstGeom>
          <a:noFill/>
        </p:spPr>
        <p:txBody>
          <a:bodyPr wrap="square" rtlCol="0">
            <a:spAutoFit/>
          </a:bodyPr>
          <a:lstStyle/>
          <a:p>
            <a:r>
              <a:rPr lang="ja-JP" altLang="en-US" sz="1100" b="1" dirty="0"/>
              <a:t>☆ </a:t>
            </a:r>
            <a:r>
              <a:rPr lang="en-US" altLang="ja-JP" sz="1100" b="1" dirty="0"/>
              <a:t>25</a:t>
            </a:r>
            <a:r>
              <a:rPr lang="en-US" altLang="ja-JP" sz="1100" b="1" baseline="30000" dirty="0"/>
              <a:t>th</a:t>
            </a:r>
            <a:r>
              <a:rPr lang="en-US" altLang="ja-JP" sz="1100" b="1" dirty="0"/>
              <a:t> session</a:t>
            </a:r>
            <a:endParaRPr kumimoji="1" lang="ja-JP" altLang="en-US" sz="1100" b="1" dirty="0"/>
          </a:p>
        </p:txBody>
      </p:sp>
      <p:sp>
        <p:nvSpPr>
          <p:cNvPr id="58" name="テキスト ボックス 31"/>
          <p:cNvSpPr txBox="1"/>
          <p:nvPr/>
        </p:nvSpPr>
        <p:spPr>
          <a:xfrm>
            <a:off x="2664767" y="2412174"/>
            <a:ext cx="1268514" cy="261610"/>
          </a:xfrm>
          <a:prstGeom prst="rect">
            <a:avLst/>
          </a:prstGeom>
          <a:noFill/>
        </p:spPr>
        <p:txBody>
          <a:bodyPr wrap="square" rtlCol="0">
            <a:spAutoFit/>
          </a:bodyPr>
          <a:lstStyle/>
          <a:p>
            <a:r>
              <a:rPr lang="ja-JP" altLang="en-US" sz="1100" b="1" dirty="0"/>
              <a:t>☆ </a:t>
            </a:r>
            <a:r>
              <a:rPr lang="en-US" altLang="ja-JP" sz="1100" b="1" dirty="0"/>
              <a:t>26</a:t>
            </a:r>
            <a:r>
              <a:rPr lang="en-US" altLang="ja-JP" sz="1100" b="1" baseline="30000" dirty="0"/>
              <a:t>th</a:t>
            </a:r>
            <a:r>
              <a:rPr lang="en-US" altLang="ja-JP" sz="1100" b="1" dirty="0"/>
              <a:t> session</a:t>
            </a:r>
            <a:endParaRPr kumimoji="1" lang="ja-JP" altLang="en-US" sz="1100" b="1" dirty="0"/>
          </a:p>
        </p:txBody>
      </p:sp>
      <p:sp>
        <p:nvSpPr>
          <p:cNvPr id="59" name="テキスト ボックス 34"/>
          <p:cNvSpPr txBox="1"/>
          <p:nvPr/>
        </p:nvSpPr>
        <p:spPr>
          <a:xfrm>
            <a:off x="3387627" y="2131747"/>
            <a:ext cx="1268514" cy="261610"/>
          </a:xfrm>
          <a:prstGeom prst="rect">
            <a:avLst/>
          </a:prstGeom>
          <a:noFill/>
        </p:spPr>
        <p:txBody>
          <a:bodyPr wrap="square" rtlCol="0">
            <a:spAutoFit/>
          </a:bodyPr>
          <a:lstStyle/>
          <a:p>
            <a:r>
              <a:rPr lang="ja-JP" altLang="en-US" sz="1100" b="1" dirty="0"/>
              <a:t>☆ </a:t>
            </a:r>
            <a:r>
              <a:rPr lang="en-US" altLang="ja-JP" sz="1100" b="1" dirty="0"/>
              <a:t>27</a:t>
            </a:r>
            <a:r>
              <a:rPr lang="en-US" altLang="ja-JP" sz="1100" b="1" baseline="30000" dirty="0"/>
              <a:t>th</a:t>
            </a:r>
            <a:r>
              <a:rPr lang="en-US" altLang="ja-JP" sz="1100" b="1" dirty="0"/>
              <a:t> session</a:t>
            </a:r>
            <a:endParaRPr kumimoji="1" lang="ja-JP" altLang="en-US" sz="1100" b="1" dirty="0"/>
          </a:p>
        </p:txBody>
      </p:sp>
      <p:sp>
        <p:nvSpPr>
          <p:cNvPr id="60" name="テキスト ボックス 35"/>
          <p:cNvSpPr txBox="1"/>
          <p:nvPr/>
        </p:nvSpPr>
        <p:spPr>
          <a:xfrm>
            <a:off x="4536617" y="2450206"/>
            <a:ext cx="1268514" cy="261610"/>
          </a:xfrm>
          <a:prstGeom prst="rect">
            <a:avLst/>
          </a:prstGeom>
          <a:noFill/>
        </p:spPr>
        <p:txBody>
          <a:bodyPr wrap="square" rtlCol="0">
            <a:spAutoFit/>
          </a:bodyPr>
          <a:lstStyle/>
          <a:p>
            <a:r>
              <a:rPr lang="ja-JP" altLang="en-US" sz="1100" b="1" dirty="0"/>
              <a:t>☆ </a:t>
            </a:r>
            <a:r>
              <a:rPr lang="en-US" altLang="ja-JP" sz="1100" b="1" dirty="0"/>
              <a:t>28</a:t>
            </a:r>
            <a:r>
              <a:rPr lang="en-US" altLang="ja-JP" sz="1100" b="1" baseline="30000" dirty="0"/>
              <a:t>th</a:t>
            </a:r>
            <a:r>
              <a:rPr lang="en-US" altLang="ja-JP" sz="1100" b="1" dirty="0"/>
              <a:t> session</a:t>
            </a:r>
            <a:endParaRPr kumimoji="1" lang="ja-JP" altLang="en-US" sz="1100" b="1" dirty="0"/>
          </a:p>
        </p:txBody>
      </p:sp>
      <p:sp>
        <p:nvSpPr>
          <p:cNvPr id="61" name="テキスト ボックス 36"/>
          <p:cNvSpPr txBox="1"/>
          <p:nvPr/>
        </p:nvSpPr>
        <p:spPr>
          <a:xfrm>
            <a:off x="4492016" y="2659986"/>
            <a:ext cx="3752392" cy="307777"/>
          </a:xfrm>
          <a:prstGeom prst="rect">
            <a:avLst/>
          </a:prstGeom>
          <a:noFill/>
        </p:spPr>
        <p:txBody>
          <a:bodyPr wrap="square" rtlCol="0">
            <a:spAutoFit/>
          </a:bodyPr>
          <a:lstStyle/>
          <a:p>
            <a:r>
              <a:rPr lang="ja-JP" altLang="en-US" sz="1400" dirty="0"/>
              <a:t>★ </a:t>
            </a:r>
            <a:r>
              <a:rPr lang="en-US" altLang="ja-JP" sz="1400" dirty="0"/>
              <a:t>Submission(3 months before?)</a:t>
            </a:r>
            <a:endParaRPr kumimoji="1" lang="ja-JP" altLang="en-US" sz="1400" dirty="0"/>
          </a:p>
        </p:txBody>
      </p:sp>
      <p:sp>
        <p:nvSpPr>
          <p:cNvPr id="33" name="テキスト ボックス 35"/>
          <p:cNvSpPr txBox="1"/>
          <p:nvPr/>
        </p:nvSpPr>
        <p:spPr>
          <a:xfrm>
            <a:off x="5247702" y="2124503"/>
            <a:ext cx="1268514" cy="261610"/>
          </a:xfrm>
          <a:prstGeom prst="rect">
            <a:avLst/>
          </a:prstGeom>
          <a:noFill/>
        </p:spPr>
        <p:txBody>
          <a:bodyPr wrap="square" rtlCol="0">
            <a:spAutoFit/>
          </a:bodyPr>
          <a:lstStyle/>
          <a:p>
            <a:r>
              <a:rPr lang="ja-JP" altLang="en-US" sz="1100" b="1" dirty="0"/>
              <a:t>☆ </a:t>
            </a:r>
            <a:r>
              <a:rPr lang="en-US" altLang="ja-JP" sz="1100" b="1" dirty="0"/>
              <a:t>29</a:t>
            </a:r>
            <a:r>
              <a:rPr lang="en-US" altLang="ja-JP" sz="1100" b="1" baseline="30000" dirty="0"/>
              <a:t>th</a:t>
            </a:r>
            <a:r>
              <a:rPr lang="en-US" altLang="ja-JP" sz="1100" b="1" dirty="0"/>
              <a:t> session</a:t>
            </a:r>
            <a:endParaRPr kumimoji="1" lang="ja-JP" altLang="en-US" sz="1100" b="1" dirty="0"/>
          </a:p>
        </p:txBody>
      </p:sp>
      <p:sp>
        <p:nvSpPr>
          <p:cNvPr id="62" name="テキスト ボックス 35"/>
          <p:cNvSpPr txBox="1"/>
          <p:nvPr/>
        </p:nvSpPr>
        <p:spPr>
          <a:xfrm>
            <a:off x="6106373" y="2412174"/>
            <a:ext cx="1385883" cy="261610"/>
          </a:xfrm>
          <a:prstGeom prst="rect">
            <a:avLst/>
          </a:prstGeom>
          <a:noFill/>
        </p:spPr>
        <p:txBody>
          <a:bodyPr wrap="square" rtlCol="0">
            <a:spAutoFit/>
          </a:bodyPr>
          <a:lstStyle/>
          <a:p>
            <a:r>
              <a:rPr lang="ja-JP" altLang="en-US" sz="1100" b="1" dirty="0"/>
              <a:t>☆ </a:t>
            </a:r>
            <a:r>
              <a:rPr lang="en-US" altLang="ja-JP" sz="1100" b="1" dirty="0"/>
              <a:t>3o</a:t>
            </a:r>
            <a:r>
              <a:rPr lang="en-US" altLang="ja-JP" sz="1100" b="1" baseline="30000" dirty="0"/>
              <a:t>th</a:t>
            </a:r>
            <a:r>
              <a:rPr lang="en-US" altLang="ja-JP" sz="1100" b="1" dirty="0"/>
              <a:t> session?</a:t>
            </a:r>
            <a:endParaRPr kumimoji="1" lang="ja-JP" altLang="en-US" sz="1100" b="1" dirty="0"/>
          </a:p>
        </p:txBody>
      </p:sp>
      <p:sp>
        <p:nvSpPr>
          <p:cNvPr id="63" name="テキスト ボックス 35"/>
          <p:cNvSpPr txBox="1"/>
          <p:nvPr/>
        </p:nvSpPr>
        <p:spPr>
          <a:xfrm>
            <a:off x="6858000" y="2133139"/>
            <a:ext cx="1268514" cy="261610"/>
          </a:xfrm>
          <a:prstGeom prst="rect">
            <a:avLst/>
          </a:prstGeom>
          <a:noFill/>
        </p:spPr>
        <p:txBody>
          <a:bodyPr wrap="square" rtlCol="0">
            <a:spAutoFit/>
          </a:bodyPr>
          <a:lstStyle/>
          <a:p>
            <a:r>
              <a:rPr lang="ja-JP" altLang="en-US" sz="1100" b="1" dirty="0"/>
              <a:t>☆ </a:t>
            </a:r>
            <a:r>
              <a:rPr lang="en-US" altLang="ja-JP" sz="1100" b="1" dirty="0"/>
              <a:t>31</a:t>
            </a:r>
            <a:r>
              <a:rPr lang="en-US" altLang="ja-JP" sz="1100" b="1" baseline="30000" dirty="0"/>
              <a:t>st</a:t>
            </a:r>
            <a:r>
              <a:rPr lang="en-US" altLang="ja-JP" sz="1100" b="1" dirty="0"/>
              <a:t> session?</a:t>
            </a:r>
            <a:endParaRPr kumimoji="1" lang="ja-JP" altLang="en-US" sz="1100" b="1" dirty="0"/>
          </a:p>
        </p:txBody>
      </p:sp>
      <p:sp>
        <p:nvSpPr>
          <p:cNvPr id="64" name="テキスト ボックス 35"/>
          <p:cNvSpPr txBox="1"/>
          <p:nvPr/>
        </p:nvSpPr>
        <p:spPr>
          <a:xfrm>
            <a:off x="7721766" y="2443098"/>
            <a:ext cx="1345374" cy="261610"/>
          </a:xfrm>
          <a:prstGeom prst="rect">
            <a:avLst/>
          </a:prstGeom>
          <a:noFill/>
        </p:spPr>
        <p:txBody>
          <a:bodyPr wrap="square" rtlCol="0">
            <a:spAutoFit/>
          </a:bodyPr>
          <a:lstStyle/>
          <a:p>
            <a:r>
              <a:rPr lang="ja-JP" altLang="en-US" sz="1100" b="1" dirty="0"/>
              <a:t>☆ </a:t>
            </a:r>
            <a:r>
              <a:rPr lang="en-US" altLang="ja-JP" sz="1100" b="1" dirty="0"/>
              <a:t>32</a:t>
            </a:r>
            <a:r>
              <a:rPr lang="en-US" altLang="ja-JP" sz="1100" b="1" baseline="30000" dirty="0"/>
              <a:t>nd</a:t>
            </a:r>
            <a:r>
              <a:rPr lang="en-US" altLang="ja-JP" sz="1100" b="1" dirty="0"/>
              <a:t> session?</a:t>
            </a:r>
            <a:endParaRPr kumimoji="1" lang="ja-JP" altLang="en-US" sz="1100" b="1" dirty="0"/>
          </a:p>
        </p:txBody>
      </p:sp>
      <p:sp>
        <p:nvSpPr>
          <p:cNvPr id="65" name="テキスト ボックス 7"/>
          <p:cNvSpPr txBox="1"/>
          <p:nvPr/>
        </p:nvSpPr>
        <p:spPr>
          <a:xfrm>
            <a:off x="6629400" y="3016940"/>
            <a:ext cx="1944216" cy="738664"/>
          </a:xfrm>
          <a:prstGeom prst="rect">
            <a:avLst/>
          </a:prstGeom>
          <a:noFill/>
        </p:spPr>
        <p:txBody>
          <a:bodyPr wrap="square" rtlCol="0">
            <a:spAutoFit/>
          </a:bodyPr>
          <a:lstStyle/>
          <a:p>
            <a:r>
              <a:rPr lang="ja-JP" altLang="en-US" sz="1400" dirty="0">
                <a:solidFill>
                  <a:srgbClr val="FF0000"/>
                </a:solidFill>
              </a:rPr>
              <a:t>★ </a:t>
            </a:r>
            <a:r>
              <a:rPr lang="en-US" altLang="ja-JP" sz="1400" dirty="0"/>
              <a:t>Adopt</a:t>
            </a:r>
          </a:p>
          <a:p>
            <a:r>
              <a:rPr kumimoji="1" lang="en-US" altLang="ja-JP" sz="1400" dirty="0"/>
              <a:t>Formal Doc.</a:t>
            </a:r>
          </a:p>
          <a:p>
            <a:r>
              <a:rPr kumimoji="1" lang="en-US" altLang="ja-JP" sz="1400" dirty="0"/>
              <a:t> by GRPE</a:t>
            </a:r>
            <a:endParaRPr kumimoji="1" lang="ja-JP" altLang="en-US" sz="1400" dirty="0"/>
          </a:p>
        </p:txBody>
      </p:sp>
    </p:spTree>
    <p:extLst>
      <p:ext uri="{BB962C8B-B14F-4D97-AF65-F5344CB8AC3E}">
        <p14:creationId xmlns:p14="http://schemas.microsoft.com/office/powerpoint/2010/main" val="3784453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4114800"/>
            <a:ext cx="8568952"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08644" y="188640"/>
            <a:ext cx="8229600" cy="940966"/>
          </a:xfrm>
        </p:spPr>
        <p:txBody>
          <a:bodyPr>
            <a:normAutofit fontScale="90000"/>
          </a:bodyPr>
          <a:lstStyle/>
          <a:p>
            <a:r>
              <a:rPr lang="en-US" dirty="0"/>
              <a:t>Timelines for </a:t>
            </a:r>
            <a:r>
              <a:rPr lang="en-US" b="1" dirty="0"/>
              <a:t>Battery Performance and Durability</a:t>
            </a:r>
            <a:endParaRPr lang="en-CA" b="1" dirty="0"/>
          </a:p>
        </p:txBody>
      </p:sp>
      <p:sp>
        <p:nvSpPr>
          <p:cNvPr id="5" name="Content Placeholder 4"/>
          <p:cNvSpPr>
            <a:spLocks noGrp="1"/>
          </p:cNvSpPr>
          <p:nvPr>
            <p:ph sz="quarter" idx="1"/>
          </p:nvPr>
        </p:nvSpPr>
        <p:spPr>
          <a:xfrm>
            <a:off x="323528" y="1524000"/>
            <a:ext cx="8568952" cy="4958011"/>
          </a:xfrm>
        </p:spPr>
        <p:txBody>
          <a:bodyPr>
            <a:noAutofit/>
          </a:bodyPr>
          <a:lstStyle/>
          <a:p>
            <a:r>
              <a:rPr lang="en-US" sz="2000" dirty="0"/>
              <a:t>Quote below from mandate</a:t>
            </a:r>
          </a:p>
          <a:p>
            <a:pPr lvl="1"/>
            <a:r>
              <a:rPr lang="en-US" sz="1800" i="1" dirty="0"/>
              <a:t>(ii) November 2016 - June 2018:</a:t>
            </a:r>
          </a:p>
          <a:p>
            <a:pPr lvl="2"/>
            <a:r>
              <a:rPr lang="en-US" sz="1800" i="1" dirty="0"/>
              <a:t>a. EVE continues research on battery performance </a:t>
            </a:r>
          </a:p>
          <a:p>
            <a:pPr lvl="2"/>
            <a:r>
              <a:rPr lang="en-US" sz="1800" i="1" dirty="0"/>
              <a:t>EVE develops a detailed </a:t>
            </a:r>
            <a:r>
              <a:rPr lang="en-US" sz="1800" i="1" dirty="0" err="1"/>
              <a:t>workplan</a:t>
            </a:r>
            <a:r>
              <a:rPr lang="en-US" sz="1800" i="1" dirty="0"/>
              <a:t> and drafts request for relevant activities (including </a:t>
            </a:r>
            <a:r>
              <a:rPr lang="en-US" sz="1800" i="1" dirty="0" err="1"/>
              <a:t>gtr</a:t>
            </a:r>
            <a:r>
              <a:rPr lang="en-US" sz="1800" i="1" dirty="0"/>
              <a:t> development);</a:t>
            </a:r>
          </a:p>
          <a:p>
            <a:pPr lvl="2"/>
            <a:r>
              <a:rPr lang="en-US" sz="1800" i="1" dirty="0"/>
              <a:t>b. EVE continues consultation with the WLTP, including the WLTP-E-Lab sub-group and WLTP co-sponsors (Japan and the European Commission) as well as the EPPR IWG.</a:t>
            </a:r>
          </a:p>
          <a:p>
            <a:pPr lvl="1"/>
            <a:r>
              <a:rPr lang="en-US" sz="1800" i="1" dirty="0"/>
              <a:t>(iii) June 2018:</a:t>
            </a:r>
          </a:p>
          <a:p>
            <a:pPr lvl="2"/>
            <a:r>
              <a:rPr lang="en-US" sz="1800" i="1" dirty="0"/>
              <a:t>a. EVE IWG presents a first draft on the status of research work and proposal(s) for subsequent work (if appropriate) to GRPE;</a:t>
            </a:r>
          </a:p>
          <a:p>
            <a:pPr lvl="2"/>
            <a:r>
              <a:rPr lang="en-US" sz="1800" i="1" dirty="0"/>
              <a:t>b. EVE IWG presents informal documents on the status of research work and proposal(s) for subsequent work (if appropriate) for review by AC.3.</a:t>
            </a:r>
          </a:p>
          <a:p>
            <a:pPr lvl="1"/>
            <a:r>
              <a:rPr lang="en-US" sz="1800" i="1" dirty="0"/>
              <a:t>iv) November 2018:  Approval of the authorization to develop a </a:t>
            </a:r>
            <a:r>
              <a:rPr lang="en-US" sz="1800" i="1" dirty="0" err="1"/>
              <a:t>gtr</a:t>
            </a:r>
            <a:r>
              <a:rPr lang="en-US" sz="1800" i="1" dirty="0"/>
              <a:t> by AC.3, if appropriate;</a:t>
            </a:r>
          </a:p>
          <a:p>
            <a:pPr lvl="1"/>
            <a:endParaRPr lang="en-US" sz="1600" dirty="0"/>
          </a:p>
        </p:txBody>
      </p:sp>
    </p:spTree>
    <p:extLst>
      <p:ext uri="{BB962C8B-B14F-4D97-AF65-F5344CB8AC3E}">
        <p14:creationId xmlns:p14="http://schemas.microsoft.com/office/powerpoint/2010/main" val="316384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221088"/>
            <a:ext cx="8439472" cy="164631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fontScale="90000"/>
          </a:bodyPr>
          <a:lstStyle/>
          <a:p>
            <a:r>
              <a:rPr lang="en-US" dirty="0"/>
              <a:t>Timelines for </a:t>
            </a:r>
            <a:r>
              <a:rPr lang="en-US" b="1" dirty="0"/>
              <a:t>Method of Stating Energy Consumption</a:t>
            </a:r>
            <a:endParaRPr lang="en-CA" b="1" dirty="0"/>
          </a:p>
        </p:txBody>
      </p:sp>
      <p:sp>
        <p:nvSpPr>
          <p:cNvPr id="3" name="Content Placeholder 2"/>
          <p:cNvSpPr>
            <a:spLocks noGrp="1"/>
          </p:cNvSpPr>
          <p:nvPr>
            <p:ph sz="quarter" idx="1"/>
          </p:nvPr>
        </p:nvSpPr>
        <p:spPr/>
        <p:txBody>
          <a:bodyPr>
            <a:normAutofit lnSpcReduction="10000"/>
          </a:bodyPr>
          <a:lstStyle/>
          <a:p>
            <a:r>
              <a:rPr lang="en-US" dirty="0"/>
              <a:t>Quote below from mandate</a:t>
            </a:r>
          </a:p>
          <a:p>
            <a:pPr lvl="1"/>
            <a:r>
              <a:rPr lang="en-US" i="1" dirty="0"/>
              <a:t>(</a:t>
            </a:r>
            <a:r>
              <a:rPr lang="en-US" i="1" dirty="0" err="1"/>
              <a:t>i</a:t>
            </a:r>
            <a:r>
              <a:rPr lang="en-US" i="1" dirty="0"/>
              <a:t>) November 2016: </a:t>
            </a:r>
          </a:p>
          <a:p>
            <a:pPr lvl="2"/>
            <a:r>
              <a:rPr lang="en-US" i="1" dirty="0"/>
              <a:t>Approval to approach the Group of Experts on Energy Efficiency (GEEE), and possibly UNECE Executive Secretary about continuing work on the method of stating energy consumption;</a:t>
            </a:r>
          </a:p>
          <a:p>
            <a:pPr lvl="1"/>
            <a:r>
              <a:rPr lang="en-US" i="1" dirty="0"/>
              <a:t>(ii) November 2016 - June 2018: </a:t>
            </a:r>
          </a:p>
          <a:p>
            <a:pPr lvl="2"/>
            <a:r>
              <a:rPr lang="en-US" i="1" dirty="0"/>
              <a:t>EVE supports work of GEEE or another group on method of stating energy consumption as needed;</a:t>
            </a:r>
          </a:p>
          <a:p>
            <a:pPr lvl="1"/>
            <a:r>
              <a:rPr lang="en-US" i="1" dirty="0"/>
              <a:t>(iii) June 2018:</a:t>
            </a:r>
          </a:p>
          <a:p>
            <a:pPr lvl="2"/>
            <a:r>
              <a:rPr lang="en-US" i="1" dirty="0"/>
              <a:t>a. Report status of work on method of stating energy consumption to GRPE;</a:t>
            </a:r>
          </a:p>
          <a:p>
            <a:pPr lvl="2"/>
            <a:r>
              <a:rPr lang="en-US" i="1" dirty="0"/>
              <a:t>b. Report status of work on method of stating energy consumption to AC.3.</a:t>
            </a:r>
            <a:endParaRPr lang="en-CA" i="1" dirty="0"/>
          </a:p>
          <a:p>
            <a:endParaRPr lang="en-CA" dirty="0"/>
          </a:p>
        </p:txBody>
      </p:sp>
    </p:spTree>
    <p:extLst>
      <p:ext uri="{BB962C8B-B14F-4D97-AF65-F5344CB8AC3E}">
        <p14:creationId xmlns:p14="http://schemas.microsoft.com/office/powerpoint/2010/main" val="127251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June 2018 Deliverables in Mandate</a:t>
            </a:r>
            <a:endParaRPr lang="en-CA" dirty="0"/>
          </a:p>
        </p:txBody>
      </p:sp>
      <p:sp>
        <p:nvSpPr>
          <p:cNvPr id="3" name="Content Placeholder 2"/>
          <p:cNvSpPr>
            <a:spLocks noGrp="1"/>
          </p:cNvSpPr>
          <p:nvPr>
            <p:ph sz="quarter" idx="1"/>
          </p:nvPr>
        </p:nvSpPr>
        <p:spPr/>
        <p:txBody>
          <a:bodyPr>
            <a:normAutofit fontScale="92500"/>
          </a:bodyPr>
          <a:lstStyle/>
          <a:p>
            <a:r>
              <a:rPr lang="en-US" dirty="0"/>
              <a:t>Early draft of System Power Determination GTR</a:t>
            </a:r>
          </a:p>
          <a:p>
            <a:pPr lvl="1"/>
            <a:r>
              <a:rPr lang="en-US" dirty="0"/>
              <a:t>Validation testing is started but not complete</a:t>
            </a:r>
          </a:p>
          <a:p>
            <a:pPr lvl="1"/>
            <a:r>
              <a:rPr lang="en-US" dirty="0"/>
              <a:t>Plan on slide 5 envisions final draft in January 2019 GRPE</a:t>
            </a:r>
          </a:p>
          <a:p>
            <a:r>
              <a:rPr lang="en-US" dirty="0"/>
              <a:t>A first draft on status of Battery Durability research work and proposals for subsequent work if appropriate (including GTR development recommendation)</a:t>
            </a:r>
          </a:p>
          <a:p>
            <a:pPr lvl="1"/>
            <a:r>
              <a:rPr lang="en-US" dirty="0"/>
              <a:t>Modelling &amp; testing work not complete, but progressing well</a:t>
            </a:r>
          </a:p>
          <a:p>
            <a:pPr lvl="1"/>
            <a:r>
              <a:rPr lang="en-US" dirty="0"/>
              <a:t>Not close to consensus on whether a durability GTR is appropriate</a:t>
            </a:r>
          </a:p>
          <a:p>
            <a:r>
              <a:rPr lang="en-US" dirty="0"/>
              <a:t>Report on status of work on method of stating energy consumption</a:t>
            </a:r>
          </a:p>
          <a:p>
            <a:pPr lvl="1"/>
            <a:r>
              <a:rPr lang="en-US" dirty="0"/>
              <a:t>Not started, but can be prepared with minimal effort</a:t>
            </a:r>
          </a:p>
          <a:p>
            <a:pPr marL="0" indent="0">
              <a:buNone/>
            </a:pPr>
            <a:endParaRPr lang="en-US" dirty="0"/>
          </a:p>
          <a:p>
            <a:endParaRPr lang="en-US" dirty="0"/>
          </a:p>
          <a:p>
            <a:pPr lvl="1"/>
            <a:endParaRPr lang="en-CA" dirty="0"/>
          </a:p>
        </p:txBody>
      </p:sp>
    </p:spTree>
    <p:extLst>
      <p:ext uri="{BB962C8B-B14F-4D97-AF65-F5344CB8AC3E}">
        <p14:creationId xmlns:p14="http://schemas.microsoft.com/office/powerpoint/2010/main" val="271703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Changes for Consideration</a:t>
            </a:r>
            <a:endParaRPr lang="en-CA" dirty="0"/>
          </a:p>
        </p:txBody>
      </p:sp>
      <p:sp>
        <p:nvSpPr>
          <p:cNvPr id="3" name="Content Placeholder 2"/>
          <p:cNvSpPr>
            <a:spLocks noGrp="1"/>
          </p:cNvSpPr>
          <p:nvPr>
            <p:ph sz="quarter" idx="1"/>
          </p:nvPr>
        </p:nvSpPr>
        <p:spPr/>
        <p:txBody>
          <a:bodyPr/>
          <a:lstStyle/>
          <a:p>
            <a:r>
              <a:rPr lang="en-US" dirty="0"/>
              <a:t>Propose to submit first draft of all 3 deliverables together, ideally at January 2019 GRPE</a:t>
            </a:r>
          </a:p>
          <a:p>
            <a:pPr lvl="1"/>
            <a:r>
              <a:rPr lang="en-US" dirty="0"/>
              <a:t>Aligns better with current work progress</a:t>
            </a:r>
          </a:p>
          <a:p>
            <a:pPr lvl="1"/>
            <a:r>
              <a:rPr lang="en-US" dirty="0"/>
              <a:t>Gives more time to reach consensus on battery durability</a:t>
            </a:r>
          </a:p>
          <a:p>
            <a:pPr lvl="1"/>
            <a:r>
              <a:rPr lang="en-US" dirty="0"/>
              <a:t>Will allow all deliverables to be considered simultaneously by GRPE and WP.29 as a single, coherent package</a:t>
            </a:r>
          </a:p>
          <a:p>
            <a:r>
              <a:rPr lang="en-US" dirty="0"/>
              <a:t>EVE IWG agreed on this path forward at Tokyo meeting in March 2018</a:t>
            </a:r>
            <a:endParaRPr lang="en-CA" dirty="0"/>
          </a:p>
        </p:txBody>
      </p:sp>
    </p:spTree>
    <p:extLst>
      <p:ext uri="{BB962C8B-B14F-4D97-AF65-F5344CB8AC3E}">
        <p14:creationId xmlns:p14="http://schemas.microsoft.com/office/powerpoint/2010/main" val="15322516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9676C2A0-E263-44DD-911D-2B506B6D870E}">
  <ds:schemaRefs>
    <ds:schemaRef ds:uri="ESRI.ArcGIS.Mapping.OfficeIntegration.PowerPointInfo"/>
  </ds:schemaRefs>
</ds:datastoreItem>
</file>

<file path=customXml/itemProps2.xml><?xml version="1.0" encoding="utf-8"?>
<ds:datastoreItem xmlns:ds="http://schemas.openxmlformats.org/officeDocument/2006/customXml" ds:itemID="{29C63644-207C-4D08-8E5F-4CD6E19FB8AB}">
  <ds:schemaRefs>
    <ds:schemaRef ds:uri="ESRI.ArcGIS.Mapping.OfficeIntegration.PowerPointInfo"/>
  </ds:schemaRefs>
</ds:datastoreItem>
</file>

<file path=customXml/itemProps3.xml><?xml version="1.0" encoding="utf-8"?>
<ds:datastoreItem xmlns:ds="http://schemas.openxmlformats.org/officeDocument/2006/customXml" ds:itemID="{872DCF48-8B29-4732-8B21-6E82ABC5DB00}">
  <ds:schemaRefs>
    <ds:schemaRef ds:uri="ESRI.ArcGIS.Mapping.OfficeIntegration.PowerPointInfo"/>
  </ds:schemaRefs>
</ds:datastoreItem>
</file>

<file path=customXml/itemProps4.xml><?xml version="1.0" encoding="utf-8"?>
<ds:datastoreItem xmlns:ds="http://schemas.openxmlformats.org/officeDocument/2006/customXml" ds:itemID="{9DDAFD44-3EB2-451E-805B-808916D639DC}">
  <ds:schemaRefs>
    <ds:schemaRef ds:uri="ESRI.ArcGIS.Mapping.OfficeIntegration.PowerPointInfo"/>
  </ds:schemaRefs>
</ds:datastoreItem>
</file>

<file path=customXml/itemProps5.xml><?xml version="1.0" encoding="utf-8"?>
<ds:datastoreItem xmlns:ds="http://schemas.openxmlformats.org/officeDocument/2006/customXml" ds:itemID="{6DAA21EB-1E6A-46D9-A0D0-EBA6F4307EED}">
  <ds:schemaRefs>
    <ds:schemaRef ds:uri="ESRI.ArcGIS.Mapping.OfficeIntegration.PowerPointInfo"/>
  </ds:schemaRefs>
</ds:datastoreItem>
</file>

<file path=customXml/itemProps6.xml><?xml version="1.0" encoding="utf-8"?>
<ds:datastoreItem xmlns:ds="http://schemas.openxmlformats.org/officeDocument/2006/customXml" ds:itemID="{3928156D-96F6-4AA5-A92C-52DFC0F06241}">
  <ds:schemaRefs>
    <ds:schemaRef ds:uri="ESRI.ArcGIS.Mapping.OfficeIntegration.PowerPointInfo"/>
  </ds:schemaRefs>
</ds:datastoreItem>
</file>

<file path=customXml/itemProps7.xml><?xml version="1.0" encoding="utf-8"?>
<ds:datastoreItem xmlns:ds="http://schemas.openxmlformats.org/officeDocument/2006/customXml" ds:itemID="{B1AA88D7-04AD-4BA0-84CA-62D29BAA3579}">
  <ds:schemaRefs>
    <ds:schemaRef ds:uri="ESRI.ArcGIS.Mapping.OfficeIntegration.PowerPointInfo"/>
  </ds:schemaRefs>
</ds:datastoreItem>
</file>

<file path=customXml/itemProps8.xml><?xml version="1.0" encoding="utf-8"?>
<ds:datastoreItem xmlns:ds="http://schemas.openxmlformats.org/officeDocument/2006/customXml" ds:itemID="{9513F230-9B04-4F77-9950-BAC2A73E365C}">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Civic</Template>
  <TotalTime>2671</TotalTime>
  <Words>2233</Words>
  <Application>Microsoft Office PowerPoint</Application>
  <PresentationFormat>On-screen Show (4:3)</PresentationFormat>
  <Paragraphs>312</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ＭＳ Ｐ明朝</vt:lpstr>
      <vt:lpstr>Calibri</vt:lpstr>
      <vt:lpstr>Georgia</vt:lpstr>
      <vt:lpstr>Times New Roman</vt:lpstr>
      <vt:lpstr>Wingdings</vt:lpstr>
      <vt:lpstr>Wingdings 2</vt:lpstr>
      <vt:lpstr>Civic</vt:lpstr>
      <vt:lpstr>Electric Vehicles and the Environment  (EVE IWG)</vt:lpstr>
      <vt:lpstr>Current Mandate</vt:lpstr>
      <vt:lpstr>Proposal to Better Align Timeline of Deliverables</vt:lpstr>
      <vt:lpstr>Timelines for Power Determination</vt:lpstr>
      <vt:lpstr>Planned Schedule for Determination of Electrified Vehicle Power</vt:lpstr>
      <vt:lpstr>Timelines for Battery Performance and Durability</vt:lpstr>
      <vt:lpstr>Timelines for Method of Stating Energy Consumption</vt:lpstr>
      <vt:lpstr>Summary of June 2018 Deliverables in Mandate</vt:lpstr>
      <vt:lpstr>Schedule Changes for Consideration</vt:lpstr>
      <vt:lpstr>Consideration by GRPE</vt:lpstr>
      <vt:lpstr>Next Steps for Determination of Electrified Vehicle Power</vt:lpstr>
      <vt:lpstr>Next Steps for Determination of Electrified Vehicle Power</vt:lpstr>
      <vt:lpstr>Planned Schedule for Determination of Electrified Vehicle Power</vt:lpstr>
      <vt:lpstr>GRPE Feedback on Determination of Electrified Vehicle Power</vt:lpstr>
      <vt:lpstr>Annex to GTR No. 15</vt:lpstr>
      <vt:lpstr>New Standalone GTR</vt:lpstr>
      <vt:lpstr>New Part for UN Reg No. 85</vt:lpstr>
      <vt:lpstr>Preferences Expressed</vt:lpstr>
      <vt:lpstr>Consideration by GRPE</vt:lpstr>
      <vt:lpstr>Next Steps For Electrified Vehicle Durability</vt:lpstr>
      <vt:lpstr>Next Steps For Electrified Vehicle Durability</vt:lpstr>
      <vt:lpstr>Next Steps For Electrified Vehicle Durability</vt:lpstr>
      <vt:lpstr>Next Steps for Method of Stating Energy Consumption</vt:lpstr>
      <vt:lpstr>Overall EVE Next Steps</vt:lpstr>
      <vt:lpstr>EVE Meetings</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Vehicles and the Environment (EVE IWG)</dc:title>
  <dc:creator>Michael Olechiw</dc:creator>
  <cp:lastModifiedBy>Francois Cuenot</cp:lastModifiedBy>
  <cp:revision>319</cp:revision>
  <dcterms:created xsi:type="dcterms:W3CDTF">2014-06-05T20:11:34Z</dcterms:created>
  <dcterms:modified xsi:type="dcterms:W3CDTF">2018-06-08T06:13:42Z</dcterms:modified>
</cp:coreProperties>
</file>