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4043F-578D-4B9D-91C5-AB7A6C8DD719}" type="datetimeFigureOut">
              <a:rPr lang="ko-KR" altLang="en-US" smtClean="0"/>
              <a:t>2018-04-09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de-DE" altLang="ko-KR" smtClean="0"/>
              <a:t>2018-04-09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2018-04-09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2018-04-09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2018-04-09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de-DE" altLang="ko-KR" smtClean="0"/>
              <a:t>2018-04-09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de-DE" altLang="ko-KR" smtClean="0"/>
              <a:t>2018-04-09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de-DE" altLang="ko-KR" smtClean="0"/>
              <a:t>2018-04-09</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de-DE" altLang="ko-KR" smtClean="0"/>
              <a:t>2018-04-09</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smtClean="0"/>
              <a:t>2018-04-09</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2018-04-09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2018-04-09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smtClean="0"/>
              <a:t>2018-04-09</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smtClean="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114</a:t>
            </a:r>
            <a:r>
              <a:rPr kumimoji="0" lang="en-GB" altLang="ja-JP" sz="1600" b="1" dirty="0" smtClean="0">
                <a:latin typeface="Times New Roman" panose="02020603050405020304" pitchFamily="18" charset="0"/>
                <a:cs typeface="Times New Roman" panose="02020603050405020304" pitchFamily="18" charset="0"/>
              </a:rPr>
              <a:t>-22</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114</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a:t>
            </a:r>
            <a:r>
              <a:rPr kumimoji="0" lang="en-GB" altLang="ja-JP" sz="1600" dirty="0">
                <a:latin typeface="Times New Roman" panose="02020603050405020304" pitchFamily="18" charset="0"/>
                <a:cs typeface="Times New Roman" panose="02020603050405020304" pitchFamily="18" charset="0"/>
              </a:rPr>
              <a:t>9</a:t>
            </a:r>
            <a:r>
              <a:rPr kumimoji="0" lang="en-GB" altLang="ja-JP" sz="1600" dirty="0" smtClean="0">
                <a:latin typeface="Times New Roman" panose="02020603050405020304" pitchFamily="18" charset="0"/>
                <a:cs typeface="Times New Roman" panose="02020603050405020304" pitchFamily="18" charset="0"/>
              </a:rPr>
              <a:t>-13 April 2018,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a:t>
            </a:r>
            <a:r>
              <a:rPr kumimoji="0" lang="en-GB" altLang="ja-JP" sz="1600" dirty="0">
                <a:latin typeface="Times New Roman" panose="02020603050405020304" pitchFamily="18" charset="0"/>
                <a:cs typeface="Times New Roman" panose="02020603050405020304" pitchFamily="18" charset="0"/>
              </a:rPr>
              <a:t>4</a:t>
            </a:r>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a:t>
            </a:r>
          </a:p>
          <a:p>
            <a:pPr algn="r" eaLnBrk="0" hangingPunct="0"/>
            <a:r>
              <a:rPr kumimoji="0" lang="ja-JP" altLang="en-US" sz="1600" dirty="0" smtClean="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84995"/>
          </a:xfrm>
          <a:prstGeom prst="rect">
            <a:avLst/>
          </a:prstGeom>
          <a:noFill/>
        </p:spPr>
        <p:txBody>
          <a:bodyPr wrap="square" rtlCol="0">
            <a:spAutoFit/>
          </a:bodyPr>
          <a:lstStyle/>
          <a:p>
            <a:pPr algn="ctr">
              <a:lnSpc>
                <a:spcPct val="150000"/>
              </a:lnSpc>
            </a:pPr>
            <a:r>
              <a:rPr lang="en-US" altLang="ko-KR" sz="2800" dirty="0"/>
              <a:t>9</a:t>
            </a:r>
            <a:r>
              <a:rPr lang="en-US" altLang="ko-KR" sz="2800" baseline="30000" dirty="0" smtClean="0"/>
              <a:t>th</a:t>
            </a:r>
            <a:r>
              <a:rPr lang="en-US" altLang="ko-KR" sz="2800" dirty="0" smtClean="0"/>
              <a:t>  April 2018</a:t>
            </a:r>
          </a:p>
          <a:p>
            <a:pPr algn="ctr">
              <a:lnSpc>
                <a:spcPct val="150000"/>
              </a:lnSpc>
            </a:pPr>
            <a:r>
              <a:rPr lang="en-US" altLang="ko-KR" sz="2800" dirty="0" smtClean="0"/>
              <a:t>Rep. of KOREA</a:t>
            </a:r>
            <a:endParaRPr lang="ko-KR" altLang="en-US" sz="2800"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
        <p:nvSpPr>
          <p:cNvPr id="7" name="Datumsplatzhalter 6"/>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1091538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7</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- 24th April in Geneva</a:t>
            </a:r>
            <a:endParaRPr lang="ko-KR" altLang="ko-KR" sz="2000" dirty="0" smtClean="0"/>
          </a:p>
          <a:p>
            <a:pPr marL="576000" latinLnBrk="0">
              <a:lnSpc>
                <a:spcPct val="130000"/>
              </a:lnSpc>
            </a:pPr>
            <a:r>
              <a:rPr lang="en-US" altLang="ko-KR" sz="2000" dirty="0" smtClean="0"/>
              <a:t>22 attendants (including 6 audio conference)</a:t>
            </a:r>
          </a:p>
          <a:p>
            <a:pPr marL="576000" latinLnBrk="0">
              <a:lnSpc>
                <a:spcPct val="130000"/>
              </a:lnSpc>
            </a:pPr>
            <a:r>
              <a:rPr lang="en-US" altLang="ko-KR" sz="2000" dirty="0" smtClean="0"/>
              <a:t>NHTSA explained that planned research program is delayed due to budgetary and prioritization discussions ongoing (like other major programs)</a:t>
            </a:r>
          </a:p>
          <a:p>
            <a:pPr marL="576000" latinLnBrk="0">
              <a:lnSpc>
                <a:spcPct val="130000"/>
              </a:lnSpc>
            </a:pPr>
            <a:r>
              <a:rPr lang="en-CA" sz="2000" dirty="0" smtClean="0"/>
              <a:t>General agreement that </a:t>
            </a:r>
            <a:r>
              <a:rPr lang="en-CA" sz="2000" dirty="0"/>
              <a:t>the outcome of the NHTSA or other member state programs on PSG breakage need to be waited for, before finally defining any regulatory or process / testing amendments to existing </a:t>
            </a:r>
            <a:r>
              <a:rPr lang="en-CA" sz="2000" dirty="0" smtClean="0"/>
              <a:t>regulations.</a:t>
            </a:r>
          </a:p>
          <a:p>
            <a:pPr marL="576000" latinLnBrk="0">
              <a:lnSpc>
                <a:spcPct val="130000"/>
              </a:lnSpc>
            </a:pPr>
            <a:r>
              <a:rPr lang="en-US" altLang="ko-KR" sz="2000" dirty="0" smtClean="0"/>
              <a:t>Decision a) to wait for status info on NHTSA research program, b) in parallel update data base on field actions and c) prepare for IWG road-map discussion in next WEBEX </a:t>
            </a:r>
            <a:r>
              <a:rPr lang="en-US" altLang="ko-KR" sz="2000" smtClean="0"/>
              <a:t>meeting mid </a:t>
            </a:r>
            <a:r>
              <a:rPr lang="en-US" altLang="ko-KR" sz="2000" dirty="0" smtClean="0"/>
              <a:t>September, before f-2-f decision meeting in Geneva on 9</a:t>
            </a:r>
            <a:r>
              <a:rPr lang="en-US" altLang="ko-KR" sz="2000" baseline="30000" dirty="0" smtClean="0"/>
              <a:t>th</a:t>
            </a:r>
            <a:r>
              <a:rPr lang="en-US" altLang="ko-KR" sz="2000" dirty="0" smtClean="0"/>
              <a:t> October 2017</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10</a:t>
            </a:fld>
            <a:endParaRPr lang="ko-KR" altLang="en-US"/>
          </a:p>
        </p:txBody>
      </p:sp>
      <p:sp>
        <p:nvSpPr>
          <p:cNvPr id="5" name="Datumsplatzhalter 4"/>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4155393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260648"/>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8</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a:t>
            </a:r>
            <a:r>
              <a:rPr lang="en-US" altLang="ko-KR" sz="2000" dirty="0"/>
              <a:t>9</a:t>
            </a:r>
            <a:r>
              <a:rPr lang="en-US" altLang="ko-KR" sz="2000" dirty="0" smtClean="0"/>
              <a:t>th October in Geneva</a:t>
            </a:r>
            <a:endParaRPr lang="ko-KR" altLang="ko-KR" sz="2000" dirty="0" smtClean="0"/>
          </a:p>
          <a:p>
            <a:pPr marL="576000" latinLnBrk="0">
              <a:lnSpc>
                <a:spcPct val="130000"/>
              </a:lnSpc>
            </a:pPr>
            <a:r>
              <a:rPr lang="en-US" altLang="ko-KR" sz="2000" dirty="0" smtClean="0"/>
              <a:t>20 attendants (including </a:t>
            </a:r>
            <a:r>
              <a:rPr lang="en-US" altLang="ko-KR" sz="2000" dirty="0"/>
              <a:t>4</a:t>
            </a:r>
            <a:r>
              <a:rPr lang="en-US" altLang="ko-KR" sz="2000" dirty="0" smtClean="0"/>
              <a:t> audio conference)</a:t>
            </a:r>
          </a:p>
          <a:p>
            <a:pPr marL="576000" latinLnBrk="0">
              <a:lnSpc>
                <a:spcPct val="130000"/>
              </a:lnSpc>
            </a:pPr>
            <a:r>
              <a:rPr lang="en-US" altLang="ko-KR" sz="2000" dirty="0" smtClean="0"/>
              <a:t>KOREA presented status of test activities on CPA verification</a:t>
            </a:r>
          </a:p>
          <a:p>
            <a:pPr marL="576000" latinLnBrk="0">
              <a:lnSpc>
                <a:spcPct val="130000"/>
              </a:lnSpc>
            </a:pPr>
            <a:r>
              <a:rPr lang="en-US" altLang="ko-KR" sz="2000" dirty="0" smtClean="0"/>
              <a:t>NHTSA presented verbally the status of planned testing activities on CPA verification</a:t>
            </a:r>
          </a:p>
          <a:p>
            <a:pPr marL="576000" latinLnBrk="0">
              <a:lnSpc>
                <a:spcPct val="130000"/>
              </a:lnSpc>
            </a:pPr>
            <a:r>
              <a:rPr lang="en-CA" sz="2000" dirty="0" smtClean="0"/>
              <a:t>Presentation of KOREA for next steps of IWG and verbal proposal of NHTSA was discussed intensively within the IWG.</a:t>
            </a:r>
          </a:p>
          <a:p>
            <a:pPr marL="576000" latinLnBrk="0">
              <a:lnSpc>
                <a:spcPct val="130000"/>
              </a:lnSpc>
            </a:pPr>
            <a:r>
              <a:rPr lang="en-CA" sz="2000" dirty="0" smtClean="0"/>
              <a:t>Co-Chair has changed from Mr. </a:t>
            </a:r>
            <a:r>
              <a:rPr lang="en-CA" sz="2000" dirty="0" err="1" smtClean="0"/>
              <a:t>Damm</a:t>
            </a:r>
            <a:r>
              <a:rPr lang="en-CA" sz="2000" dirty="0" smtClean="0"/>
              <a:t> to Mr. </a:t>
            </a:r>
            <a:r>
              <a:rPr lang="en-CA" sz="2000" dirty="0" err="1" smtClean="0"/>
              <a:t>Fuhrmann</a:t>
            </a:r>
            <a:endParaRPr lang="en-CA" sz="2000" dirty="0" smtClean="0"/>
          </a:p>
          <a:p>
            <a:pPr marL="576000" latinLnBrk="0">
              <a:lnSpc>
                <a:spcPct val="130000"/>
              </a:lnSpc>
            </a:pPr>
            <a:r>
              <a:rPr lang="en-US" altLang="ko-KR" sz="2000" dirty="0" smtClean="0"/>
              <a:t>Decision :</a:t>
            </a:r>
          </a:p>
          <a:p>
            <a:pPr marL="576000" latinLnBrk="0">
              <a:lnSpc>
                <a:spcPct val="130000"/>
              </a:lnSpc>
              <a:buFontTx/>
              <a:buChar char="-"/>
            </a:pPr>
            <a:r>
              <a:rPr lang="en-US" altLang="ko-KR" sz="2000" dirty="0" smtClean="0"/>
              <a:t>NHTSA will prepare proposal in formal manner (4 weeks)</a:t>
            </a:r>
          </a:p>
          <a:p>
            <a:pPr marL="576000" latinLnBrk="0">
              <a:lnSpc>
                <a:spcPct val="130000"/>
              </a:lnSpc>
              <a:buFontTx/>
              <a:buChar char="-"/>
            </a:pPr>
            <a:r>
              <a:rPr lang="en-US" altLang="ko-KR" sz="2000" dirty="0" smtClean="0"/>
              <a:t>IWG will start WEBEX meetings to find best possible alignment between both proposals for a common GTR6 amendment</a:t>
            </a:r>
          </a:p>
          <a:p>
            <a:pPr marL="576000" latinLnBrk="0">
              <a:lnSpc>
                <a:spcPct val="130000"/>
              </a:lnSpc>
              <a:buFontTx/>
              <a:buChar char="-"/>
            </a:pPr>
            <a:r>
              <a:rPr lang="en-US" altLang="ko-KR" sz="2000" dirty="0" smtClean="0"/>
              <a:t>Possible extension of mandate will be informed next year April</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11</a:t>
            </a:fld>
            <a:endParaRPr lang="ko-KR" altLang="en-US" dirty="0"/>
          </a:p>
        </p:txBody>
      </p:sp>
      <p:sp>
        <p:nvSpPr>
          <p:cNvPr id="5" name="Datumsplatzhalter 4"/>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65533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9</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a:t>
            </a:r>
            <a:r>
              <a:rPr lang="en-US" altLang="ko-KR" sz="2000" dirty="0"/>
              <a:t>9</a:t>
            </a:r>
            <a:r>
              <a:rPr lang="en-US" altLang="ko-KR" sz="2000" dirty="0" smtClean="0"/>
              <a:t>th April in Geneva</a:t>
            </a:r>
            <a:endParaRPr lang="ko-KR" altLang="ko-KR" sz="2000" dirty="0" smtClean="0"/>
          </a:p>
          <a:p>
            <a:pPr marL="576000" latinLnBrk="0">
              <a:lnSpc>
                <a:spcPct val="130000"/>
              </a:lnSpc>
            </a:pPr>
            <a:r>
              <a:rPr lang="en-US" altLang="ko-KR" sz="2000" dirty="0" smtClean="0"/>
              <a:t>16 attendants(including 3 audio conference)</a:t>
            </a:r>
          </a:p>
          <a:p>
            <a:pPr marL="576000" latinLnBrk="0">
              <a:lnSpc>
                <a:spcPct val="130000"/>
              </a:lnSpc>
            </a:pPr>
            <a:r>
              <a:rPr lang="en-US" altLang="ko-KR" sz="2000" spc="-100" dirty="0" smtClean="0"/>
              <a:t>None of the expected research activities were started or achieved due to budget financing issues</a:t>
            </a:r>
          </a:p>
          <a:p>
            <a:pPr marL="576000" latinLnBrk="0">
              <a:lnSpc>
                <a:spcPct val="130000"/>
              </a:lnSpc>
            </a:pPr>
            <a:r>
              <a:rPr lang="en-US" altLang="ko-KR" sz="2000" spc="-100" dirty="0" smtClean="0"/>
              <a:t>No new significant failure information from field globally </a:t>
            </a:r>
          </a:p>
          <a:p>
            <a:pPr marL="576000" latinLnBrk="0">
              <a:lnSpc>
                <a:spcPct val="130000"/>
              </a:lnSpc>
            </a:pPr>
            <a:r>
              <a:rPr lang="en-US" altLang="ko-KR" sz="2000" spc="-100" dirty="0" smtClean="0"/>
              <a:t>All members agreed to extend mandate </a:t>
            </a:r>
            <a:r>
              <a:rPr lang="en-US" altLang="ko-KR" sz="2000" spc="-100" dirty="0"/>
              <a:t>2</a:t>
            </a:r>
            <a:r>
              <a:rPr lang="en-US" altLang="ko-KR" sz="2000" spc="-100" dirty="0" smtClean="0"/>
              <a:t> years more (by April 2020), but keep terms of reference to have time to finalize IWG orderly. </a:t>
            </a:r>
          </a:p>
          <a:p>
            <a:pPr marL="576000" latinLnBrk="0">
              <a:lnSpc>
                <a:spcPct val="130000"/>
              </a:lnSpc>
            </a:pPr>
            <a:r>
              <a:rPr lang="en-US" altLang="ko-KR" sz="2000" spc="-100" dirty="0" smtClean="0"/>
              <a:t>Support from industry requested on enamel future developments for PSG</a:t>
            </a:r>
          </a:p>
          <a:p>
            <a:pPr marL="576000" latinLnBrk="0">
              <a:lnSpc>
                <a:spcPct val="130000"/>
              </a:lnSpc>
            </a:pPr>
            <a:r>
              <a:rPr lang="en-US" altLang="ko-KR" sz="2000" dirty="0" smtClean="0"/>
              <a:t>Amendment proposal agreed and formalized sent to GRSG secretary in due time.</a:t>
            </a:r>
          </a:p>
          <a:p>
            <a:pPr marL="576000" latinLnBrk="0">
              <a:lnSpc>
                <a:spcPct val="130000"/>
              </a:lnSpc>
            </a:pPr>
            <a:r>
              <a:rPr lang="en-US" altLang="ko-KR" sz="2000" dirty="0" smtClean="0"/>
              <a:t>Minutes of meeting will be uploaded this week to UNECE page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12</a:t>
            </a:fld>
            <a:endParaRPr lang="ko-KR" altLang="en-US"/>
          </a:p>
        </p:txBody>
      </p:sp>
      <p:sp>
        <p:nvSpPr>
          <p:cNvPr id="5" name="Datumsplatzhalter 4"/>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334953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smtClean="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smtClean="0"/>
              <a:t>2016-</a:t>
            </a:r>
            <a:r>
              <a:rPr lang="en-US" altLang="ko-KR" strike="sngStrike" dirty="0" smtClean="0">
                <a:solidFill>
                  <a:srgbClr val="FF0000"/>
                </a:solidFill>
              </a:rPr>
              <a:t>June 2018</a:t>
            </a:r>
            <a:r>
              <a:rPr lang="en-US" altLang="ko-KR" dirty="0" smtClean="0">
                <a:solidFill>
                  <a:srgbClr val="FF0000"/>
                </a:solidFill>
              </a:rPr>
              <a:t> April 2020</a:t>
            </a:r>
            <a:r>
              <a:rPr lang="en-US" altLang="ko-KR" dirty="0" smtClean="0"/>
              <a:t>: Meeting of the IWG, regular reporting to the Administrative Committee. </a:t>
            </a:r>
          </a:p>
          <a:p>
            <a:pPr marL="1250950" indent="-349250">
              <a:lnSpc>
                <a:spcPct val="120000"/>
              </a:lnSpc>
              <a:spcBef>
                <a:spcPts val="1200"/>
              </a:spcBef>
            </a:pPr>
            <a:r>
              <a:rPr lang="en-US" altLang="ko-KR" dirty="0" smtClean="0"/>
              <a:t>(b) </a:t>
            </a:r>
            <a:r>
              <a:rPr lang="en-US" altLang="ko-KR" strike="sngStrike" dirty="0" smtClean="0">
                <a:solidFill>
                  <a:srgbClr val="FF0000"/>
                </a:solidFill>
              </a:rPr>
              <a:t>June 2018</a:t>
            </a:r>
            <a:r>
              <a:rPr lang="en-US" altLang="ko-KR" dirty="0" smtClean="0">
                <a:solidFill>
                  <a:srgbClr val="FF0000"/>
                </a:solidFill>
              </a:rPr>
              <a:t>  April 2020 </a:t>
            </a:r>
            <a:r>
              <a:rPr lang="en-US" altLang="ko-KR" dirty="0" smtClean="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13</a:t>
            </a:fld>
            <a:endParaRPr lang="ko-KR" altLang="en-US"/>
          </a:p>
        </p:txBody>
      </p:sp>
      <p:sp>
        <p:nvSpPr>
          <p:cNvPr id="4" name="Datumsplatzhalter 3"/>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27464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a:t>
            </a:r>
            <a:r>
              <a:rPr lang="en-US" altLang="ko-KR" dirty="0" smtClean="0"/>
              <a:t>rogress </a:t>
            </a:r>
            <a:r>
              <a:rPr lang="en-US" altLang="ko-KR" dirty="0"/>
              <a:t>R</a:t>
            </a:r>
            <a:r>
              <a:rPr lang="en-US" altLang="ko-KR" dirty="0" smtClean="0"/>
              <a:t>eport</a:t>
            </a:r>
            <a:endParaRPr lang="ko-KR" altLang="en-US" dirty="0"/>
          </a:p>
        </p:txBody>
      </p:sp>
      <p:sp>
        <p:nvSpPr>
          <p:cNvPr id="3" name="내용 개체 틀 2"/>
          <p:cNvSpPr>
            <a:spLocks noGrp="1"/>
          </p:cNvSpPr>
          <p:nvPr>
            <p:ph idx="1"/>
          </p:nvPr>
        </p:nvSpPr>
        <p:spPr>
          <a:xfrm>
            <a:off x="457200" y="1307901"/>
            <a:ext cx="8229600" cy="5001419"/>
          </a:xfrm>
        </p:spPr>
        <p:txBody>
          <a:bodyPr>
            <a:normAutofit/>
          </a:bodyPr>
          <a:lstStyle/>
          <a:p>
            <a:r>
              <a:rPr lang="en-US" altLang="ko-KR" sz="2000" dirty="0" smtClean="0"/>
              <a:t>Chairmanship</a:t>
            </a:r>
          </a:p>
          <a:p>
            <a:pPr lvl="1"/>
            <a:r>
              <a:rPr lang="en-US" altLang="ko-KR" sz="2000" dirty="0" smtClean="0"/>
              <a:t>Chair : Mr. Sung </a:t>
            </a:r>
            <a:r>
              <a:rPr lang="en-US" altLang="ko-KR" sz="2000" dirty="0"/>
              <a:t>B</a:t>
            </a:r>
            <a:r>
              <a:rPr lang="en-US" altLang="ko-KR" sz="2000" dirty="0" smtClean="0"/>
              <a:t>ok EOM (KATRI, Rep. of Korea)</a:t>
            </a:r>
          </a:p>
          <a:p>
            <a:pPr lvl="1"/>
            <a:r>
              <a:rPr lang="en-US" altLang="ko-KR" sz="2000" dirty="0" smtClean="0"/>
              <a:t>Co-Chair : Mr. Thomas </a:t>
            </a:r>
            <a:r>
              <a:rPr lang="en-US" altLang="ko-KR" sz="2000" dirty="0" err="1" smtClean="0"/>
              <a:t>Fuhrmann</a:t>
            </a:r>
            <a:r>
              <a:rPr lang="en-US" altLang="ko-KR" sz="2000" dirty="0" smtClean="0"/>
              <a:t> (Germany) </a:t>
            </a:r>
          </a:p>
          <a:p>
            <a:pPr lvl="1"/>
            <a:r>
              <a:rPr lang="en-US" altLang="ko-KR" sz="2000" dirty="0" smtClean="0"/>
              <a:t>Secretary : Dr. Mueller von </a:t>
            </a:r>
            <a:r>
              <a:rPr lang="en-US" altLang="ko-KR" sz="2000" dirty="0" err="1" smtClean="0"/>
              <a:t>Kralik</a:t>
            </a:r>
            <a:r>
              <a:rPr lang="en-US" altLang="ko-KR" sz="2000" dirty="0" smtClean="0"/>
              <a:t> (CLEPA)</a:t>
            </a:r>
          </a:p>
          <a:p>
            <a:pPr lvl="1"/>
            <a:r>
              <a:rPr lang="en-US" altLang="ko-KR" sz="2000" dirty="0" smtClean="0"/>
              <a:t>Technical sponsor : Rep. of Korea</a:t>
            </a:r>
          </a:p>
          <a:p>
            <a:endParaRPr lang="en-US" altLang="ko-KR" sz="2000" dirty="0"/>
          </a:p>
          <a:p>
            <a:r>
              <a:rPr lang="en-US" altLang="ko-KR" sz="2400" dirty="0"/>
              <a:t>6</a:t>
            </a:r>
            <a:r>
              <a:rPr lang="en-US" altLang="ko-KR" sz="2400" dirty="0" smtClean="0"/>
              <a:t> meetings since last 110</a:t>
            </a:r>
            <a:r>
              <a:rPr lang="en-US" altLang="ko-KR" sz="2400" baseline="30000" dirty="0" smtClean="0"/>
              <a:t>th</a:t>
            </a:r>
            <a:r>
              <a:rPr lang="en-US" altLang="ko-KR" sz="2400" dirty="0" smtClean="0"/>
              <a:t> GRSG session in April</a:t>
            </a:r>
          </a:p>
          <a:p>
            <a:pPr lvl="1"/>
            <a:r>
              <a:rPr lang="en-US" altLang="ko-KR" sz="2000" dirty="0" smtClean="0"/>
              <a:t>5</a:t>
            </a:r>
            <a:r>
              <a:rPr lang="en-US" altLang="ko-KR" sz="2000" baseline="30000" dirty="0" smtClean="0"/>
              <a:t>th</a:t>
            </a:r>
            <a:r>
              <a:rPr lang="en-US" altLang="ko-KR" sz="2000" dirty="0" smtClean="0"/>
              <a:t> PSG IWG meeting : </a:t>
            </a:r>
            <a:r>
              <a:rPr lang="en-US" altLang="ko-KR" sz="2000" dirty="0"/>
              <a:t>28th </a:t>
            </a:r>
            <a:r>
              <a:rPr lang="en-US" altLang="ko-KR" sz="2000" dirty="0" smtClean="0"/>
              <a:t>June, </a:t>
            </a:r>
            <a:r>
              <a:rPr lang="en-US" altLang="ko-KR" sz="2000" dirty="0" err="1" smtClean="0"/>
              <a:t>Webasto</a:t>
            </a:r>
            <a:r>
              <a:rPr lang="en-US" altLang="ko-KR" sz="2000" dirty="0" smtClean="0"/>
              <a:t> </a:t>
            </a:r>
            <a:r>
              <a:rPr lang="en-US" altLang="ko-KR" sz="2000" dirty="0" err="1"/>
              <a:t>Gilching</a:t>
            </a:r>
            <a:r>
              <a:rPr lang="en-US" altLang="ko-KR" sz="2000" dirty="0" smtClean="0"/>
              <a:t>, Germany</a:t>
            </a:r>
          </a:p>
          <a:p>
            <a:pPr lvl="1"/>
            <a:r>
              <a:rPr lang="en-US" altLang="ko-KR" sz="2000" dirty="0" smtClean="0"/>
              <a:t>Pre WEBEX meeting : 4</a:t>
            </a:r>
            <a:r>
              <a:rPr lang="en-US" altLang="ko-KR" sz="2000" baseline="30000" dirty="0" smtClean="0"/>
              <a:t>th</a:t>
            </a:r>
            <a:r>
              <a:rPr lang="en-US" altLang="ko-KR" sz="2000" dirty="0" smtClean="0"/>
              <a:t> October</a:t>
            </a:r>
          </a:p>
          <a:p>
            <a:pPr lvl="1"/>
            <a:r>
              <a:rPr lang="en-US" altLang="ko-KR" sz="2000" dirty="0" smtClean="0"/>
              <a:t>6</a:t>
            </a:r>
            <a:r>
              <a:rPr lang="en-US" altLang="ko-KR" sz="2000" baseline="30000" dirty="0" smtClean="0"/>
              <a:t>th</a:t>
            </a:r>
            <a:r>
              <a:rPr lang="en-US" altLang="ko-KR" sz="2000" dirty="0" smtClean="0"/>
              <a:t> PSG IWG meeting : 10</a:t>
            </a:r>
            <a:r>
              <a:rPr lang="en-US" altLang="ko-KR" sz="2000" baseline="30000" dirty="0" smtClean="0"/>
              <a:t>th</a:t>
            </a:r>
            <a:r>
              <a:rPr lang="en-US" altLang="ko-KR" sz="2000" dirty="0" smtClean="0"/>
              <a:t> October, </a:t>
            </a:r>
            <a:r>
              <a:rPr lang="en-US" altLang="ko-KR" sz="2000" dirty="0" err="1" smtClean="0"/>
              <a:t>Geneve</a:t>
            </a:r>
            <a:endParaRPr lang="en-US" altLang="ko-KR" sz="2000" dirty="0" smtClean="0"/>
          </a:p>
          <a:p>
            <a:pPr lvl="1"/>
            <a:r>
              <a:rPr lang="en-US" altLang="ko-KR" sz="2000" dirty="0" smtClean="0"/>
              <a:t>7</a:t>
            </a:r>
            <a:r>
              <a:rPr lang="en-US" altLang="ko-KR" sz="2000" baseline="30000" dirty="0" smtClean="0"/>
              <a:t>th</a:t>
            </a:r>
            <a:r>
              <a:rPr lang="en-US" altLang="ko-KR" sz="2000" dirty="0" smtClean="0"/>
              <a:t> PSG IWG meeting : 24</a:t>
            </a:r>
            <a:r>
              <a:rPr lang="en-US" altLang="ko-KR" sz="2000" baseline="30000" dirty="0" smtClean="0"/>
              <a:t>th</a:t>
            </a:r>
            <a:r>
              <a:rPr lang="en-US" altLang="ko-KR" sz="2000" dirty="0" smtClean="0"/>
              <a:t> April, </a:t>
            </a:r>
            <a:r>
              <a:rPr lang="en-US" altLang="ko-KR" sz="2000" dirty="0" err="1" smtClean="0"/>
              <a:t>Geneve</a:t>
            </a:r>
            <a:endParaRPr lang="en-US" altLang="ko-KR" sz="2000" dirty="0" smtClean="0"/>
          </a:p>
          <a:p>
            <a:pPr lvl="1"/>
            <a:r>
              <a:rPr lang="en-US" altLang="ko-KR" sz="2000" dirty="0" smtClean="0"/>
              <a:t>8</a:t>
            </a:r>
            <a:r>
              <a:rPr lang="en-US" altLang="ko-KR" sz="2000" baseline="30000" dirty="0" smtClean="0"/>
              <a:t>th</a:t>
            </a:r>
            <a:r>
              <a:rPr lang="en-US" altLang="ko-KR" sz="2000" dirty="0" smtClean="0"/>
              <a:t> PSG IWG meeting : 9</a:t>
            </a:r>
            <a:r>
              <a:rPr lang="en-US" altLang="ko-KR" sz="2000" baseline="30000" dirty="0" smtClean="0"/>
              <a:t>th</a:t>
            </a:r>
            <a:r>
              <a:rPr lang="en-US" altLang="ko-KR" sz="2000" dirty="0" smtClean="0"/>
              <a:t> October, </a:t>
            </a:r>
            <a:r>
              <a:rPr lang="en-US" altLang="ko-KR" sz="2000" dirty="0" err="1" smtClean="0"/>
              <a:t>Geneve</a:t>
            </a:r>
            <a:endParaRPr lang="en-US" altLang="ko-KR" sz="2000" dirty="0" smtClean="0"/>
          </a:p>
          <a:p>
            <a:pPr lvl="1"/>
            <a:r>
              <a:rPr lang="en-US" altLang="ko-KR" sz="2000" dirty="0" smtClean="0"/>
              <a:t>9</a:t>
            </a:r>
            <a:r>
              <a:rPr lang="en-US" altLang="ko-KR" sz="2000" baseline="30000" dirty="0" smtClean="0"/>
              <a:t>th</a:t>
            </a:r>
            <a:r>
              <a:rPr lang="en-US" altLang="ko-KR" sz="2000" dirty="0" smtClean="0"/>
              <a:t> PSG IWG meeting : 9</a:t>
            </a:r>
            <a:r>
              <a:rPr lang="en-US" altLang="ko-KR" sz="2000" baseline="30000" dirty="0" smtClean="0"/>
              <a:t>th</a:t>
            </a:r>
            <a:r>
              <a:rPr lang="en-US" altLang="ko-KR" sz="2000" dirty="0" smtClean="0"/>
              <a:t> April, </a:t>
            </a:r>
            <a:r>
              <a:rPr lang="en-US" altLang="ko-KR" sz="2000" dirty="0" err="1" smtClean="0"/>
              <a:t>Geneve</a:t>
            </a:r>
            <a:endParaRPr lang="ko-KR" altLang="en-US" sz="2000" dirty="0"/>
          </a:p>
        </p:txBody>
      </p:sp>
      <p:sp>
        <p:nvSpPr>
          <p:cNvPr id="4" name="Datumsplatzhalter 3"/>
          <p:cNvSpPr>
            <a:spLocks noGrp="1"/>
          </p:cNvSpPr>
          <p:nvPr>
            <p:ph type="dt" sz="half" idx="10"/>
          </p:nvPr>
        </p:nvSpPr>
        <p:spPr/>
        <p:txBody>
          <a:bodyPr/>
          <a:lstStyle/>
          <a:p>
            <a:r>
              <a:rPr lang="de-DE" altLang="ko-KR" smtClean="0"/>
              <a:t>2018-04-09</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smtClean="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smtClean="0"/>
              <a:t>5</a:t>
            </a:r>
            <a:r>
              <a:rPr lang="en-US" altLang="ko-KR" sz="2000" baseline="30000" dirty="0" smtClean="0"/>
              <a:t>th</a:t>
            </a:r>
            <a:r>
              <a:rPr lang="en-US" altLang="ko-KR" sz="2000" dirty="0" smtClean="0"/>
              <a:t> PSG IWG Meeting</a:t>
            </a:r>
          </a:p>
          <a:p>
            <a:pPr marL="457200" lvl="1" indent="0" latinLnBrk="0">
              <a:buNone/>
            </a:pPr>
            <a:r>
              <a:rPr lang="en-US" altLang="ko-KR" sz="2000" dirty="0" smtClean="0"/>
              <a:t>- 28th June in </a:t>
            </a:r>
            <a:r>
              <a:rPr lang="en-US" altLang="ko-KR" sz="2000" dirty="0" err="1" smtClean="0"/>
              <a:t>Gilching</a:t>
            </a:r>
            <a:r>
              <a:rPr lang="en-US" altLang="ko-KR" sz="2000" dirty="0" smtClean="0"/>
              <a:t>, Germany</a:t>
            </a:r>
            <a:endParaRPr lang="ko-KR" altLang="ko-KR" sz="2000" dirty="0" smtClean="0"/>
          </a:p>
          <a:p>
            <a:pPr marL="576000" latinLnBrk="0"/>
            <a:r>
              <a:rPr lang="en-US" altLang="ko-KR" sz="2000" dirty="0" smtClean="0"/>
              <a:t>19 attendants(including 7 audio conference)</a:t>
            </a:r>
          </a:p>
          <a:p>
            <a:pPr marL="576000" latinLnBrk="0"/>
            <a:r>
              <a:rPr lang="en-US" altLang="ko-KR" sz="2000" dirty="0" smtClean="0"/>
              <a:t>Secretary reviewed current GTR proposal all-in-one.</a:t>
            </a:r>
            <a:endParaRPr lang="ko-KR" altLang="ko-KR" sz="2000" dirty="0" smtClean="0"/>
          </a:p>
          <a:p>
            <a:pPr marL="576000" latinLnBrk="0"/>
            <a:r>
              <a:rPr lang="en-US" altLang="ko-KR" sz="2000" dirty="0" smtClean="0"/>
              <a:t>KATRI presented the rationale of proposal for limitation of CPA(Ceramic Printed Area)</a:t>
            </a:r>
            <a:endParaRPr lang="ko-KR" altLang="ko-KR" sz="2000" dirty="0" smtClean="0"/>
          </a:p>
          <a:p>
            <a:pPr marL="576000" latinLnBrk="0"/>
            <a:r>
              <a:rPr lang="en-US" altLang="ko-KR" sz="2000" dirty="0" smtClean="0"/>
              <a:t>NHTSA submitted questionnaires regarding the detail information of Korean research and the justification of current proposal, etc.</a:t>
            </a:r>
          </a:p>
          <a:p>
            <a:pPr marL="576000" latinLnBrk="0"/>
            <a:endParaRPr lang="ko-KR" altLang="ko-KR" sz="1000" dirty="0" smtClean="0"/>
          </a:p>
          <a:p>
            <a:pPr latinLnBrk="0">
              <a:buFont typeface="Wingdings" panose="05000000000000000000" pitchFamily="2" charset="2"/>
              <a:buChar char="u"/>
            </a:pPr>
            <a:r>
              <a:rPr lang="en-US" altLang="ko-KR" sz="2000" dirty="0" smtClean="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a:t>
            </a:r>
            <a:r>
              <a:rPr lang="en-US" altLang="ko-KR" sz="2000" dirty="0" smtClean="0"/>
              <a:t>the answer of NHTSA questions and shared opinions with members.</a:t>
            </a:r>
          </a:p>
          <a:p>
            <a:pPr marL="576000" latinLnBrk="0"/>
            <a:r>
              <a:rPr lang="en-US" altLang="ko-KR" sz="2000" dirty="0" smtClean="0"/>
              <a:t>Further discussion will be continued in 6</a:t>
            </a:r>
            <a:r>
              <a:rPr lang="en-US" altLang="ko-KR" sz="2000" baseline="30000" dirty="0" smtClean="0"/>
              <a:t>th</a:t>
            </a:r>
            <a:r>
              <a:rPr lang="en-US" altLang="ko-KR" sz="2000" dirty="0" smtClean="0"/>
              <a:t> PSG meeting with additional explanation materials.</a:t>
            </a:r>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
        <p:nvSpPr>
          <p:cNvPr id="6" name="Datumsplatzhalter 5"/>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73502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smtClean="0"/>
              <a:t>6</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- 10th October in Geneva</a:t>
            </a:r>
            <a:endParaRPr lang="ko-KR" altLang="ko-KR" sz="2000" dirty="0" smtClean="0"/>
          </a:p>
          <a:p>
            <a:pPr marL="576000" latinLnBrk="0">
              <a:lnSpc>
                <a:spcPct val="130000"/>
              </a:lnSpc>
            </a:pPr>
            <a:r>
              <a:rPr lang="en-US" altLang="ko-KR" sz="2000" dirty="0" smtClean="0"/>
              <a:t>22 attendants(including 4 audio conference)</a:t>
            </a:r>
          </a:p>
          <a:p>
            <a:pPr marL="576000" latinLnBrk="0">
              <a:lnSpc>
                <a:spcPct val="130000"/>
              </a:lnSpc>
            </a:pPr>
            <a:r>
              <a:rPr lang="en-US" altLang="ko-KR" sz="2000" dirty="0" smtClean="0"/>
              <a:t>KATRI reviewed the answer of NHTSA’s question again with updated documents.</a:t>
            </a:r>
          </a:p>
          <a:p>
            <a:pPr marL="576000" latinLnBrk="0">
              <a:lnSpc>
                <a:spcPct val="130000"/>
              </a:lnSpc>
            </a:pPr>
            <a:r>
              <a:rPr lang="en-US" altLang="ko-KR" sz="2000" dirty="0" smtClean="0"/>
              <a:t>NHTSA referred that more studies on CPA and verification for test procedure are necessary for amendment GTR 6.</a:t>
            </a:r>
          </a:p>
          <a:p>
            <a:pPr marL="576000" latinLnBrk="0">
              <a:lnSpc>
                <a:spcPct val="130000"/>
              </a:lnSpc>
            </a:pPr>
            <a:r>
              <a:rPr lang="en-US" altLang="ko-KR" sz="2000" spc="-100" dirty="0" smtClean="0"/>
              <a:t>All members agreed to extend mandate 1.5 years more(by June 2018) and divide into two step approaches(urgent issues/further research on CPA). </a:t>
            </a:r>
          </a:p>
          <a:p>
            <a:pPr marL="576000" latinLnBrk="0">
              <a:lnSpc>
                <a:spcPct val="130000"/>
              </a:lnSpc>
            </a:pPr>
            <a:r>
              <a:rPr lang="en-US" altLang="ko-KR" sz="2000" dirty="0" smtClean="0"/>
              <a:t>Amendments on scope and impact point(related to GRSG 107-23) </a:t>
            </a:r>
            <a:r>
              <a:rPr lang="en-US" altLang="ko-KR" sz="2000" spc="-50" dirty="0" smtClean="0"/>
              <a:t>which are urgent issues are agreed to propose in next GRSG session.</a:t>
            </a:r>
          </a:p>
          <a:p>
            <a:pPr marL="576000" latinLnBrk="0">
              <a:lnSpc>
                <a:spcPct val="130000"/>
              </a:lnSpc>
            </a:pPr>
            <a:r>
              <a:rPr lang="en-US" altLang="ko-KR" sz="2000" dirty="0" smtClean="0"/>
              <a:t>Amendment proposal agreed and formalized sent to GRSG secretary in due time.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
        <p:nvSpPr>
          <p:cNvPr id="5" name="Datumsplatzhalter 4"/>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2830661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smtClean="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smtClean="0"/>
              <a:t>Part B, paragraph 2., Application/Scope</a:t>
            </a:r>
            <a:r>
              <a:rPr lang="en-GB" altLang="ko-KR" dirty="0" smtClean="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r>
              <a:rPr lang="en-US" altLang="ko-KR" dirty="0" smtClean="0"/>
              <a:t>…………………………….</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
        <p:nvSpPr>
          <p:cNvPr id="5" name="Datumsplatzhalter 4"/>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16646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smtClean="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smtClean="0"/>
              <a:t>2016- </a:t>
            </a:r>
            <a:r>
              <a:rPr lang="en-US" altLang="ko-KR" strike="sngStrike" dirty="0" smtClean="0">
                <a:solidFill>
                  <a:srgbClr val="FF0000"/>
                </a:solidFill>
              </a:rPr>
              <a:t>2015-2016 </a:t>
            </a:r>
            <a:r>
              <a:rPr lang="en-US" altLang="ko-KR" dirty="0" smtClean="0">
                <a:solidFill>
                  <a:srgbClr val="FF0000"/>
                </a:solidFill>
              </a:rPr>
              <a:t>June 2018 </a:t>
            </a:r>
            <a:r>
              <a:rPr lang="en-US" altLang="ko-KR" dirty="0" smtClean="0"/>
              <a:t>: Meeting of the IWG, regular reporting to the Administrative Committee. </a:t>
            </a:r>
          </a:p>
          <a:p>
            <a:pPr marL="1250950" indent="-349250">
              <a:lnSpc>
                <a:spcPct val="120000"/>
              </a:lnSpc>
              <a:spcBef>
                <a:spcPts val="1200"/>
              </a:spcBef>
            </a:pPr>
            <a:r>
              <a:rPr lang="en-US" altLang="ko-KR" dirty="0" smtClean="0"/>
              <a:t>(b) </a:t>
            </a:r>
            <a:r>
              <a:rPr lang="en-US" altLang="ko-KR" strike="sngStrike" dirty="0" smtClean="0">
                <a:solidFill>
                  <a:srgbClr val="FF0000"/>
                </a:solidFill>
              </a:rPr>
              <a:t>November 2016 </a:t>
            </a:r>
            <a:r>
              <a:rPr lang="en-US" altLang="ko-KR" dirty="0" smtClean="0">
                <a:solidFill>
                  <a:srgbClr val="FF0000"/>
                </a:solidFill>
              </a:rPr>
              <a:t>June 2018 </a:t>
            </a:r>
            <a:r>
              <a:rPr lang="en-US" altLang="ko-KR" dirty="0" smtClean="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
        <p:nvSpPr>
          <p:cNvPr id="4" name="Datumsplatzhalter 3"/>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252877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smtClean="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smtClean="0">
                <a:solidFill>
                  <a:srgbClr val="FF0000"/>
                </a:solidFill>
              </a:rPr>
              <a:t>The </a:t>
            </a:r>
            <a:r>
              <a:rPr lang="en-CA" dirty="0">
                <a:solidFill>
                  <a:srgbClr val="FF0000"/>
                </a:solidFill>
              </a:rPr>
              <a:t>work of </a:t>
            </a:r>
            <a:r>
              <a:rPr lang="en-CA" dirty="0" smtClean="0">
                <a:solidFill>
                  <a:srgbClr val="FF0000"/>
                </a:solidFill>
              </a:rPr>
              <a:t>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smtClean="0"/>
              <a:t>5.1</a:t>
            </a:r>
            <a:endParaRPr lang="de-DE" dirty="0"/>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
        <p:nvSpPr>
          <p:cNvPr id="8" name="Datumsplatzhalter 7"/>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60850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2</a:t>
            </a:r>
          </a:p>
          <a:p>
            <a:pPr lvl="1">
              <a:lnSpc>
                <a:spcPct val="120000"/>
              </a:lnSpc>
              <a:spcBef>
                <a:spcPts val="1200"/>
              </a:spcBef>
            </a:pPr>
            <a:r>
              <a:rPr lang="en-CA" dirty="0" smtClean="0"/>
              <a:t>With regards to the 227g ball drop test, </a:t>
            </a:r>
            <a:r>
              <a:rPr lang="en-CA" dirty="0" smtClean="0">
                <a:solidFill>
                  <a:srgbClr val="FF0000"/>
                </a:solidFill>
              </a:rPr>
              <a:t>the original task of </a:t>
            </a:r>
            <a:r>
              <a:rPr lang="en-CA" strike="sngStrike" dirty="0" smtClean="0"/>
              <a:t>the </a:t>
            </a:r>
            <a:r>
              <a:rPr lang="en-CA" dirty="0" smtClean="0"/>
              <a:t>IWG will</a:t>
            </a:r>
            <a:r>
              <a:rPr lang="en-CA" dirty="0" smtClean="0">
                <a:solidFill>
                  <a:srgbClr val="FF0000"/>
                </a:solidFill>
              </a:rPr>
              <a:t> be </a:t>
            </a:r>
            <a:r>
              <a:rPr lang="en-CA" dirty="0">
                <a:solidFill>
                  <a:srgbClr val="FF0000"/>
                </a:solidFill>
              </a:rPr>
              <a:t> </a:t>
            </a:r>
            <a:r>
              <a:rPr lang="en-CA" dirty="0" smtClean="0">
                <a:solidFill>
                  <a:srgbClr val="FF0000"/>
                </a:solidFill>
              </a:rPr>
              <a:t>  extended to take further research results into account to </a:t>
            </a:r>
            <a:r>
              <a:rPr lang="en-CA" dirty="0" smtClean="0"/>
              <a:t>discuss the         following:</a:t>
            </a:r>
          </a:p>
          <a:p>
            <a:pPr marL="800100" lvl="1" indent="-342900">
              <a:lnSpc>
                <a:spcPct val="120000"/>
              </a:lnSpc>
              <a:spcBef>
                <a:spcPts val="1200"/>
              </a:spcBef>
              <a:buAutoNum type="alphaLcParenBoth"/>
            </a:pPr>
            <a:r>
              <a:rPr lang="en-CA" dirty="0" smtClean="0"/>
              <a:t>Only using a 30cm x 30cm test piece for the 227g ball drop test</a:t>
            </a:r>
          </a:p>
          <a:p>
            <a:pPr marL="800100" lvl="1" indent="-342900">
              <a:lnSpc>
                <a:spcPct val="120000"/>
              </a:lnSpc>
              <a:spcBef>
                <a:spcPts val="1200"/>
              </a:spcBef>
              <a:buAutoNum type="alphaLcParenBoth"/>
            </a:pPr>
            <a:r>
              <a:rPr lang="en-CA" dirty="0" smtClean="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smtClean="0"/>
              <a:t>Clarifying and harmonizing the UN Regulation and ISO with regards to  the test</a:t>
            </a:r>
            <a:endParaRPr lang="en-CA" dirty="0"/>
          </a:p>
          <a:p>
            <a:pPr marL="800100" lvl="1" indent="-342900">
              <a:lnSpc>
                <a:spcPct val="120000"/>
              </a:lnSpc>
              <a:spcBef>
                <a:spcPts val="1200"/>
              </a:spcBef>
              <a:buAutoNum type="alphaLcParenBoth"/>
            </a:pPr>
            <a:r>
              <a:rPr lang="en-CA" dirty="0" smtClean="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5.2</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
        <p:nvSpPr>
          <p:cNvPr id="4" name="Datumsplatzhalter 3"/>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4179608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1</a:t>
            </a:r>
          </a:p>
          <a:p>
            <a:pPr lvl="1">
              <a:lnSpc>
                <a:spcPct val="120000"/>
              </a:lnSpc>
              <a:spcBef>
                <a:spcPts val="1200"/>
              </a:spcBef>
            </a:pPr>
            <a:r>
              <a:rPr lang="en-CA" dirty="0" smtClean="0"/>
              <a:t>The IWG shall also assess whether there should be further amendments to the classification of glazing, which may be installed as windscreen, other windows of a vehicle, and sunroof. </a:t>
            </a:r>
            <a:endParaRPr lang="en-CA" strike="sngStrike" dirty="0" smtClean="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5.3</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smtClean="0"/>
          </a:p>
          <a:p>
            <a:pPr lvl="1">
              <a:lnSpc>
                <a:spcPct val="120000"/>
              </a:lnSpc>
              <a:spcBef>
                <a:spcPts val="1200"/>
              </a:spcBef>
            </a:pPr>
            <a:r>
              <a:rPr lang="en-CA" dirty="0" smtClean="0"/>
              <a:t>Chair (Republic of Korea), Co-Chair (Germany) and a secretary </a:t>
            </a:r>
            <a:r>
              <a:rPr lang="en-CA" dirty="0" smtClean="0">
                <a:solidFill>
                  <a:srgbClr val="FF0000"/>
                </a:solidFill>
              </a:rPr>
              <a:t>(CLEPA)</a:t>
            </a:r>
            <a:r>
              <a:rPr lang="en-CA" dirty="0" smtClean="0"/>
              <a:t> will   manage IWG.</a:t>
            </a:r>
            <a:endParaRPr lang="en-CA" strike="sngStrike" dirty="0" smtClean="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smtClean="0"/>
              <a:t>6.1</a:t>
            </a:r>
          </a:p>
          <a:p>
            <a:endParaRPr lang="de-DE" dirty="0" smtClean="0"/>
          </a:p>
          <a:p>
            <a:r>
              <a:rPr lang="de-DE" dirty="0" smtClean="0"/>
              <a:t>(b)</a:t>
            </a:r>
            <a:endParaRPr lang="de-DE" dirty="0"/>
          </a:p>
        </p:txBody>
      </p:sp>
      <p:sp>
        <p:nvSpPr>
          <p:cNvPr id="4" name="Datumsplatzhalter 3"/>
          <p:cNvSpPr>
            <a:spLocks noGrp="1"/>
          </p:cNvSpPr>
          <p:nvPr>
            <p:ph type="dt" sz="half" idx="10"/>
          </p:nvPr>
        </p:nvSpPr>
        <p:spPr/>
        <p:txBody>
          <a:bodyPr/>
          <a:lstStyle/>
          <a:p>
            <a:r>
              <a:rPr lang="de-DE" altLang="ko-KR" smtClean="0"/>
              <a:t>2018-04-09</a:t>
            </a:r>
            <a:endParaRPr lang="ko-KR" altLang="en-US"/>
          </a:p>
        </p:txBody>
      </p:sp>
    </p:spTree>
    <p:extLst>
      <p:ext uri="{BB962C8B-B14F-4D97-AF65-F5344CB8AC3E}">
        <p14:creationId xmlns:p14="http://schemas.microsoft.com/office/powerpoint/2010/main" val="146753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1112</Words>
  <Application>Microsoft Office PowerPoint</Application>
  <PresentationFormat>On-screen Show (4:3)</PresentationFormat>
  <Paragraphs>135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Hubert Romain</cp:lastModifiedBy>
  <cp:revision>32</cp:revision>
  <dcterms:created xsi:type="dcterms:W3CDTF">2016-10-11T06:57:45Z</dcterms:created>
  <dcterms:modified xsi:type="dcterms:W3CDTF">2018-04-09T11:50:13Z</dcterms:modified>
</cp:coreProperties>
</file>