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92" r:id="rId2"/>
  </p:sldMasterIdLst>
  <p:notesMasterIdLst>
    <p:notesMasterId r:id="rId22"/>
  </p:notesMasterIdLst>
  <p:sldIdLst>
    <p:sldId id="281" r:id="rId3"/>
    <p:sldId id="303" r:id="rId4"/>
    <p:sldId id="315" r:id="rId5"/>
    <p:sldId id="345" r:id="rId6"/>
    <p:sldId id="343" r:id="rId7"/>
    <p:sldId id="344" r:id="rId8"/>
    <p:sldId id="346" r:id="rId9"/>
    <p:sldId id="300" r:id="rId10"/>
    <p:sldId id="326" r:id="rId11"/>
    <p:sldId id="627" r:id="rId12"/>
    <p:sldId id="347" r:id="rId13"/>
    <p:sldId id="352" r:id="rId14"/>
    <p:sldId id="625" r:id="rId15"/>
    <p:sldId id="304" r:id="rId16"/>
    <p:sldId id="626" r:id="rId17"/>
    <p:sldId id="338" r:id="rId18"/>
    <p:sldId id="261" r:id="rId19"/>
    <p:sldId id="351" r:id="rId20"/>
    <p:sldId id="323" r:id="rId21"/>
  </p:sldIdLst>
  <p:sldSz cx="9144000" cy="514985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410"/>
    <a:srgbClr val="FFFFFF"/>
    <a:srgbClr val="DEE5EE"/>
    <a:srgbClr val="5AA2AD"/>
    <a:srgbClr val="DEE2EC"/>
    <a:srgbClr val="13598D"/>
    <a:srgbClr val="CCD1D9"/>
    <a:srgbClr val="CACED7"/>
    <a:srgbClr val="DDE4EE"/>
    <a:srgbClr val="0E5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9" autoAdjust="0"/>
    <p:restoredTop sz="94394" autoAdjust="0"/>
  </p:normalViewPr>
  <p:slideViewPr>
    <p:cSldViewPr>
      <p:cViewPr varScale="1">
        <p:scale>
          <a:sx n="97" d="100"/>
          <a:sy n="97" d="100"/>
        </p:scale>
        <p:origin x="84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161.19999999999999</c:v>
                </c:pt>
                <c:pt idx="1">
                  <c:v>173.6</c:v>
                </c:pt>
                <c:pt idx="2">
                  <c:v>239</c:v>
                </c:pt>
                <c:pt idx="3">
                  <c:v>237.6</c:v>
                </c:pt>
                <c:pt idx="4">
                  <c:v>252.1</c:v>
                </c:pt>
                <c:pt idx="5">
                  <c:v>217.7</c:v>
                </c:pt>
                <c:pt idx="6">
                  <c:v>259.3</c:v>
                </c:pt>
                <c:pt idx="7">
                  <c:v>414.4</c:v>
                </c:pt>
                <c:pt idx="8">
                  <c:v>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D-43D5-9651-14423DFCDE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Восток-Запад-Восток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7.4</c:v>
                </c:pt>
                <c:pt idx="1">
                  <c:v>14.9</c:v>
                </c:pt>
                <c:pt idx="2">
                  <c:v>28.8</c:v>
                </c:pt>
                <c:pt idx="3">
                  <c:v>21.6</c:v>
                </c:pt>
                <c:pt idx="4">
                  <c:v>44.3</c:v>
                </c:pt>
                <c:pt idx="5">
                  <c:v>79.7</c:v>
                </c:pt>
                <c:pt idx="6">
                  <c:v>148.5</c:v>
                </c:pt>
                <c:pt idx="7">
                  <c:v>262.5</c:v>
                </c:pt>
                <c:pt idx="8">
                  <c:v>351.1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AD-43D5-9651-14423DFCDE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63286384"/>
        <c:axId val="1604116464"/>
      </c:barChart>
      <c:catAx>
        <c:axId val="166328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4116464"/>
        <c:crosses val="autoZero"/>
        <c:auto val="1"/>
        <c:lblAlgn val="ctr"/>
        <c:lblOffset val="100"/>
        <c:noMultiLvlLbl val="0"/>
      </c:catAx>
      <c:valAx>
        <c:axId val="160411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328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970E2-9539-4D88-9981-1D73907B43F6}" type="doc">
      <dgm:prSet loTypeId="urn:microsoft.com/office/officeart/2005/8/layout/process1" loCatId="process" qsTypeId="urn:microsoft.com/office/officeart/2005/8/quickstyle/simple4" qsCatId="simple" csTypeId="urn:microsoft.com/office/officeart/2005/8/colors/colorful2" csCatId="colorful" phldr="1"/>
      <dgm:spPr/>
    </dgm:pt>
    <dgm:pt modelId="{4C29C61A-6E8E-4276-9D86-9A480E2C8853}">
      <dgm:prSet phldrT="[Текст]"/>
      <dgm:spPr/>
      <dgm:t>
        <a:bodyPr/>
        <a:lstStyle/>
        <a:p>
          <a:r>
            <a:rPr lang="en-US" dirty="0"/>
            <a:t>1</a:t>
          </a:r>
          <a:endParaRPr lang="ru-RU" dirty="0"/>
        </a:p>
      </dgm:t>
    </dgm:pt>
    <dgm:pt modelId="{4BCD810F-A8B3-4431-AADB-985F89006B51}" type="parTrans" cxnId="{3BA680A0-A196-4156-BD30-AD786C0350AF}">
      <dgm:prSet/>
      <dgm:spPr/>
      <dgm:t>
        <a:bodyPr/>
        <a:lstStyle/>
        <a:p>
          <a:endParaRPr lang="ru-RU"/>
        </a:p>
      </dgm:t>
    </dgm:pt>
    <dgm:pt modelId="{338A77F1-C5BA-43C8-BDE0-B869CEDD8528}" type="sibTrans" cxnId="{3BA680A0-A196-4156-BD30-AD786C0350AF}">
      <dgm:prSet/>
      <dgm:spPr/>
      <dgm:t>
        <a:bodyPr/>
        <a:lstStyle/>
        <a:p>
          <a:endParaRPr lang="ru-RU"/>
        </a:p>
      </dgm:t>
    </dgm:pt>
    <dgm:pt modelId="{461B5C22-1C85-46D4-82D4-7AAF0D05A2A5}">
      <dgm:prSet phldrT="[Текст]"/>
      <dgm:spPr>
        <a:gradFill rotWithShape="0">
          <a:gsLst>
            <a:gs pos="0">
              <a:srgbClr val="A603AB"/>
            </a:gs>
            <a:gs pos="21001">
              <a:srgbClr val="00B0F0"/>
            </a:gs>
            <a:gs pos="40000">
              <a:srgbClr val="1A8D48"/>
            </a:gs>
            <a:gs pos="59000">
              <a:srgbClr val="FFFF00"/>
            </a:gs>
            <a:gs pos="77000">
              <a:srgbClr val="EE3F17"/>
            </a:gs>
            <a:gs pos="100000">
              <a:srgbClr val="E81766"/>
            </a:gs>
          </a:gsLst>
          <a:lin ang="0" scaled="1"/>
        </a:gradFill>
      </dgm:spPr>
      <dgm:t>
        <a:bodyPr/>
        <a:lstStyle/>
        <a:p>
          <a:r>
            <a:rPr lang="en-US" dirty="0"/>
            <a:t>4</a:t>
          </a:r>
          <a:endParaRPr lang="ru-RU" dirty="0"/>
        </a:p>
      </dgm:t>
    </dgm:pt>
    <dgm:pt modelId="{6E851CD3-9E52-4C19-B50E-A871594877E9}" type="parTrans" cxnId="{C6FA32A6-0587-4834-B3DB-F1444EA13B99}">
      <dgm:prSet/>
      <dgm:spPr/>
      <dgm:t>
        <a:bodyPr/>
        <a:lstStyle/>
        <a:p>
          <a:endParaRPr lang="ru-RU"/>
        </a:p>
      </dgm:t>
    </dgm:pt>
    <dgm:pt modelId="{A761CA61-46E6-4452-9601-98C8C54D74AA}" type="sibTrans" cxnId="{C6FA32A6-0587-4834-B3DB-F1444EA13B99}">
      <dgm:prSet/>
      <dgm:spPr/>
      <dgm:t>
        <a:bodyPr/>
        <a:lstStyle/>
        <a:p>
          <a:endParaRPr lang="ru-RU"/>
        </a:p>
      </dgm:t>
    </dgm:pt>
    <dgm:pt modelId="{E4719C23-F3EA-4EDC-B85F-7C72A251A664}">
      <dgm:prSet phldrT="[Текст]"/>
      <dgm:spPr>
        <a:solidFill>
          <a:srgbClr val="71FF71"/>
        </a:solidFill>
      </dgm:spPr>
      <dgm:t>
        <a:bodyPr/>
        <a:lstStyle/>
        <a:p>
          <a:r>
            <a:rPr lang="en-US" dirty="0"/>
            <a:t>5</a:t>
          </a:r>
          <a:endParaRPr lang="ru-RU" dirty="0"/>
        </a:p>
      </dgm:t>
    </dgm:pt>
    <dgm:pt modelId="{00AAE09D-C51E-465F-B9E8-C4AD402FDE50}" type="parTrans" cxnId="{21B6CC8E-F0B9-4F79-A22F-165B339467A5}">
      <dgm:prSet/>
      <dgm:spPr/>
      <dgm:t>
        <a:bodyPr/>
        <a:lstStyle/>
        <a:p>
          <a:endParaRPr lang="ru-RU"/>
        </a:p>
      </dgm:t>
    </dgm:pt>
    <dgm:pt modelId="{12244497-4F8F-4E4E-A55A-BB4A6386B158}" type="sibTrans" cxnId="{21B6CC8E-F0B9-4F79-A22F-165B339467A5}">
      <dgm:prSet/>
      <dgm:spPr/>
      <dgm:t>
        <a:bodyPr/>
        <a:lstStyle/>
        <a:p>
          <a:endParaRPr lang="ru-RU"/>
        </a:p>
      </dgm:t>
    </dgm:pt>
    <dgm:pt modelId="{D435A3DF-506B-4C2C-B446-7240B1B29D51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2</a:t>
          </a:r>
          <a:endParaRPr lang="ru-RU" dirty="0"/>
        </a:p>
      </dgm:t>
    </dgm:pt>
    <dgm:pt modelId="{037F1B60-3AB8-486F-B6B8-06FE817405E8}" type="parTrans" cxnId="{33C44DFC-29C0-428B-A18C-F64947DA624F}">
      <dgm:prSet/>
      <dgm:spPr/>
      <dgm:t>
        <a:bodyPr/>
        <a:lstStyle/>
        <a:p>
          <a:endParaRPr lang="ru-RU"/>
        </a:p>
      </dgm:t>
    </dgm:pt>
    <dgm:pt modelId="{E4610375-9872-4014-9E5A-B385E9F6ABD4}" type="sibTrans" cxnId="{33C44DFC-29C0-428B-A18C-F64947DA624F}">
      <dgm:prSet/>
      <dgm:spPr/>
      <dgm:t>
        <a:bodyPr/>
        <a:lstStyle/>
        <a:p>
          <a:endParaRPr lang="ru-RU"/>
        </a:p>
      </dgm:t>
    </dgm:pt>
    <dgm:pt modelId="{8CD13D9E-DBEE-4007-B8D0-09725F0F0A54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3</a:t>
          </a:r>
          <a:endParaRPr lang="ru-RU" dirty="0"/>
        </a:p>
      </dgm:t>
    </dgm:pt>
    <dgm:pt modelId="{547E7337-D84F-4C0D-9DFD-EC52A95C17BD}" type="parTrans" cxnId="{6FA40239-5AAB-43B2-85F2-DAB70E928F99}">
      <dgm:prSet/>
      <dgm:spPr/>
      <dgm:t>
        <a:bodyPr/>
        <a:lstStyle/>
        <a:p>
          <a:endParaRPr lang="ru-RU"/>
        </a:p>
      </dgm:t>
    </dgm:pt>
    <dgm:pt modelId="{7AB89B6B-B4C1-4B32-A0B3-AE53213CA6D5}" type="sibTrans" cxnId="{6FA40239-5AAB-43B2-85F2-DAB70E928F99}">
      <dgm:prSet/>
      <dgm:spPr/>
      <dgm:t>
        <a:bodyPr/>
        <a:lstStyle/>
        <a:p>
          <a:endParaRPr lang="ru-RU"/>
        </a:p>
      </dgm:t>
    </dgm:pt>
    <dgm:pt modelId="{6DFC9961-8143-40C3-8FA3-879957DACECB}">
      <dgm:prSet phldrT="[Текст]"/>
      <dgm:spPr>
        <a:solidFill>
          <a:srgbClr val="008000"/>
        </a:solidFill>
      </dgm:spPr>
      <dgm:t>
        <a:bodyPr/>
        <a:lstStyle/>
        <a:p>
          <a:r>
            <a:rPr lang="en-US" dirty="0"/>
            <a:t>6</a:t>
          </a:r>
          <a:endParaRPr lang="ru-RU" dirty="0"/>
        </a:p>
      </dgm:t>
    </dgm:pt>
    <dgm:pt modelId="{B23635BB-FA3C-4BC2-BA62-751A749CB653}" type="parTrans" cxnId="{D4D1C43D-6069-406F-93AD-13A8A88DD7D6}">
      <dgm:prSet/>
      <dgm:spPr/>
      <dgm:t>
        <a:bodyPr/>
        <a:lstStyle/>
        <a:p>
          <a:endParaRPr lang="ru-RU"/>
        </a:p>
      </dgm:t>
    </dgm:pt>
    <dgm:pt modelId="{C35AF878-DF1D-4F1D-A2F0-3CCD3948A4B3}" type="sibTrans" cxnId="{D4D1C43D-6069-406F-93AD-13A8A88DD7D6}">
      <dgm:prSet/>
      <dgm:spPr/>
      <dgm:t>
        <a:bodyPr/>
        <a:lstStyle/>
        <a:p>
          <a:endParaRPr lang="ru-RU"/>
        </a:p>
      </dgm:t>
    </dgm:pt>
    <dgm:pt modelId="{7E946538-014C-42B1-8E13-0219C93E2112}">
      <dgm:prSet phldrT="[Текст]"/>
      <dgm:spPr>
        <a:solidFill>
          <a:srgbClr val="C00000"/>
        </a:solidFill>
      </dgm:spPr>
      <dgm:t>
        <a:bodyPr/>
        <a:lstStyle/>
        <a:p>
          <a:r>
            <a:rPr lang="en-US" dirty="0"/>
            <a:t>7</a:t>
          </a:r>
          <a:endParaRPr lang="ru-RU" dirty="0"/>
        </a:p>
      </dgm:t>
    </dgm:pt>
    <dgm:pt modelId="{5FE50EE7-F0AD-4C4F-948E-822320EC51BF}" type="parTrans" cxnId="{F5927C80-60A7-4FFA-B14F-51E82397BC92}">
      <dgm:prSet/>
      <dgm:spPr/>
      <dgm:t>
        <a:bodyPr/>
        <a:lstStyle/>
        <a:p>
          <a:endParaRPr lang="ru-RU"/>
        </a:p>
      </dgm:t>
    </dgm:pt>
    <dgm:pt modelId="{01BB2401-3D06-4E7B-95DB-9BF708D4038B}" type="sibTrans" cxnId="{F5927C80-60A7-4FFA-B14F-51E82397BC92}">
      <dgm:prSet/>
      <dgm:spPr/>
      <dgm:t>
        <a:bodyPr/>
        <a:lstStyle/>
        <a:p>
          <a:endParaRPr lang="ru-RU"/>
        </a:p>
      </dgm:t>
    </dgm:pt>
    <dgm:pt modelId="{FF77E259-816F-46CE-9A35-B150004674EC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8</a:t>
          </a:r>
          <a:endParaRPr lang="ru-RU" dirty="0"/>
        </a:p>
      </dgm:t>
    </dgm:pt>
    <dgm:pt modelId="{2363B929-CC07-4438-B7D2-9BBE2614C6D7}" type="parTrans" cxnId="{2BE29316-AFB2-4BDD-AEA0-8A6C1E0A66ED}">
      <dgm:prSet/>
      <dgm:spPr/>
      <dgm:t>
        <a:bodyPr/>
        <a:lstStyle/>
        <a:p>
          <a:endParaRPr lang="ru-RU"/>
        </a:p>
      </dgm:t>
    </dgm:pt>
    <dgm:pt modelId="{18E6D2B9-BC97-45AD-BFCD-B9A4BC1F60F5}" type="sibTrans" cxnId="{2BE29316-AFB2-4BDD-AEA0-8A6C1E0A66ED}">
      <dgm:prSet/>
      <dgm:spPr/>
      <dgm:t>
        <a:bodyPr/>
        <a:lstStyle/>
        <a:p>
          <a:endParaRPr lang="ru-RU"/>
        </a:p>
      </dgm:t>
    </dgm:pt>
    <dgm:pt modelId="{7C7554B7-147F-4136-ADA3-645BDB8D666C}" type="pres">
      <dgm:prSet presAssocID="{749970E2-9539-4D88-9981-1D73907B43F6}" presName="Name0" presStyleCnt="0">
        <dgm:presLayoutVars>
          <dgm:dir/>
          <dgm:resizeHandles val="exact"/>
        </dgm:presLayoutVars>
      </dgm:prSet>
      <dgm:spPr/>
    </dgm:pt>
    <dgm:pt modelId="{7521E398-F086-4D74-A321-8D4B8CE587BC}" type="pres">
      <dgm:prSet presAssocID="{4C29C61A-6E8E-4276-9D86-9A480E2C8853}" presName="node" presStyleLbl="node1" presStyleIdx="0" presStyleCnt="8" custScaleX="155853" custScaleY="83554">
        <dgm:presLayoutVars>
          <dgm:bulletEnabled val="1"/>
        </dgm:presLayoutVars>
      </dgm:prSet>
      <dgm:spPr/>
    </dgm:pt>
    <dgm:pt modelId="{FA025205-B5E7-48DA-8EAD-BF26721DD1BE}" type="pres">
      <dgm:prSet presAssocID="{338A77F1-C5BA-43C8-BDE0-B869CEDD8528}" presName="sibTrans" presStyleLbl="sibTrans2D1" presStyleIdx="0" presStyleCnt="7"/>
      <dgm:spPr>
        <a:prstGeom prst="flowChartConnector">
          <a:avLst/>
        </a:prstGeom>
      </dgm:spPr>
    </dgm:pt>
    <dgm:pt modelId="{486715B8-2B1F-4650-8C7C-DFE65A6727F3}" type="pres">
      <dgm:prSet presAssocID="{338A77F1-C5BA-43C8-BDE0-B869CEDD8528}" presName="connectorText" presStyleLbl="sibTrans2D1" presStyleIdx="0" presStyleCnt="7"/>
      <dgm:spPr/>
    </dgm:pt>
    <dgm:pt modelId="{0D1463D7-5DEC-496E-A15E-ED43092C215A}" type="pres">
      <dgm:prSet presAssocID="{D435A3DF-506B-4C2C-B446-7240B1B29D51}" presName="node" presStyleLbl="node1" presStyleIdx="1" presStyleCnt="8" custScaleX="148803" custScaleY="82285">
        <dgm:presLayoutVars>
          <dgm:bulletEnabled val="1"/>
        </dgm:presLayoutVars>
      </dgm:prSet>
      <dgm:spPr/>
    </dgm:pt>
    <dgm:pt modelId="{E5D669AD-4BE0-445A-B06A-D887AB185E53}" type="pres">
      <dgm:prSet presAssocID="{E4610375-9872-4014-9E5A-B385E9F6ABD4}" presName="sibTrans" presStyleLbl="sibTrans2D1" presStyleIdx="1" presStyleCnt="7"/>
      <dgm:spPr>
        <a:prstGeom prst="flowChartConnector">
          <a:avLst/>
        </a:prstGeom>
      </dgm:spPr>
    </dgm:pt>
    <dgm:pt modelId="{525D4FDE-ADC5-4B39-96A6-55BD066F9A3E}" type="pres">
      <dgm:prSet presAssocID="{E4610375-9872-4014-9E5A-B385E9F6ABD4}" presName="connectorText" presStyleLbl="sibTrans2D1" presStyleIdx="1" presStyleCnt="7"/>
      <dgm:spPr/>
    </dgm:pt>
    <dgm:pt modelId="{022A127A-8A8F-489D-B8AD-D2AB5614D3BE}" type="pres">
      <dgm:prSet presAssocID="{8CD13D9E-DBEE-4007-B8D0-09725F0F0A54}" presName="node" presStyleLbl="node1" presStyleIdx="2" presStyleCnt="8" custScaleX="159718" custScaleY="77527">
        <dgm:presLayoutVars>
          <dgm:bulletEnabled val="1"/>
        </dgm:presLayoutVars>
      </dgm:prSet>
      <dgm:spPr/>
    </dgm:pt>
    <dgm:pt modelId="{BF15A3AE-9D4A-40E0-A57F-0ED072806338}" type="pres">
      <dgm:prSet presAssocID="{7AB89B6B-B4C1-4B32-A0B3-AE53213CA6D5}" presName="sibTrans" presStyleLbl="sibTrans2D1" presStyleIdx="2" presStyleCnt="7"/>
      <dgm:spPr>
        <a:prstGeom prst="flowChartConnector">
          <a:avLst/>
        </a:prstGeom>
      </dgm:spPr>
    </dgm:pt>
    <dgm:pt modelId="{4C7679D3-0AF2-4623-9B55-DBEEF1927A88}" type="pres">
      <dgm:prSet presAssocID="{7AB89B6B-B4C1-4B32-A0B3-AE53213CA6D5}" presName="connectorText" presStyleLbl="sibTrans2D1" presStyleIdx="2" presStyleCnt="7"/>
      <dgm:spPr/>
    </dgm:pt>
    <dgm:pt modelId="{58134DDA-FB08-42CA-93E7-5F56C16328E1}" type="pres">
      <dgm:prSet presAssocID="{461B5C22-1C85-46D4-82D4-7AAF0D05A2A5}" presName="node" presStyleLbl="node1" presStyleIdx="3" presStyleCnt="8" custScaleX="152865" custScaleY="82285">
        <dgm:presLayoutVars>
          <dgm:bulletEnabled val="1"/>
        </dgm:presLayoutVars>
      </dgm:prSet>
      <dgm:spPr/>
    </dgm:pt>
    <dgm:pt modelId="{6DFD9D65-96D1-45B0-8314-C4D719F29F81}" type="pres">
      <dgm:prSet presAssocID="{A761CA61-46E6-4452-9601-98C8C54D74AA}" presName="sibTrans" presStyleLbl="sibTrans2D1" presStyleIdx="3" presStyleCnt="7"/>
      <dgm:spPr>
        <a:prstGeom prst="flowChartConnector">
          <a:avLst/>
        </a:prstGeom>
      </dgm:spPr>
    </dgm:pt>
    <dgm:pt modelId="{29CCAF16-384F-45B0-A702-8D06115AA0DD}" type="pres">
      <dgm:prSet presAssocID="{A761CA61-46E6-4452-9601-98C8C54D74AA}" presName="connectorText" presStyleLbl="sibTrans2D1" presStyleIdx="3" presStyleCnt="7"/>
      <dgm:spPr/>
    </dgm:pt>
    <dgm:pt modelId="{FF19D38E-5865-4D5F-83F5-3E4401420ACC}" type="pres">
      <dgm:prSet presAssocID="{E4719C23-F3EA-4EDC-B85F-7C72A251A664}" presName="node" presStyleLbl="node1" presStyleIdx="4" presStyleCnt="8" custScaleY="77527">
        <dgm:presLayoutVars>
          <dgm:bulletEnabled val="1"/>
        </dgm:presLayoutVars>
      </dgm:prSet>
      <dgm:spPr/>
    </dgm:pt>
    <dgm:pt modelId="{3B2A7A04-C312-4310-9133-A4D083C3DB8C}" type="pres">
      <dgm:prSet presAssocID="{12244497-4F8F-4E4E-A55A-BB4A6386B158}" presName="sibTrans" presStyleLbl="sibTrans2D1" presStyleIdx="4" presStyleCnt="7"/>
      <dgm:spPr>
        <a:prstGeom prst="flowChartConnector">
          <a:avLst/>
        </a:prstGeom>
      </dgm:spPr>
    </dgm:pt>
    <dgm:pt modelId="{1483C93D-A4F7-4A67-AD8C-59139B2D4145}" type="pres">
      <dgm:prSet presAssocID="{12244497-4F8F-4E4E-A55A-BB4A6386B158}" presName="connectorText" presStyleLbl="sibTrans2D1" presStyleIdx="4" presStyleCnt="7"/>
      <dgm:spPr/>
    </dgm:pt>
    <dgm:pt modelId="{AC78B0D9-2E56-4BA5-89E9-7DCC162F0CD0}" type="pres">
      <dgm:prSet presAssocID="{6DFC9961-8143-40C3-8FA3-879957DACECB}" presName="node" presStyleLbl="node1" presStyleIdx="5" presStyleCnt="8" custScaleY="77528">
        <dgm:presLayoutVars>
          <dgm:bulletEnabled val="1"/>
        </dgm:presLayoutVars>
      </dgm:prSet>
      <dgm:spPr/>
    </dgm:pt>
    <dgm:pt modelId="{7BDC9722-1551-4044-98E6-19B135003E50}" type="pres">
      <dgm:prSet presAssocID="{C35AF878-DF1D-4F1D-A2F0-3CCD3948A4B3}" presName="sibTrans" presStyleLbl="sibTrans2D1" presStyleIdx="5" presStyleCnt="7"/>
      <dgm:spPr>
        <a:prstGeom prst="flowChartConnector">
          <a:avLst/>
        </a:prstGeom>
      </dgm:spPr>
    </dgm:pt>
    <dgm:pt modelId="{24870132-338F-46E9-AEC2-A36E266DDAD1}" type="pres">
      <dgm:prSet presAssocID="{C35AF878-DF1D-4F1D-A2F0-3CCD3948A4B3}" presName="connectorText" presStyleLbl="sibTrans2D1" presStyleIdx="5" presStyleCnt="7"/>
      <dgm:spPr/>
    </dgm:pt>
    <dgm:pt modelId="{6AD28E91-2311-4C09-84C8-CD85A07F8F4D}" type="pres">
      <dgm:prSet presAssocID="{7E946538-014C-42B1-8E13-0219C93E2112}" presName="node" presStyleLbl="node1" presStyleIdx="6" presStyleCnt="8" custScaleY="77527">
        <dgm:presLayoutVars>
          <dgm:bulletEnabled val="1"/>
        </dgm:presLayoutVars>
      </dgm:prSet>
      <dgm:spPr/>
    </dgm:pt>
    <dgm:pt modelId="{714816D7-577E-4CB9-936F-46E43E8F7D2B}" type="pres">
      <dgm:prSet presAssocID="{01BB2401-3D06-4E7B-95DB-9BF708D4038B}" presName="sibTrans" presStyleLbl="sibTrans2D1" presStyleIdx="6" presStyleCnt="7"/>
      <dgm:spPr/>
    </dgm:pt>
    <dgm:pt modelId="{722F3D62-C6F7-4411-B465-5BF45CA4D303}" type="pres">
      <dgm:prSet presAssocID="{01BB2401-3D06-4E7B-95DB-9BF708D4038B}" presName="connectorText" presStyleLbl="sibTrans2D1" presStyleIdx="6" presStyleCnt="7"/>
      <dgm:spPr/>
    </dgm:pt>
    <dgm:pt modelId="{1AD5A7D7-1E97-469E-86B2-DDAE3F18AD15}" type="pres">
      <dgm:prSet presAssocID="{FF77E259-816F-46CE-9A35-B150004674EC}" presName="node" presStyleLbl="node1" presStyleIdx="7" presStyleCnt="8" custScaleX="45315" custScaleY="78288">
        <dgm:presLayoutVars>
          <dgm:bulletEnabled val="1"/>
        </dgm:presLayoutVars>
      </dgm:prSet>
      <dgm:spPr/>
    </dgm:pt>
  </dgm:ptLst>
  <dgm:cxnLst>
    <dgm:cxn modelId="{4E358E05-B5B4-4E36-9B37-855754A3571E}" type="presOf" srcId="{7AB89B6B-B4C1-4B32-A0B3-AE53213CA6D5}" destId="{4C7679D3-0AF2-4623-9B55-DBEEF1927A88}" srcOrd="1" destOrd="0" presId="urn:microsoft.com/office/officeart/2005/8/layout/process1"/>
    <dgm:cxn modelId="{809CC406-4015-4329-A4D4-E403B6CCB10A}" type="presOf" srcId="{E4610375-9872-4014-9E5A-B385E9F6ABD4}" destId="{E5D669AD-4BE0-445A-B06A-D887AB185E53}" srcOrd="0" destOrd="0" presId="urn:microsoft.com/office/officeart/2005/8/layout/process1"/>
    <dgm:cxn modelId="{D6D3030E-9BA9-47EE-995E-6B88B6103D46}" type="presOf" srcId="{01BB2401-3D06-4E7B-95DB-9BF708D4038B}" destId="{714816D7-577E-4CB9-936F-46E43E8F7D2B}" srcOrd="0" destOrd="0" presId="urn:microsoft.com/office/officeart/2005/8/layout/process1"/>
    <dgm:cxn modelId="{C5DA7613-AAFF-4F14-9FAC-0BE8EC2B68E3}" type="presOf" srcId="{8CD13D9E-DBEE-4007-B8D0-09725F0F0A54}" destId="{022A127A-8A8F-489D-B8AD-D2AB5614D3BE}" srcOrd="0" destOrd="0" presId="urn:microsoft.com/office/officeart/2005/8/layout/process1"/>
    <dgm:cxn modelId="{160B9213-0266-4BBC-9611-1A8F902189F6}" type="presOf" srcId="{338A77F1-C5BA-43C8-BDE0-B869CEDD8528}" destId="{FA025205-B5E7-48DA-8EAD-BF26721DD1BE}" srcOrd="0" destOrd="0" presId="urn:microsoft.com/office/officeart/2005/8/layout/process1"/>
    <dgm:cxn modelId="{2BE29316-AFB2-4BDD-AEA0-8A6C1E0A66ED}" srcId="{749970E2-9539-4D88-9981-1D73907B43F6}" destId="{FF77E259-816F-46CE-9A35-B150004674EC}" srcOrd="7" destOrd="0" parTransId="{2363B929-CC07-4438-B7D2-9BBE2614C6D7}" sibTransId="{18E6D2B9-BC97-45AD-BFCD-B9A4BC1F60F5}"/>
    <dgm:cxn modelId="{0AE5581A-F40A-49C3-BFD1-EADAC33F32D8}" type="presOf" srcId="{7E946538-014C-42B1-8E13-0219C93E2112}" destId="{6AD28E91-2311-4C09-84C8-CD85A07F8F4D}" srcOrd="0" destOrd="0" presId="urn:microsoft.com/office/officeart/2005/8/layout/process1"/>
    <dgm:cxn modelId="{B1BF5223-66C4-479B-A733-64F70380D2B9}" type="presOf" srcId="{FF77E259-816F-46CE-9A35-B150004674EC}" destId="{1AD5A7D7-1E97-469E-86B2-DDAE3F18AD15}" srcOrd="0" destOrd="0" presId="urn:microsoft.com/office/officeart/2005/8/layout/process1"/>
    <dgm:cxn modelId="{89344126-6E50-495E-9760-C860561C8F90}" type="presOf" srcId="{7AB89B6B-B4C1-4B32-A0B3-AE53213CA6D5}" destId="{BF15A3AE-9D4A-40E0-A57F-0ED072806338}" srcOrd="0" destOrd="0" presId="urn:microsoft.com/office/officeart/2005/8/layout/process1"/>
    <dgm:cxn modelId="{E684C926-80F9-4B1D-8D49-47AD24747270}" type="presOf" srcId="{D435A3DF-506B-4C2C-B446-7240B1B29D51}" destId="{0D1463D7-5DEC-496E-A15E-ED43092C215A}" srcOrd="0" destOrd="0" presId="urn:microsoft.com/office/officeart/2005/8/layout/process1"/>
    <dgm:cxn modelId="{6FA40239-5AAB-43B2-85F2-DAB70E928F99}" srcId="{749970E2-9539-4D88-9981-1D73907B43F6}" destId="{8CD13D9E-DBEE-4007-B8D0-09725F0F0A54}" srcOrd="2" destOrd="0" parTransId="{547E7337-D84F-4C0D-9DFD-EC52A95C17BD}" sibTransId="{7AB89B6B-B4C1-4B32-A0B3-AE53213CA6D5}"/>
    <dgm:cxn modelId="{217BEE3A-E2DE-403A-8850-3932F5BB347C}" type="presOf" srcId="{461B5C22-1C85-46D4-82D4-7AAF0D05A2A5}" destId="{58134DDA-FB08-42CA-93E7-5F56C16328E1}" srcOrd="0" destOrd="0" presId="urn:microsoft.com/office/officeart/2005/8/layout/process1"/>
    <dgm:cxn modelId="{6FB7C73C-56A1-43E6-9CAE-9731501C62D7}" type="presOf" srcId="{C35AF878-DF1D-4F1D-A2F0-3CCD3948A4B3}" destId="{24870132-338F-46E9-AEC2-A36E266DDAD1}" srcOrd="1" destOrd="0" presId="urn:microsoft.com/office/officeart/2005/8/layout/process1"/>
    <dgm:cxn modelId="{D4D1C43D-6069-406F-93AD-13A8A88DD7D6}" srcId="{749970E2-9539-4D88-9981-1D73907B43F6}" destId="{6DFC9961-8143-40C3-8FA3-879957DACECB}" srcOrd="5" destOrd="0" parTransId="{B23635BB-FA3C-4BC2-BA62-751A749CB653}" sibTransId="{C35AF878-DF1D-4F1D-A2F0-3CCD3948A4B3}"/>
    <dgm:cxn modelId="{182ACB5C-E151-48F5-B791-072ECFACF5EF}" type="presOf" srcId="{A761CA61-46E6-4452-9601-98C8C54D74AA}" destId="{29CCAF16-384F-45B0-A702-8D06115AA0DD}" srcOrd="1" destOrd="0" presId="urn:microsoft.com/office/officeart/2005/8/layout/process1"/>
    <dgm:cxn modelId="{D8493D61-01FD-4DA3-B5BF-C25922CB2035}" type="presOf" srcId="{A761CA61-46E6-4452-9601-98C8C54D74AA}" destId="{6DFD9D65-96D1-45B0-8314-C4D719F29F81}" srcOrd="0" destOrd="0" presId="urn:microsoft.com/office/officeart/2005/8/layout/process1"/>
    <dgm:cxn modelId="{BAB9D169-A656-4D81-8245-DF3FEC035A07}" type="presOf" srcId="{E4719C23-F3EA-4EDC-B85F-7C72A251A664}" destId="{FF19D38E-5865-4D5F-83F5-3E4401420ACC}" srcOrd="0" destOrd="0" presId="urn:microsoft.com/office/officeart/2005/8/layout/process1"/>
    <dgm:cxn modelId="{F2731F77-571C-487A-AC4B-C87276D0607C}" type="presOf" srcId="{749970E2-9539-4D88-9981-1D73907B43F6}" destId="{7C7554B7-147F-4136-ADA3-645BDB8D666C}" srcOrd="0" destOrd="0" presId="urn:microsoft.com/office/officeart/2005/8/layout/process1"/>
    <dgm:cxn modelId="{FB207280-BD4A-42E7-A50E-4B78D1FD7706}" type="presOf" srcId="{6DFC9961-8143-40C3-8FA3-879957DACECB}" destId="{AC78B0D9-2E56-4BA5-89E9-7DCC162F0CD0}" srcOrd="0" destOrd="0" presId="urn:microsoft.com/office/officeart/2005/8/layout/process1"/>
    <dgm:cxn modelId="{F5927C80-60A7-4FFA-B14F-51E82397BC92}" srcId="{749970E2-9539-4D88-9981-1D73907B43F6}" destId="{7E946538-014C-42B1-8E13-0219C93E2112}" srcOrd="6" destOrd="0" parTransId="{5FE50EE7-F0AD-4C4F-948E-822320EC51BF}" sibTransId="{01BB2401-3D06-4E7B-95DB-9BF708D4038B}"/>
    <dgm:cxn modelId="{21B6CC8E-F0B9-4F79-A22F-165B339467A5}" srcId="{749970E2-9539-4D88-9981-1D73907B43F6}" destId="{E4719C23-F3EA-4EDC-B85F-7C72A251A664}" srcOrd="4" destOrd="0" parTransId="{00AAE09D-C51E-465F-B9E8-C4AD402FDE50}" sibTransId="{12244497-4F8F-4E4E-A55A-BB4A6386B158}"/>
    <dgm:cxn modelId="{BCD5C392-8BF2-4E24-8A5C-B29123442551}" type="presOf" srcId="{01BB2401-3D06-4E7B-95DB-9BF708D4038B}" destId="{722F3D62-C6F7-4411-B465-5BF45CA4D303}" srcOrd="1" destOrd="0" presId="urn:microsoft.com/office/officeart/2005/8/layout/process1"/>
    <dgm:cxn modelId="{3BA680A0-A196-4156-BD30-AD786C0350AF}" srcId="{749970E2-9539-4D88-9981-1D73907B43F6}" destId="{4C29C61A-6E8E-4276-9D86-9A480E2C8853}" srcOrd="0" destOrd="0" parTransId="{4BCD810F-A8B3-4431-AADB-985F89006B51}" sibTransId="{338A77F1-C5BA-43C8-BDE0-B869CEDD8528}"/>
    <dgm:cxn modelId="{C6FA32A6-0587-4834-B3DB-F1444EA13B99}" srcId="{749970E2-9539-4D88-9981-1D73907B43F6}" destId="{461B5C22-1C85-46D4-82D4-7AAF0D05A2A5}" srcOrd="3" destOrd="0" parTransId="{6E851CD3-9E52-4C19-B50E-A871594877E9}" sibTransId="{A761CA61-46E6-4452-9601-98C8C54D74AA}"/>
    <dgm:cxn modelId="{F30C57A9-02A0-49F3-BCE0-FEA8A53F9422}" type="presOf" srcId="{338A77F1-C5BA-43C8-BDE0-B869CEDD8528}" destId="{486715B8-2B1F-4650-8C7C-DFE65A6727F3}" srcOrd="1" destOrd="0" presId="urn:microsoft.com/office/officeart/2005/8/layout/process1"/>
    <dgm:cxn modelId="{3AA37FB9-02BC-4013-B6C9-E478C28127D4}" type="presOf" srcId="{E4610375-9872-4014-9E5A-B385E9F6ABD4}" destId="{525D4FDE-ADC5-4B39-96A6-55BD066F9A3E}" srcOrd="1" destOrd="0" presId="urn:microsoft.com/office/officeart/2005/8/layout/process1"/>
    <dgm:cxn modelId="{F4B276C5-13C3-42C1-BF01-FF4A485AA65F}" type="presOf" srcId="{C35AF878-DF1D-4F1D-A2F0-3CCD3948A4B3}" destId="{7BDC9722-1551-4044-98E6-19B135003E50}" srcOrd="0" destOrd="0" presId="urn:microsoft.com/office/officeart/2005/8/layout/process1"/>
    <dgm:cxn modelId="{85D0D4CA-95A9-4711-A1F0-7C61596C75B3}" type="presOf" srcId="{12244497-4F8F-4E4E-A55A-BB4A6386B158}" destId="{3B2A7A04-C312-4310-9133-A4D083C3DB8C}" srcOrd="0" destOrd="0" presId="urn:microsoft.com/office/officeart/2005/8/layout/process1"/>
    <dgm:cxn modelId="{B2F2EBD5-94A6-4598-B0F2-841336C473B7}" type="presOf" srcId="{12244497-4F8F-4E4E-A55A-BB4A6386B158}" destId="{1483C93D-A4F7-4A67-AD8C-59139B2D4145}" srcOrd="1" destOrd="0" presId="urn:microsoft.com/office/officeart/2005/8/layout/process1"/>
    <dgm:cxn modelId="{33C44DFC-29C0-428B-A18C-F64947DA624F}" srcId="{749970E2-9539-4D88-9981-1D73907B43F6}" destId="{D435A3DF-506B-4C2C-B446-7240B1B29D51}" srcOrd="1" destOrd="0" parTransId="{037F1B60-3AB8-486F-B6B8-06FE817405E8}" sibTransId="{E4610375-9872-4014-9E5A-B385E9F6ABD4}"/>
    <dgm:cxn modelId="{729FA6FF-8B79-4DD5-BE05-DCA952C84F62}" type="presOf" srcId="{4C29C61A-6E8E-4276-9D86-9A480E2C8853}" destId="{7521E398-F086-4D74-A321-8D4B8CE587BC}" srcOrd="0" destOrd="0" presId="urn:microsoft.com/office/officeart/2005/8/layout/process1"/>
    <dgm:cxn modelId="{EA9C02A6-44BD-458D-AEBC-482341664D13}" type="presParOf" srcId="{7C7554B7-147F-4136-ADA3-645BDB8D666C}" destId="{7521E398-F086-4D74-A321-8D4B8CE587BC}" srcOrd="0" destOrd="0" presId="urn:microsoft.com/office/officeart/2005/8/layout/process1"/>
    <dgm:cxn modelId="{0C23565E-EE7D-48A5-B001-77EB7D274F59}" type="presParOf" srcId="{7C7554B7-147F-4136-ADA3-645BDB8D666C}" destId="{FA025205-B5E7-48DA-8EAD-BF26721DD1BE}" srcOrd="1" destOrd="0" presId="urn:microsoft.com/office/officeart/2005/8/layout/process1"/>
    <dgm:cxn modelId="{18F000C9-C3D0-4B02-A304-62C3007A9FB7}" type="presParOf" srcId="{FA025205-B5E7-48DA-8EAD-BF26721DD1BE}" destId="{486715B8-2B1F-4650-8C7C-DFE65A6727F3}" srcOrd="0" destOrd="0" presId="urn:microsoft.com/office/officeart/2005/8/layout/process1"/>
    <dgm:cxn modelId="{42BEE234-26CD-4EC0-98D8-BAE76BD2C537}" type="presParOf" srcId="{7C7554B7-147F-4136-ADA3-645BDB8D666C}" destId="{0D1463D7-5DEC-496E-A15E-ED43092C215A}" srcOrd="2" destOrd="0" presId="urn:microsoft.com/office/officeart/2005/8/layout/process1"/>
    <dgm:cxn modelId="{E6E34616-8578-40CB-9318-F671BADA2B46}" type="presParOf" srcId="{7C7554B7-147F-4136-ADA3-645BDB8D666C}" destId="{E5D669AD-4BE0-445A-B06A-D887AB185E53}" srcOrd="3" destOrd="0" presId="urn:microsoft.com/office/officeart/2005/8/layout/process1"/>
    <dgm:cxn modelId="{7F6B726C-75D0-4566-BB5C-1ACA6BB32ABC}" type="presParOf" srcId="{E5D669AD-4BE0-445A-B06A-D887AB185E53}" destId="{525D4FDE-ADC5-4B39-96A6-55BD066F9A3E}" srcOrd="0" destOrd="0" presId="urn:microsoft.com/office/officeart/2005/8/layout/process1"/>
    <dgm:cxn modelId="{9A7B2524-5BF6-4484-A4A6-BC75E135D517}" type="presParOf" srcId="{7C7554B7-147F-4136-ADA3-645BDB8D666C}" destId="{022A127A-8A8F-489D-B8AD-D2AB5614D3BE}" srcOrd="4" destOrd="0" presId="urn:microsoft.com/office/officeart/2005/8/layout/process1"/>
    <dgm:cxn modelId="{5AC2E84A-211C-4825-893D-FF65908570A2}" type="presParOf" srcId="{7C7554B7-147F-4136-ADA3-645BDB8D666C}" destId="{BF15A3AE-9D4A-40E0-A57F-0ED072806338}" srcOrd="5" destOrd="0" presId="urn:microsoft.com/office/officeart/2005/8/layout/process1"/>
    <dgm:cxn modelId="{705D2722-2339-4607-93CD-F3F410C96CBE}" type="presParOf" srcId="{BF15A3AE-9D4A-40E0-A57F-0ED072806338}" destId="{4C7679D3-0AF2-4623-9B55-DBEEF1927A88}" srcOrd="0" destOrd="0" presId="urn:microsoft.com/office/officeart/2005/8/layout/process1"/>
    <dgm:cxn modelId="{BDBC2E9B-7D7D-42C5-9856-27E47A9B2202}" type="presParOf" srcId="{7C7554B7-147F-4136-ADA3-645BDB8D666C}" destId="{58134DDA-FB08-42CA-93E7-5F56C16328E1}" srcOrd="6" destOrd="0" presId="urn:microsoft.com/office/officeart/2005/8/layout/process1"/>
    <dgm:cxn modelId="{D3D413C7-63CB-4A57-9D10-48F2A6B9D323}" type="presParOf" srcId="{7C7554B7-147F-4136-ADA3-645BDB8D666C}" destId="{6DFD9D65-96D1-45B0-8314-C4D719F29F81}" srcOrd="7" destOrd="0" presId="urn:microsoft.com/office/officeart/2005/8/layout/process1"/>
    <dgm:cxn modelId="{18B8AFFD-4DD7-4611-A316-B209C8C48442}" type="presParOf" srcId="{6DFD9D65-96D1-45B0-8314-C4D719F29F81}" destId="{29CCAF16-384F-45B0-A702-8D06115AA0DD}" srcOrd="0" destOrd="0" presId="urn:microsoft.com/office/officeart/2005/8/layout/process1"/>
    <dgm:cxn modelId="{1B7A7303-88BD-4C75-9C69-55DED775016D}" type="presParOf" srcId="{7C7554B7-147F-4136-ADA3-645BDB8D666C}" destId="{FF19D38E-5865-4D5F-83F5-3E4401420ACC}" srcOrd="8" destOrd="0" presId="urn:microsoft.com/office/officeart/2005/8/layout/process1"/>
    <dgm:cxn modelId="{C859295C-2D56-4870-9F88-FC592C2B1EDB}" type="presParOf" srcId="{7C7554B7-147F-4136-ADA3-645BDB8D666C}" destId="{3B2A7A04-C312-4310-9133-A4D083C3DB8C}" srcOrd="9" destOrd="0" presId="urn:microsoft.com/office/officeart/2005/8/layout/process1"/>
    <dgm:cxn modelId="{F4D69372-0FA2-4B54-A6F7-B60287D9A598}" type="presParOf" srcId="{3B2A7A04-C312-4310-9133-A4D083C3DB8C}" destId="{1483C93D-A4F7-4A67-AD8C-59139B2D4145}" srcOrd="0" destOrd="0" presId="urn:microsoft.com/office/officeart/2005/8/layout/process1"/>
    <dgm:cxn modelId="{AD6C09BD-771B-4FE0-B59F-EE48A97F2BF4}" type="presParOf" srcId="{7C7554B7-147F-4136-ADA3-645BDB8D666C}" destId="{AC78B0D9-2E56-4BA5-89E9-7DCC162F0CD0}" srcOrd="10" destOrd="0" presId="urn:microsoft.com/office/officeart/2005/8/layout/process1"/>
    <dgm:cxn modelId="{E73A7765-3D26-40C4-AE58-4F20869DFF5E}" type="presParOf" srcId="{7C7554B7-147F-4136-ADA3-645BDB8D666C}" destId="{7BDC9722-1551-4044-98E6-19B135003E50}" srcOrd="11" destOrd="0" presId="urn:microsoft.com/office/officeart/2005/8/layout/process1"/>
    <dgm:cxn modelId="{CCE67564-B68D-4E33-BC0F-E394539FCD22}" type="presParOf" srcId="{7BDC9722-1551-4044-98E6-19B135003E50}" destId="{24870132-338F-46E9-AEC2-A36E266DDAD1}" srcOrd="0" destOrd="0" presId="urn:microsoft.com/office/officeart/2005/8/layout/process1"/>
    <dgm:cxn modelId="{4D002BD7-07D8-4A51-BD20-917DF4F92ADE}" type="presParOf" srcId="{7C7554B7-147F-4136-ADA3-645BDB8D666C}" destId="{6AD28E91-2311-4C09-84C8-CD85A07F8F4D}" srcOrd="12" destOrd="0" presId="urn:microsoft.com/office/officeart/2005/8/layout/process1"/>
    <dgm:cxn modelId="{EDDA3CC7-9DB0-4A64-849E-5F175249C428}" type="presParOf" srcId="{7C7554B7-147F-4136-ADA3-645BDB8D666C}" destId="{714816D7-577E-4CB9-936F-46E43E8F7D2B}" srcOrd="13" destOrd="0" presId="urn:microsoft.com/office/officeart/2005/8/layout/process1"/>
    <dgm:cxn modelId="{3CBD1622-E536-4426-91F8-34172617B543}" type="presParOf" srcId="{714816D7-577E-4CB9-936F-46E43E8F7D2B}" destId="{722F3D62-C6F7-4411-B465-5BF45CA4D303}" srcOrd="0" destOrd="0" presId="urn:microsoft.com/office/officeart/2005/8/layout/process1"/>
    <dgm:cxn modelId="{0527DB72-4E4F-4212-93B8-8243CA4059F3}" type="presParOf" srcId="{7C7554B7-147F-4136-ADA3-645BDB8D666C}" destId="{1AD5A7D7-1E97-469E-86B2-DDAE3F18AD15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1E398-F086-4D74-A321-8D4B8CE587BC}">
      <dsp:nvSpPr>
        <dsp:cNvPr id="0" name=""/>
        <dsp:cNvSpPr/>
      </dsp:nvSpPr>
      <dsp:spPr>
        <a:xfrm>
          <a:off x="1620" y="784828"/>
          <a:ext cx="932672" cy="340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</a:t>
          </a:r>
          <a:endParaRPr lang="ru-RU" sz="1400" kern="1200" dirty="0"/>
        </a:p>
      </dsp:txBody>
      <dsp:txXfrm>
        <a:off x="11604" y="794812"/>
        <a:ext cx="912704" cy="320923"/>
      </dsp:txXfrm>
    </dsp:sp>
    <dsp:sp modelId="{FA025205-B5E7-48DA-8EAD-BF26721DD1BE}">
      <dsp:nvSpPr>
        <dsp:cNvPr id="0" name=""/>
        <dsp:cNvSpPr/>
      </dsp:nvSpPr>
      <dsp:spPr>
        <a:xfrm>
          <a:off x="994136" y="881069"/>
          <a:ext cx="126867" cy="148410"/>
        </a:xfrm>
        <a:prstGeom prst="flowChartConnecto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994136" y="910751"/>
        <a:ext cx="88807" cy="89046"/>
      </dsp:txXfrm>
    </dsp:sp>
    <dsp:sp modelId="{0D1463D7-5DEC-496E-A15E-ED43092C215A}">
      <dsp:nvSpPr>
        <dsp:cNvPr id="0" name=""/>
        <dsp:cNvSpPr/>
      </dsp:nvSpPr>
      <dsp:spPr>
        <a:xfrm>
          <a:off x="1173666" y="787417"/>
          <a:ext cx="890483" cy="33571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</a:t>
          </a:r>
          <a:endParaRPr lang="ru-RU" sz="1400" kern="1200" dirty="0"/>
        </a:p>
      </dsp:txBody>
      <dsp:txXfrm>
        <a:off x="1183499" y="797250"/>
        <a:ext cx="870817" cy="316048"/>
      </dsp:txXfrm>
    </dsp:sp>
    <dsp:sp modelId="{E5D669AD-4BE0-445A-B06A-D887AB185E53}">
      <dsp:nvSpPr>
        <dsp:cNvPr id="0" name=""/>
        <dsp:cNvSpPr/>
      </dsp:nvSpPr>
      <dsp:spPr>
        <a:xfrm>
          <a:off x="2123992" y="881069"/>
          <a:ext cx="126867" cy="148410"/>
        </a:xfrm>
        <a:prstGeom prst="flowChartConnector">
          <a:avLst/>
        </a:prstGeom>
        <a:gradFill rotWithShape="0">
          <a:gsLst>
            <a:gs pos="0">
              <a:schemeClr val="accent2">
                <a:hueOff val="-241033"/>
                <a:satOff val="-1654"/>
                <a:lumOff val="850"/>
                <a:alphaOff val="0"/>
                <a:tint val="96000"/>
                <a:lumMod val="100000"/>
              </a:schemeClr>
            </a:gs>
            <a:gs pos="78000">
              <a:schemeClr val="accent2">
                <a:hueOff val="-241033"/>
                <a:satOff val="-1654"/>
                <a:lumOff val="85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123992" y="910751"/>
        <a:ext cx="88807" cy="89046"/>
      </dsp:txXfrm>
    </dsp:sp>
    <dsp:sp modelId="{022A127A-8A8F-489D-B8AD-D2AB5614D3BE}">
      <dsp:nvSpPr>
        <dsp:cNvPr id="0" name=""/>
        <dsp:cNvSpPr/>
      </dsp:nvSpPr>
      <dsp:spPr>
        <a:xfrm>
          <a:off x="2303522" y="797123"/>
          <a:ext cx="955802" cy="31630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</a:t>
          </a:r>
          <a:endParaRPr lang="ru-RU" sz="1400" kern="1200" dirty="0"/>
        </a:p>
      </dsp:txBody>
      <dsp:txXfrm>
        <a:off x="2312786" y="806387"/>
        <a:ext cx="937274" cy="297774"/>
      </dsp:txXfrm>
    </dsp:sp>
    <dsp:sp modelId="{BF15A3AE-9D4A-40E0-A57F-0ED072806338}">
      <dsp:nvSpPr>
        <dsp:cNvPr id="0" name=""/>
        <dsp:cNvSpPr/>
      </dsp:nvSpPr>
      <dsp:spPr>
        <a:xfrm>
          <a:off x="3319167" y="881069"/>
          <a:ext cx="126867" cy="148410"/>
        </a:xfrm>
        <a:prstGeom prst="flowChartConnector">
          <a:avLst/>
        </a:prstGeom>
        <a:gradFill rotWithShape="0">
          <a:gsLst>
            <a:gs pos="0">
              <a:schemeClr val="accent2">
                <a:hueOff val="-482067"/>
                <a:satOff val="-3308"/>
                <a:lumOff val="1699"/>
                <a:alphaOff val="0"/>
                <a:tint val="96000"/>
                <a:lumMod val="100000"/>
              </a:schemeClr>
            </a:gs>
            <a:gs pos="78000">
              <a:schemeClr val="accent2">
                <a:hueOff val="-482067"/>
                <a:satOff val="-3308"/>
                <a:lumOff val="169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3319167" y="910751"/>
        <a:ext cx="88807" cy="89046"/>
      </dsp:txXfrm>
    </dsp:sp>
    <dsp:sp modelId="{58134DDA-FB08-42CA-93E7-5F56C16328E1}">
      <dsp:nvSpPr>
        <dsp:cNvPr id="0" name=""/>
        <dsp:cNvSpPr/>
      </dsp:nvSpPr>
      <dsp:spPr>
        <a:xfrm>
          <a:off x="3498696" y="787417"/>
          <a:ext cx="914791" cy="3357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603AB"/>
            </a:gs>
            <a:gs pos="21001">
              <a:srgbClr val="00B0F0"/>
            </a:gs>
            <a:gs pos="40000">
              <a:srgbClr val="1A8D48"/>
            </a:gs>
            <a:gs pos="59000">
              <a:srgbClr val="FFFF00"/>
            </a:gs>
            <a:gs pos="77000">
              <a:srgbClr val="EE3F17"/>
            </a:gs>
            <a:gs pos="100000">
              <a:srgbClr val="E81766"/>
            </a:gs>
          </a:gsLst>
          <a:lin ang="0" scaled="1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</a:t>
          </a:r>
          <a:endParaRPr lang="ru-RU" sz="1400" kern="1200" dirty="0"/>
        </a:p>
      </dsp:txBody>
      <dsp:txXfrm>
        <a:off x="3508529" y="797250"/>
        <a:ext cx="895125" cy="316048"/>
      </dsp:txXfrm>
    </dsp:sp>
    <dsp:sp modelId="{6DFD9D65-96D1-45B0-8314-C4D719F29F81}">
      <dsp:nvSpPr>
        <dsp:cNvPr id="0" name=""/>
        <dsp:cNvSpPr/>
      </dsp:nvSpPr>
      <dsp:spPr>
        <a:xfrm>
          <a:off x="4473331" y="881069"/>
          <a:ext cx="126867" cy="148410"/>
        </a:xfrm>
        <a:prstGeom prst="flowChartConnector">
          <a:avLst/>
        </a:prstGeom>
        <a:gradFill rotWithShape="0">
          <a:gsLst>
            <a:gs pos="0">
              <a:schemeClr val="accent2">
                <a:hueOff val="-723100"/>
                <a:satOff val="-4962"/>
                <a:lumOff val="2549"/>
                <a:alphaOff val="0"/>
                <a:tint val="96000"/>
                <a:lumMod val="100000"/>
              </a:schemeClr>
            </a:gs>
            <a:gs pos="78000">
              <a:schemeClr val="accent2">
                <a:hueOff val="-723100"/>
                <a:satOff val="-4962"/>
                <a:lumOff val="254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4473331" y="910751"/>
        <a:ext cx="88807" cy="89046"/>
      </dsp:txXfrm>
    </dsp:sp>
    <dsp:sp modelId="{FF19D38E-5865-4D5F-83F5-3E4401420ACC}">
      <dsp:nvSpPr>
        <dsp:cNvPr id="0" name=""/>
        <dsp:cNvSpPr/>
      </dsp:nvSpPr>
      <dsp:spPr>
        <a:xfrm>
          <a:off x="4652861" y="797123"/>
          <a:ext cx="598431" cy="316302"/>
        </a:xfrm>
        <a:prstGeom prst="roundRect">
          <a:avLst>
            <a:gd name="adj" fmla="val 10000"/>
          </a:avLst>
        </a:prstGeom>
        <a:solidFill>
          <a:srgbClr val="71FF71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</a:t>
          </a:r>
          <a:endParaRPr lang="ru-RU" sz="1400" kern="1200" dirty="0"/>
        </a:p>
      </dsp:txBody>
      <dsp:txXfrm>
        <a:off x="4662125" y="806387"/>
        <a:ext cx="579903" cy="297774"/>
      </dsp:txXfrm>
    </dsp:sp>
    <dsp:sp modelId="{3B2A7A04-C312-4310-9133-A4D083C3DB8C}">
      <dsp:nvSpPr>
        <dsp:cNvPr id="0" name=""/>
        <dsp:cNvSpPr/>
      </dsp:nvSpPr>
      <dsp:spPr>
        <a:xfrm>
          <a:off x="5311135" y="881069"/>
          <a:ext cx="126867" cy="148410"/>
        </a:xfrm>
        <a:prstGeom prst="flowChartConnector">
          <a:avLst/>
        </a:prstGeom>
        <a:gradFill rotWithShape="0">
          <a:gsLst>
            <a:gs pos="0">
              <a:schemeClr val="accent2">
                <a:hueOff val="-964133"/>
                <a:satOff val="-6616"/>
                <a:lumOff val="3399"/>
                <a:alphaOff val="0"/>
                <a:tint val="96000"/>
                <a:lumMod val="100000"/>
              </a:schemeClr>
            </a:gs>
            <a:gs pos="78000">
              <a:schemeClr val="accent2">
                <a:hueOff val="-964133"/>
                <a:satOff val="-6616"/>
                <a:lumOff val="339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5311135" y="910751"/>
        <a:ext cx="88807" cy="89046"/>
      </dsp:txXfrm>
    </dsp:sp>
    <dsp:sp modelId="{AC78B0D9-2E56-4BA5-89E9-7DCC162F0CD0}">
      <dsp:nvSpPr>
        <dsp:cNvPr id="0" name=""/>
        <dsp:cNvSpPr/>
      </dsp:nvSpPr>
      <dsp:spPr>
        <a:xfrm>
          <a:off x="5490664" y="797121"/>
          <a:ext cx="598431" cy="316306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</a:t>
          </a:r>
          <a:endParaRPr lang="ru-RU" sz="1400" kern="1200" dirty="0"/>
        </a:p>
      </dsp:txBody>
      <dsp:txXfrm>
        <a:off x="5499928" y="806385"/>
        <a:ext cx="579903" cy="297778"/>
      </dsp:txXfrm>
    </dsp:sp>
    <dsp:sp modelId="{7BDC9722-1551-4044-98E6-19B135003E50}">
      <dsp:nvSpPr>
        <dsp:cNvPr id="0" name=""/>
        <dsp:cNvSpPr/>
      </dsp:nvSpPr>
      <dsp:spPr>
        <a:xfrm>
          <a:off x="6148939" y="881069"/>
          <a:ext cx="126867" cy="148410"/>
        </a:xfrm>
        <a:prstGeom prst="flowChartConnector">
          <a:avLst/>
        </a:prstGeom>
        <a:gradFill rotWithShape="0">
          <a:gsLst>
            <a:gs pos="0">
              <a:schemeClr val="accent2">
                <a:hueOff val="-1205167"/>
                <a:satOff val="-8270"/>
                <a:lumOff val="4248"/>
                <a:alphaOff val="0"/>
                <a:tint val="96000"/>
                <a:lumMod val="100000"/>
              </a:schemeClr>
            </a:gs>
            <a:gs pos="78000">
              <a:schemeClr val="accent2">
                <a:hueOff val="-1205167"/>
                <a:satOff val="-8270"/>
                <a:lumOff val="424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6148939" y="910751"/>
        <a:ext cx="88807" cy="89046"/>
      </dsp:txXfrm>
    </dsp:sp>
    <dsp:sp modelId="{6AD28E91-2311-4C09-84C8-CD85A07F8F4D}">
      <dsp:nvSpPr>
        <dsp:cNvPr id="0" name=""/>
        <dsp:cNvSpPr/>
      </dsp:nvSpPr>
      <dsp:spPr>
        <a:xfrm>
          <a:off x="6328468" y="797123"/>
          <a:ext cx="598431" cy="31630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7</a:t>
          </a:r>
          <a:endParaRPr lang="ru-RU" sz="1400" kern="1200" dirty="0"/>
        </a:p>
      </dsp:txBody>
      <dsp:txXfrm>
        <a:off x="6337732" y="806387"/>
        <a:ext cx="579903" cy="297774"/>
      </dsp:txXfrm>
    </dsp:sp>
    <dsp:sp modelId="{714816D7-577E-4CB9-936F-46E43E8F7D2B}">
      <dsp:nvSpPr>
        <dsp:cNvPr id="0" name=""/>
        <dsp:cNvSpPr/>
      </dsp:nvSpPr>
      <dsp:spPr>
        <a:xfrm>
          <a:off x="6986742" y="881069"/>
          <a:ext cx="126867" cy="1484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tint val="96000"/>
                <a:lumMod val="100000"/>
              </a:schemeClr>
            </a:gs>
            <a:gs pos="78000">
              <a:schemeClr val="accent2">
                <a:hueOff val="-1446200"/>
                <a:satOff val="-9924"/>
                <a:lumOff val="509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6986742" y="910751"/>
        <a:ext cx="88807" cy="89046"/>
      </dsp:txXfrm>
    </dsp:sp>
    <dsp:sp modelId="{1AD5A7D7-1E97-469E-86B2-DDAE3F18AD15}">
      <dsp:nvSpPr>
        <dsp:cNvPr id="0" name=""/>
        <dsp:cNvSpPr/>
      </dsp:nvSpPr>
      <dsp:spPr>
        <a:xfrm>
          <a:off x="7166272" y="795570"/>
          <a:ext cx="271179" cy="31940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8</a:t>
          </a:r>
          <a:endParaRPr lang="ru-RU" sz="1400" kern="1200" dirty="0"/>
        </a:p>
      </dsp:txBody>
      <dsp:txXfrm>
        <a:off x="7174215" y="803513"/>
        <a:ext cx="255293" cy="303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47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3701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86474" y="3241794"/>
            <a:ext cx="7893367" cy="2651800"/>
          </a:xfrm>
          <a:prstGeom prst="rect">
            <a:avLst/>
          </a:prstGeom>
        </p:spPr>
        <p:txBody>
          <a:bodyPr lIns="91243" tIns="45621" rIns="91243" bIns="45621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693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3701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86001" y="3242042"/>
            <a:ext cx="7894312" cy="2652148"/>
          </a:xfrm>
          <a:prstGeom prst="rect">
            <a:avLst/>
          </a:prstGeom>
        </p:spPr>
        <p:txBody>
          <a:bodyPr lIns="90701" tIns="45352" rIns="90701" bIns="4535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417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3701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86001" y="3242041"/>
            <a:ext cx="7894312" cy="2652148"/>
          </a:xfrm>
          <a:prstGeom prst="rect">
            <a:avLst/>
          </a:prstGeom>
        </p:spPr>
        <p:txBody>
          <a:bodyPr lIns="90714" tIns="45358" rIns="90714" bIns="45358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918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71e36e22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7300" y="509588"/>
            <a:ext cx="4522788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71e36e228_0_15:notes"/>
          <p:cNvSpPr txBox="1">
            <a:spLocks noGrp="1"/>
          </p:cNvSpPr>
          <p:nvPr>
            <p:ph type="body" idx="1"/>
          </p:nvPr>
        </p:nvSpPr>
        <p:spPr>
          <a:xfrm>
            <a:off x="1211597" y="3227881"/>
            <a:ext cx="9692777" cy="3057992"/>
          </a:xfrm>
          <a:prstGeom prst="rect">
            <a:avLst/>
          </a:prstGeom>
        </p:spPr>
        <p:txBody>
          <a:bodyPr spcFirstLastPara="1" wrap="square" lIns="90724" tIns="90724" rIns="90724" bIns="90724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3701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86001" y="3242041"/>
            <a:ext cx="7894312" cy="2652148"/>
          </a:xfrm>
          <a:prstGeom prst="rect">
            <a:avLst/>
          </a:prstGeom>
        </p:spPr>
        <p:txBody>
          <a:bodyPr lIns="90714" tIns="45358" rIns="90714" bIns="45358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057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3701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86001" y="3242042"/>
            <a:ext cx="7894312" cy="2652148"/>
          </a:xfrm>
          <a:prstGeom prst="rect">
            <a:avLst/>
          </a:prstGeom>
        </p:spPr>
        <p:txBody>
          <a:bodyPr lIns="90701" tIns="45352" rIns="90701" bIns="4535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4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7725"/>
            <a:ext cx="4068763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1234" y="3268757"/>
            <a:ext cx="7936189" cy="2674004"/>
          </a:xfrm>
          <a:prstGeom prst="rect">
            <a:avLst/>
          </a:prstGeom>
        </p:spPr>
        <p:txBody>
          <a:bodyPr lIns="91295" tIns="45649" rIns="91295" bIns="45649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85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3701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86001" y="3242042"/>
            <a:ext cx="7894312" cy="2652148"/>
          </a:xfrm>
          <a:prstGeom prst="rect">
            <a:avLst/>
          </a:prstGeom>
        </p:spPr>
        <p:txBody>
          <a:bodyPr lIns="90701" tIns="45352" rIns="90701" bIns="4535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56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3701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86001" y="3242042"/>
            <a:ext cx="7894312" cy="2652148"/>
          </a:xfrm>
          <a:prstGeom prst="rect">
            <a:avLst/>
          </a:prstGeom>
        </p:spPr>
        <p:txBody>
          <a:bodyPr lIns="90701" tIns="45352" rIns="90701" bIns="4535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335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3701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86001" y="3242042"/>
            <a:ext cx="7894312" cy="2652148"/>
          </a:xfrm>
          <a:prstGeom prst="rect">
            <a:avLst/>
          </a:prstGeom>
        </p:spPr>
        <p:txBody>
          <a:bodyPr lIns="90701" tIns="45352" rIns="90701" bIns="4535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745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3701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86001" y="3242042"/>
            <a:ext cx="7894312" cy="2652148"/>
          </a:xfrm>
          <a:prstGeom prst="rect">
            <a:avLst/>
          </a:prstGeom>
        </p:spPr>
        <p:txBody>
          <a:bodyPr lIns="90701" tIns="45352" rIns="90701" bIns="4535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348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3701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86001" y="3242042"/>
            <a:ext cx="7894312" cy="2652148"/>
          </a:xfrm>
          <a:prstGeom prst="rect">
            <a:avLst/>
          </a:prstGeom>
        </p:spPr>
        <p:txBody>
          <a:bodyPr lIns="90701" tIns="45352" rIns="90701" bIns="4535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977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5367" tIns="52683" rIns="105367" bIns="52683">
            <a:normAutofit fontScale="25000" lnSpcReduction="20000"/>
          </a:bodyPr>
          <a:lstStyle/>
          <a:p>
            <a:r>
              <a:rPr lang="ru-RU" dirty="0"/>
              <a:t>Прежде чем начать свое выступление я бы хотел обратить Ваше внимание на важность координации действий при формировании транспортного продукта.</a:t>
            </a:r>
          </a:p>
          <a:p>
            <a:r>
              <a:rPr lang="ru-RU" dirty="0"/>
              <a:t>На слайде можно увидеть как предложение транспортного продукта для клиента порой оказывается не востребованным просто в силу недопонимания между участниками процесса перевозки, а также возникающими препятствиями уже при отправлении поезда, вследствие чего заказчик вынужден доплачивать за дополнительный сервис.</a:t>
            </a:r>
          </a:p>
          <a:p>
            <a:r>
              <a:rPr lang="ru-RU" dirty="0"/>
              <a:t>Если речь идет о международных транзитных перевозках, то таких препятствий становится еще больше.</a:t>
            </a:r>
          </a:p>
          <a:p>
            <a:r>
              <a:rPr lang="ru-RU" dirty="0"/>
              <a:t>Для решения выше обозначенных и прочих задач создаются международные некоммерческие организации ориентированные на обеспечение роста международных перевозок в евразийском сообщении, взаимодействие участников транспортного рынка, разработку и внедрение современных технологических решений.</a:t>
            </a:r>
          </a:p>
          <a:p>
            <a:r>
              <a:rPr lang="ru-RU" dirty="0"/>
              <a:t>Одной из таких организаций является Координационный совет по транссибирским перевозкам (КСТП).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16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1375"/>
            <a:ext cx="403701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86001" y="3242042"/>
            <a:ext cx="7894312" cy="2652148"/>
          </a:xfrm>
          <a:prstGeom prst="rect">
            <a:avLst/>
          </a:prstGeom>
        </p:spPr>
        <p:txBody>
          <a:bodyPr lIns="90701" tIns="45352" rIns="90701" bIns="4535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68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2963"/>
            <a:ext cx="6858000" cy="17922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5100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EF6E-EB04-44AD-BE37-6AB83A1D1477}" type="datetime1">
              <a:rPr lang="en-US" smtClean="0"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www.icctt.com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4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70DE-C446-4A59-8AEE-780D4D5134E3}" type="datetime1">
              <a:rPr lang="en-US" smtClean="0"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www.icctt.com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640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640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46AB-AED4-41D7-A116-55D5B039ECCA}" type="datetime1">
              <a:rPr lang="en-US" smtClean="0"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www.icctt.com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6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8"/>
            <a:ext cx="9144000" cy="5156208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5627"/>
            <a:ext cx="5825202" cy="1236251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41876"/>
            <a:ext cx="5825202" cy="82369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B1F7-ED62-4831-9A66-C672EC93F0F7}" type="datetime1">
              <a:rPr lang="en-US" smtClean="0"/>
              <a:t>11/15/2019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www.icctt.com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93A2-1600-4F81-B36B-13DAD2FD7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4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EC63-9380-44AD-9FB9-4A1CEC1D9422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0"/>
              <a:t>ww</a:t>
            </a:r>
            <a:r>
              <a:rPr lang="en-US" spc="-50"/>
              <a:t>w</a:t>
            </a:r>
            <a:r>
              <a:rPr lang="en-US" spc="5"/>
              <a:t>.i</a:t>
            </a:r>
            <a:r>
              <a:rPr lang="en-US"/>
              <a:t>c</a:t>
            </a:r>
            <a:r>
              <a:rPr lang="en-US" spc="10"/>
              <a:t>ctt</a:t>
            </a:r>
            <a:r>
              <a:rPr lang="en-US" spc="-15"/>
              <a:t>.</a:t>
            </a:r>
            <a:r>
              <a:rPr lang="en-US"/>
              <a:t>c</a:t>
            </a:r>
            <a:r>
              <a:rPr lang="en-US" spc="20"/>
              <a:t>om</a:t>
            </a:r>
            <a:endParaRPr lang="en-US" spc="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4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8151"/>
            <a:ext cx="6447501" cy="137162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9778"/>
            <a:ext cx="6447501" cy="646097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197A-54F7-47DE-AED7-F9AADBAA426C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0"/>
              <a:t>ww</a:t>
            </a:r>
            <a:r>
              <a:rPr lang="en-US" spc="-50"/>
              <a:t>w</a:t>
            </a:r>
            <a:r>
              <a:rPr lang="en-US" spc="5"/>
              <a:t>.i</a:t>
            </a:r>
            <a:r>
              <a:rPr lang="en-US"/>
              <a:t>c</a:t>
            </a:r>
            <a:r>
              <a:rPr lang="en-US" spc="10"/>
              <a:t>ctt</a:t>
            </a:r>
            <a:r>
              <a:rPr lang="en-US" spc="-15"/>
              <a:t>.</a:t>
            </a:r>
            <a:r>
              <a:rPr lang="en-US"/>
              <a:t>c</a:t>
            </a:r>
            <a:r>
              <a:rPr lang="en-US" spc="20"/>
              <a:t>om</a:t>
            </a:r>
            <a:endParaRPr lang="en-US" spc="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02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2442"/>
            <a:ext cx="3138026" cy="29141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2443"/>
            <a:ext cx="3138026" cy="29141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2F5E-765E-4672-AA2F-E0469530E3F4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0"/>
              <a:t>ww</a:t>
            </a:r>
            <a:r>
              <a:rPr lang="en-US" spc="-50"/>
              <a:t>w</a:t>
            </a:r>
            <a:r>
              <a:rPr lang="en-US" spc="5"/>
              <a:t>.i</a:t>
            </a:r>
            <a:r>
              <a:rPr lang="en-US"/>
              <a:t>c</a:t>
            </a:r>
            <a:r>
              <a:rPr lang="en-US" spc="10"/>
              <a:t>ctt</a:t>
            </a:r>
            <a:r>
              <a:rPr lang="en-US" spc="-15"/>
              <a:t>.</a:t>
            </a:r>
            <a:r>
              <a:rPr lang="en-US"/>
              <a:t>c</a:t>
            </a:r>
            <a:r>
              <a:rPr lang="en-US" spc="20"/>
              <a:t>om</a:t>
            </a:r>
            <a:endParaRPr lang="en-US" spc="2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1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2738"/>
            <a:ext cx="3139217" cy="432730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5469"/>
            <a:ext cx="3139217" cy="24811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2738"/>
            <a:ext cx="3139214" cy="432730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5469"/>
            <a:ext cx="3139213" cy="24811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F4B0-BAEB-42EE-9074-431C7426200D}" type="datetime1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0"/>
              <a:t>ww</a:t>
            </a:r>
            <a:r>
              <a:rPr lang="en-US" spc="-50"/>
              <a:t>w</a:t>
            </a:r>
            <a:r>
              <a:rPr lang="en-US" spc="5"/>
              <a:t>.i</a:t>
            </a:r>
            <a:r>
              <a:rPr lang="en-US"/>
              <a:t>c</a:t>
            </a:r>
            <a:r>
              <a:rPr lang="en-US" spc="10"/>
              <a:t>ctt</a:t>
            </a:r>
            <a:r>
              <a:rPr lang="en-US" spc="-15"/>
              <a:t>.</a:t>
            </a:r>
            <a:r>
              <a:rPr lang="en-US"/>
              <a:t>c</a:t>
            </a:r>
            <a:r>
              <a:rPr lang="en-US" spc="20"/>
              <a:t>om</a:t>
            </a:r>
            <a:endParaRPr lang="en-US" spc="2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58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764"/>
            <a:ext cx="6447501" cy="99182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AD28-B811-43F4-BA10-1712E5761137}" type="datetime1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0"/>
              <a:t>ww</a:t>
            </a:r>
            <a:r>
              <a:rPr lang="en-US" spc="-50"/>
              <a:t>w</a:t>
            </a:r>
            <a:r>
              <a:rPr lang="en-US" spc="5"/>
              <a:t>.i</a:t>
            </a:r>
            <a:r>
              <a:rPr lang="en-US"/>
              <a:t>c</a:t>
            </a:r>
            <a:r>
              <a:rPr lang="en-US" spc="10"/>
              <a:t>ctt</a:t>
            </a:r>
            <a:r>
              <a:rPr lang="en-US" spc="-15"/>
              <a:t>.</a:t>
            </a:r>
            <a:r>
              <a:rPr lang="en-US"/>
              <a:t>c</a:t>
            </a:r>
            <a:r>
              <a:rPr lang="en-US" spc="20"/>
              <a:t>om</a:t>
            </a:r>
            <a:endParaRPr lang="en-US" spc="2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94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C66C-D25D-4DC5-940E-4D5952C48CBE}" type="datetime1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0"/>
              <a:t>ww</a:t>
            </a:r>
            <a:r>
              <a:rPr lang="en-US" spc="-50"/>
              <a:t>w</a:t>
            </a:r>
            <a:r>
              <a:rPr lang="en-US" spc="5"/>
              <a:t>.i</a:t>
            </a:r>
            <a:r>
              <a:rPr lang="en-US"/>
              <a:t>c</a:t>
            </a:r>
            <a:r>
              <a:rPr lang="en-US" spc="10"/>
              <a:t>ctt</a:t>
            </a:r>
            <a:r>
              <a:rPr lang="en-US" spc="-15"/>
              <a:t>.</a:t>
            </a:r>
            <a:r>
              <a:rPr lang="en-US"/>
              <a:t>c</a:t>
            </a:r>
            <a:r>
              <a:rPr lang="en-US" spc="20"/>
              <a:t>om</a:t>
            </a:r>
            <a:endParaRPr lang="en-US" spc="2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4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5341"/>
            <a:ext cx="2890896" cy="96003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670"/>
            <a:ext cx="3385156" cy="41499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5373"/>
            <a:ext cx="2890896" cy="194073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6D63-D971-4CFD-AE10-0C94F25E636A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0"/>
              <a:t>ww</a:t>
            </a:r>
            <a:r>
              <a:rPr lang="en-US" spc="-50"/>
              <a:t>w</a:t>
            </a:r>
            <a:r>
              <a:rPr lang="en-US" spc="5"/>
              <a:t>.i</a:t>
            </a:r>
            <a:r>
              <a:rPr lang="en-US"/>
              <a:t>c</a:t>
            </a:r>
            <a:r>
              <a:rPr lang="en-US" spc="10"/>
              <a:t>ctt</a:t>
            </a:r>
            <a:r>
              <a:rPr lang="en-US" spc="-15"/>
              <a:t>.</a:t>
            </a:r>
            <a:r>
              <a:rPr lang="en-US"/>
              <a:t>c</a:t>
            </a:r>
            <a:r>
              <a:rPr lang="en-US" spc="20"/>
              <a:t>om</a:t>
            </a:r>
            <a:endParaRPr lang="en-US" spc="2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CEC9-09A0-47F5-87F1-11A92D4AD2CA}" type="datetime1">
              <a:rPr lang="en-US" smtClean="0"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www.icctt.com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490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4895"/>
            <a:ext cx="6447500" cy="42557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765"/>
            <a:ext cx="6447501" cy="288784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30473"/>
            <a:ext cx="6447500" cy="50614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9C17-F563-406A-9EAE-FB34672AD066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0"/>
              <a:t>ww</a:t>
            </a:r>
            <a:r>
              <a:rPr lang="en-US" spc="-50"/>
              <a:t>w</a:t>
            </a:r>
            <a:r>
              <a:rPr lang="en-US" spc="5"/>
              <a:t>.i</a:t>
            </a:r>
            <a:r>
              <a:rPr lang="en-US"/>
              <a:t>c</a:t>
            </a:r>
            <a:r>
              <a:rPr lang="en-US" spc="10"/>
              <a:t>ctt</a:t>
            </a:r>
            <a:r>
              <a:rPr lang="en-US" spc="-15"/>
              <a:t>.</a:t>
            </a:r>
            <a:r>
              <a:rPr lang="en-US"/>
              <a:t>c</a:t>
            </a:r>
            <a:r>
              <a:rPr lang="en-US" spc="20"/>
              <a:t>om</a:t>
            </a:r>
            <a:endParaRPr lang="en-US" spc="2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753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765"/>
            <a:ext cx="6447501" cy="255585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6939"/>
            <a:ext cx="6447501" cy="1179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2F5B-84F2-45AD-A38D-5A83E8E0F5D3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0"/>
              <a:t>ww</a:t>
            </a:r>
            <a:r>
              <a:rPr lang="en-US" spc="-50"/>
              <a:t>w</a:t>
            </a:r>
            <a:r>
              <a:rPr lang="en-US" spc="5"/>
              <a:t>.i</a:t>
            </a:r>
            <a:r>
              <a:rPr lang="en-US"/>
              <a:t>c</a:t>
            </a:r>
            <a:r>
              <a:rPr lang="en-US" spc="10"/>
              <a:t>ctt</a:t>
            </a:r>
            <a:r>
              <a:rPr lang="en-US" spc="-15"/>
              <a:t>.</a:t>
            </a:r>
            <a:r>
              <a:rPr lang="en-US"/>
              <a:t>c</a:t>
            </a:r>
            <a:r>
              <a:rPr lang="en-US" spc="20"/>
              <a:t>om</a:t>
            </a:r>
            <a:endParaRPr lang="en-US" spc="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90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764"/>
            <a:ext cx="6070601" cy="2269749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7513"/>
            <a:ext cx="5418393" cy="28610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6939"/>
            <a:ext cx="6447501" cy="1179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7B0F-83A0-4807-9E53-1D88E5B8DBF4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0"/>
              <a:t>ww</a:t>
            </a:r>
            <a:r>
              <a:rPr lang="en-US" spc="-50"/>
              <a:t>w</a:t>
            </a:r>
            <a:r>
              <a:rPr lang="en-US" spc="5"/>
              <a:t>.i</a:t>
            </a:r>
            <a:r>
              <a:rPr lang="en-US"/>
              <a:t>c</a:t>
            </a:r>
            <a:r>
              <a:rPr lang="en-US" spc="10"/>
              <a:t>ctt</a:t>
            </a:r>
            <a:r>
              <a:rPr lang="en-US" spc="-15"/>
              <a:t>.</a:t>
            </a:r>
            <a:r>
              <a:rPr lang="en-US"/>
              <a:t>c</a:t>
            </a:r>
            <a:r>
              <a:rPr lang="en-US" spc="20"/>
              <a:t>om</a:t>
            </a:r>
            <a:endParaRPr lang="en-US" spc="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403" y="593516"/>
            <a:ext cx="457200" cy="4391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7590"/>
            <a:ext cx="457200" cy="4391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50780"/>
            <a:ext cx="6447501" cy="19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9778"/>
            <a:ext cx="6447501" cy="113683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2DE0-E883-4698-A770-BC5EEBD58700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0"/>
              <a:t>ww</a:t>
            </a:r>
            <a:r>
              <a:rPr lang="en-US" spc="-50"/>
              <a:t>w</a:t>
            </a:r>
            <a:r>
              <a:rPr lang="en-US" spc="5"/>
              <a:t>.i</a:t>
            </a:r>
            <a:r>
              <a:rPr lang="en-US"/>
              <a:t>c</a:t>
            </a:r>
            <a:r>
              <a:rPr lang="en-US" spc="10"/>
              <a:t>ctt</a:t>
            </a:r>
            <a:r>
              <a:rPr lang="en-US" spc="-15"/>
              <a:t>.</a:t>
            </a:r>
            <a:r>
              <a:rPr lang="en-US"/>
              <a:t>c</a:t>
            </a:r>
            <a:r>
              <a:rPr lang="en-US" spc="20"/>
              <a:t>om</a:t>
            </a:r>
            <a:endParaRPr lang="en-US" spc="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8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764"/>
            <a:ext cx="6070601" cy="2269749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13616"/>
            <a:ext cx="6447502" cy="38616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9778"/>
            <a:ext cx="6447501" cy="113683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09DD-29D8-4729-8C58-D6D7F9B9FF51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0"/>
              <a:t>ww</a:t>
            </a:r>
            <a:r>
              <a:rPr lang="en-US" spc="-50"/>
              <a:t>w</a:t>
            </a:r>
            <a:r>
              <a:rPr lang="en-US" spc="5"/>
              <a:t>.i</a:t>
            </a:r>
            <a:r>
              <a:rPr lang="en-US"/>
              <a:t>c</a:t>
            </a:r>
            <a:r>
              <a:rPr lang="en-US" spc="10"/>
              <a:t>ctt</a:t>
            </a:r>
            <a:r>
              <a:rPr lang="en-US" spc="-15"/>
              <a:t>.</a:t>
            </a:r>
            <a:r>
              <a:rPr lang="en-US"/>
              <a:t>c</a:t>
            </a:r>
            <a:r>
              <a:rPr lang="en-US" spc="20"/>
              <a:t>om</a:t>
            </a:r>
            <a:endParaRPr lang="en-US" spc="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3516"/>
            <a:ext cx="457200" cy="4391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7590"/>
            <a:ext cx="457200" cy="4391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29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764"/>
            <a:ext cx="6441152" cy="2269749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13616"/>
            <a:ext cx="6447502" cy="38616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9778"/>
            <a:ext cx="6447501" cy="113683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F1C3-7274-498A-AAC3-95903110E408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0"/>
              <a:t>ww</a:t>
            </a:r>
            <a:r>
              <a:rPr lang="en-US" spc="-50"/>
              <a:t>w</a:t>
            </a:r>
            <a:r>
              <a:rPr lang="en-US" spc="5"/>
              <a:t>.i</a:t>
            </a:r>
            <a:r>
              <a:rPr lang="en-US"/>
              <a:t>c</a:t>
            </a:r>
            <a:r>
              <a:rPr lang="en-US" spc="10"/>
              <a:t>ctt</a:t>
            </a:r>
            <a:r>
              <a:rPr lang="en-US" spc="-15"/>
              <a:t>.</a:t>
            </a:r>
            <a:r>
              <a:rPr lang="en-US"/>
              <a:t>c</a:t>
            </a:r>
            <a:r>
              <a:rPr lang="en-US" spc="20"/>
              <a:t>om</a:t>
            </a:r>
            <a:endParaRPr lang="en-US" spc="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46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B28E-80A3-48DF-80EC-16C1EFF37947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0"/>
              <a:t>ww</a:t>
            </a:r>
            <a:r>
              <a:rPr lang="en-US" spc="-50"/>
              <a:t>w</a:t>
            </a:r>
            <a:r>
              <a:rPr lang="en-US" spc="5"/>
              <a:t>.i</a:t>
            </a:r>
            <a:r>
              <a:rPr lang="en-US"/>
              <a:t>c</a:t>
            </a:r>
            <a:r>
              <a:rPr lang="en-US" spc="10"/>
              <a:t>ctt</a:t>
            </a:r>
            <a:r>
              <a:rPr lang="en-US" spc="-15"/>
              <a:t>.</a:t>
            </a:r>
            <a:r>
              <a:rPr lang="en-US"/>
              <a:t>c</a:t>
            </a:r>
            <a:r>
              <a:rPr lang="en-US" spc="20"/>
              <a:t>om</a:t>
            </a:r>
            <a:endParaRPr lang="en-US" spc="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48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764"/>
            <a:ext cx="978557" cy="3943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764"/>
            <a:ext cx="5295113" cy="3943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E0A5-0DB9-47AA-9701-70C5019F1FAA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0"/>
              <a:t>ww</a:t>
            </a:r>
            <a:r>
              <a:rPr lang="en-US" spc="-50"/>
              <a:t>w</a:t>
            </a:r>
            <a:r>
              <a:rPr lang="en-US" spc="5"/>
              <a:t>.i</a:t>
            </a:r>
            <a:r>
              <a:rPr lang="en-US"/>
              <a:t>c</a:t>
            </a:r>
            <a:r>
              <a:rPr lang="en-US" spc="10"/>
              <a:t>ctt</a:t>
            </a:r>
            <a:r>
              <a:rPr lang="en-US" spc="-15"/>
              <a:t>.</a:t>
            </a:r>
            <a:r>
              <a:rPr lang="en-US"/>
              <a:t>c</a:t>
            </a:r>
            <a:r>
              <a:rPr lang="en-US" spc="20"/>
              <a:t>om</a:t>
            </a:r>
            <a:endParaRPr lang="en-US" spc="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2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Gotham Pro Medium"/>
                <a:cs typeface="Gotham Pr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78016" y="1564877"/>
            <a:ext cx="3190875" cy="2756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31F20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010202"/>
                </a:solidFill>
                <a:latin typeface="Gotham Pro Medium"/>
                <a:cs typeface="Gotham Pro Medium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ww</a:t>
            </a:r>
            <a:r>
              <a:rPr spc="-50" dirty="0"/>
              <a:t>w</a:t>
            </a:r>
            <a:r>
              <a:rPr spc="5" dirty="0"/>
              <a:t>.i</a:t>
            </a:r>
            <a:r>
              <a:rPr dirty="0"/>
              <a:t>c</a:t>
            </a:r>
            <a:r>
              <a:rPr spc="10" dirty="0"/>
              <a:t>ctt</a:t>
            </a:r>
            <a:r>
              <a:rPr spc="-15" dirty="0"/>
              <a:t>.</a:t>
            </a:r>
            <a:r>
              <a:rPr dirty="0"/>
              <a:t>c</a:t>
            </a:r>
            <a:r>
              <a:rPr spc="20" dirty="0"/>
              <a:t>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82D44-08EA-43CC-BBB4-B22B32C8FBBA}" type="datetime1">
              <a:rPr lang="en-US" smtClean="0"/>
              <a:t>11/15/2019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1738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/>
        </p:nvSpPr>
        <p:spPr>
          <a:xfrm>
            <a:off x="8752880" y="246852"/>
            <a:ext cx="391120" cy="25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3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t>‹#›</a:t>
            </a:fld>
            <a:endParaRPr sz="135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073151" y="146181"/>
            <a:ext cx="7520293" cy="40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1" i="0" u="none" strike="noStrike" cap="none">
                <a:solidFill>
                  <a:srgbClr val="004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5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4288"/>
            <a:ext cx="7886700" cy="21415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6463"/>
            <a:ext cx="7886700" cy="1127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9EFB-29AC-4BEB-B76E-3DBDA5BBFCA0}" type="datetime1">
              <a:rPr lang="en-US" smtClean="0"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www.icctt.com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6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71600"/>
            <a:ext cx="3867150" cy="32670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67150" cy="32670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0D09-E3A6-4C58-A8BC-424ABA73DB6A}" type="datetime1">
              <a:rPr lang="en-US" smtClean="0"/>
              <a:t>11/15/2019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www.icctt.com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6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53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262063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1881188"/>
            <a:ext cx="3868737" cy="27670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2063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81188"/>
            <a:ext cx="3887788" cy="27670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53A5-FFB6-4ED9-9813-30831EB03333}" type="datetime1">
              <a:rPr lang="en-US" smtClean="0"/>
              <a:t>11/15/2019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www.icctt.com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00C-8EA2-4881-85BF-EDC1408FB822}" type="datetime1">
              <a:rPr lang="en-US" smtClean="0"/>
              <a:t>11/15/2019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www.icctt.com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9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6B5B-C1FC-4719-9832-81D20BDD3538}" type="datetime1">
              <a:rPr lang="en-US" smtClean="0"/>
              <a:t>11/15/2019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www.icctt.com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0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22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E198-A8A9-4E28-A7F9-8BC0CA1DCFB2}" type="datetime1">
              <a:rPr lang="en-US" smtClean="0"/>
              <a:t>11/15/2019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www.icctt.com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5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22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31A0-DF17-4DBC-B2F3-9A35DAFFE430}" type="datetime1">
              <a:rPr lang="en-US" smtClean="0"/>
              <a:t>11/15/2019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www.icctt.com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1600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73613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02FF0-16A0-4DB4-88EB-E6BFABD1BECC}" type="datetime1">
              <a:rPr lang="en-US" smtClean="0"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73613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www.icctt.com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73613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8"/>
            <a:ext cx="9144000" cy="515620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764"/>
            <a:ext cx="6447501" cy="9918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2443"/>
            <a:ext cx="6447501" cy="2914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6616"/>
            <a:ext cx="683954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62D6C-EFBE-4442-8425-2479ECC9C206}" type="datetime1">
              <a:rPr lang="en-US" smtClean="0"/>
              <a:t>11/15/2019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6616"/>
            <a:ext cx="4723209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www.icctt.com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6616"/>
            <a:ext cx="512504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1" r:id="rId18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533400" y="1519689"/>
            <a:ext cx="1676237" cy="1580312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>
            <a:innerShdw blurRad="114300">
              <a:prstClr val="black"/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B64C496-241C-4D65-B612-7A2E0714EB84}"/>
              </a:ext>
            </a:extLst>
          </p:cNvPr>
          <p:cNvSpPr txBox="1">
            <a:spLocks/>
          </p:cNvSpPr>
          <p:nvPr/>
        </p:nvSpPr>
        <p:spPr>
          <a:xfrm>
            <a:off x="2286000" y="2040201"/>
            <a:ext cx="5377423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1450" b="0" i="0">
                <a:solidFill>
                  <a:schemeClr val="bg1"/>
                </a:solidFill>
                <a:latin typeface="Gotham Pro Medium"/>
                <a:ea typeface="+mj-ea"/>
                <a:cs typeface="Gotham Pro Medium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</a:rPr>
              <a:t>Eurasian Intermodal Carriage by Rail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C5A97-7821-41A7-9E13-9A3D495FC585}"/>
              </a:ext>
            </a:extLst>
          </p:cNvPr>
          <p:cNvSpPr txBox="1"/>
          <p:nvPr/>
        </p:nvSpPr>
        <p:spPr>
          <a:xfrm>
            <a:off x="2683058" y="3413125"/>
            <a:ext cx="3510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CCTT Secretary General</a:t>
            </a:r>
            <a:endParaRPr lang="ru-RU" sz="2400" i="1" dirty="0"/>
          </a:p>
          <a:p>
            <a:r>
              <a:rPr lang="en-US" sz="2400" dirty="0"/>
              <a:t>Gennady Bessonov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83A502-72DD-4FA2-8F66-708361CB5104}"/>
              </a:ext>
            </a:extLst>
          </p:cNvPr>
          <p:cNvSpPr txBox="1"/>
          <p:nvPr/>
        </p:nvSpPr>
        <p:spPr>
          <a:xfrm>
            <a:off x="1767129" y="-9832"/>
            <a:ext cx="56097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pPr algn="ctr"/>
            <a:r>
              <a:rPr lang="en-US" dirty="0"/>
              <a:t> </a:t>
            </a:r>
            <a:r>
              <a:rPr lang="en-US" sz="2400" dirty="0"/>
              <a:t>WORKSHOP</a:t>
            </a:r>
            <a:endParaRPr lang="ru-RU" sz="2400" dirty="0"/>
          </a:p>
          <a:p>
            <a:pPr algn="ctr"/>
            <a:r>
              <a:rPr lang="en-US" sz="2400" dirty="0"/>
              <a:t>Working Party on Rail Transport (SC.2)</a:t>
            </a:r>
            <a:r>
              <a:rPr lang="en-US" dirty="0"/>
              <a:t> </a:t>
            </a:r>
            <a:r>
              <a:rPr lang="en-US" b="1" dirty="0"/>
              <a:t> 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62091-2A08-43E4-A06D-7FC009C43113}"/>
              </a:ext>
            </a:extLst>
          </p:cNvPr>
          <p:cNvSpPr txBox="1"/>
          <p:nvPr/>
        </p:nvSpPr>
        <p:spPr>
          <a:xfrm>
            <a:off x="1783581" y="4521476"/>
            <a:ext cx="530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25th November 2019, Palais des Nations, Geneva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0217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7D1D3E-4B93-405C-AC1D-B3B4A624CC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657DE8-1393-4DE8-8D70-90EF2914F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0"/>
          <a:stretch/>
        </p:blipFill>
        <p:spPr>
          <a:xfrm rot="5400000">
            <a:off x="1932851" y="-1065011"/>
            <a:ext cx="4282012" cy="8147713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287A29E0-F56C-48D8-98B3-159DC4FFACE5}"/>
              </a:ext>
            </a:extLst>
          </p:cNvPr>
          <p:cNvSpPr/>
          <p:nvPr/>
        </p:nvSpPr>
        <p:spPr>
          <a:xfrm>
            <a:off x="1" y="-15294"/>
            <a:ext cx="9144000" cy="923330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25C5A09-F3DA-4ABC-BE32-7E4DB29732AB}"/>
              </a:ext>
            </a:extLst>
          </p:cNvPr>
          <p:cNvSpPr/>
          <p:nvPr/>
        </p:nvSpPr>
        <p:spPr>
          <a:xfrm>
            <a:off x="-1714500" y="103107"/>
            <a:ext cx="1257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CONTAINER TRANSIT</a:t>
            </a:r>
          </a:p>
          <a:p>
            <a:pPr algn="ctr"/>
            <a:r>
              <a:rPr lang="en-US" b="1" dirty="0"/>
              <a:t>CHINA - EUROPE</a:t>
            </a: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951EC6-F853-4B2D-92F5-7EDBE0E1B6E3}"/>
              </a:ext>
            </a:extLst>
          </p:cNvPr>
          <p:cNvSpPr/>
          <p:nvPr/>
        </p:nvSpPr>
        <p:spPr>
          <a:xfrm>
            <a:off x="7162800" y="4098925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EF15AA2-6030-415A-90AB-1C4B232624D5}"/>
              </a:ext>
            </a:extLst>
          </p:cNvPr>
          <p:cNvSpPr/>
          <p:nvPr/>
        </p:nvSpPr>
        <p:spPr>
          <a:xfrm>
            <a:off x="5343979" y="4654987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RZD OJSC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18">
            <a:extLst>
              <a:ext uri="{FF2B5EF4-FFF2-40B4-BE49-F238E27FC236}">
                <a16:creationId xmlns:a16="http://schemas.microsoft.com/office/drawing/2014/main" id="{D4DF8593-2997-49CF-92B4-CCF08C54FEDB}"/>
              </a:ext>
            </a:extLst>
          </p:cNvPr>
          <p:cNvSpPr txBox="1">
            <a:spLocks/>
          </p:cNvSpPr>
          <p:nvPr/>
        </p:nvSpPr>
        <p:spPr>
          <a:xfrm>
            <a:off x="6553200" y="477043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10</a:t>
            </a:r>
          </a:p>
          <a:p>
            <a:pPr marL="342900" indent="-342900" algn="r">
              <a:spcBef>
                <a:spcPct val="20000"/>
              </a:spcBef>
              <a:defRPr/>
            </a:pP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5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7F1AD6-747A-4EFD-BDA1-E931A1BC7A09}"/>
              </a:ext>
            </a:extLst>
          </p:cNvPr>
          <p:cNvSpPr/>
          <p:nvPr/>
        </p:nvSpPr>
        <p:spPr>
          <a:xfrm>
            <a:off x="5334000" y="687882"/>
            <a:ext cx="3809983" cy="44619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679764-8C5D-45D4-A9F3-97F414B55384}"/>
              </a:ext>
            </a:extLst>
          </p:cNvPr>
          <p:cNvSpPr/>
          <p:nvPr/>
        </p:nvSpPr>
        <p:spPr>
          <a:xfrm>
            <a:off x="7020495" y="687882"/>
            <a:ext cx="2123487" cy="41076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C6F6816C-49BD-4EC1-BDA2-6799DD929234}"/>
              </a:ext>
            </a:extLst>
          </p:cNvPr>
          <p:cNvSpPr/>
          <p:nvPr/>
        </p:nvSpPr>
        <p:spPr>
          <a:xfrm>
            <a:off x="1" y="-15294"/>
            <a:ext cx="9144000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0CDD908-046A-4ECE-A21F-CF5F92B4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89" y="167848"/>
            <a:ext cx="8776279" cy="669163"/>
          </a:xfrm>
        </p:spPr>
        <p:txBody>
          <a:bodyPr rtlCol="0">
            <a:noAutofit/>
          </a:bodyPr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RESULTS OF MULTIMODAL CONTAINER TRANSPORTATION THROUGH KALININGRAD PORT</a:t>
            </a:r>
            <a:endParaRPr lang="ja-JP" altLang="en-US" sz="1600" b="1" dirty="0">
              <a:solidFill>
                <a:schemeClr val="tx1"/>
              </a:solidFill>
              <a:latin typeface="+mj-lt"/>
              <a:ea typeface="Meiryo UI" panose="020B0604030504040204" pitchFamily="50" charset="-128"/>
              <a:cs typeface="Verdana" panose="020B0604030504040204" pitchFamily="34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D2F24EF-45D0-43AE-A708-69D3F887D795}"/>
              </a:ext>
            </a:extLst>
          </p:cNvPr>
          <p:cNvGrpSpPr/>
          <p:nvPr/>
        </p:nvGrpSpPr>
        <p:grpSpPr>
          <a:xfrm>
            <a:off x="4392573" y="687651"/>
            <a:ext cx="4686536" cy="4399942"/>
            <a:chOff x="6241956" y="943598"/>
            <a:chExt cx="6887090" cy="5979651"/>
          </a:xfrm>
        </p:grpSpPr>
        <p:grpSp>
          <p:nvGrpSpPr>
            <p:cNvPr id="33" name="Group 371">
              <a:extLst>
                <a:ext uri="{FF2B5EF4-FFF2-40B4-BE49-F238E27FC236}">
                  <a16:creationId xmlns:a16="http://schemas.microsoft.com/office/drawing/2014/main" id="{92CDB9C4-CF01-414F-8D8A-C3FD6928197E}"/>
                </a:ext>
              </a:extLst>
            </p:cNvPr>
            <p:cNvGrpSpPr/>
            <p:nvPr/>
          </p:nvGrpSpPr>
          <p:grpSpPr>
            <a:xfrm>
              <a:off x="6388943" y="943598"/>
              <a:ext cx="6413366" cy="5979651"/>
              <a:chOff x="-1" y="-1"/>
              <a:chExt cx="6413364" cy="5979649"/>
            </a:xfrm>
          </p:grpSpPr>
          <p:sp>
            <p:nvSpPr>
              <p:cNvPr id="69" name="Freeform 397">
                <a:extLst>
                  <a:ext uri="{FF2B5EF4-FFF2-40B4-BE49-F238E27FC236}">
                    <a16:creationId xmlns:a16="http://schemas.microsoft.com/office/drawing/2014/main" id="{D56ECFFB-BA8B-4846-9A2A-D61F6372735C}"/>
                  </a:ext>
                </a:extLst>
              </p:cNvPr>
              <p:cNvSpPr/>
              <p:nvPr/>
            </p:nvSpPr>
            <p:spPr>
              <a:xfrm>
                <a:off x="2646524" y="3724437"/>
                <a:ext cx="3122799" cy="2237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0" y="4091"/>
                    </a:moveTo>
                    <a:lnTo>
                      <a:pt x="425" y="5415"/>
                    </a:lnTo>
                    <a:lnTo>
                      <a:pt x="425" y="6227"/>
                    </a:lnTo>
                    <a:lnTo>
                      <a:pt x="0" y="6859"/>
                    </a:lnTo>
                    <a:lnTo>
                      <a:pt x="850" y="7942"/>
                    </a:lnTo>
                    <a:lnTo>
                      <a:pt x="935" y="8273"/>
                    </a:lnTo>
                    <a:lnTo>
                      <a:pt x="737" y="8995"/>
                    </a:lnTo>
                    <a:lnTo>
                      <a:pt x="765" y="9446"/>
                    </a:lnTo>
                    <a:lnTo>
                      <a:pt x="1219" y="10078"/>
                    </a:lnTo>
                    <a:lnTo>
                      <a:pt x="1162" y="10439"/>
                    </a:lnTo>
                    <a:lnTo>
                      <a:pt x="1106" y="11612"/>
                    </a:lnTo>
                    <a:lnTo>
                      <a:pt x="1446" y="12394"/>
                    </a:lnTo>
                    <a:lnTo>
                      <a:pt x="1729" y="12846"/>
                    </a:lnTo>
                    <a:lnTo>
                      <a:pt x="1531" y="13147"/>
                    </a:lnTo>
                    <a:lnTo>
                      <a:pt x="1531" y="13598"/>
                    </a:lnTo>
                    <a:lnTo>
                      <a:pt x="1276" y="13869"/>
                    </a:lnTo>
                    <a:lnTo>
                      <a:pt x="1276" y="14139"/>
                    </a:lnTo>
                    <a:lnTo>
                      <a:pt x="1871" y="14230"/>
                    </a:lnTo>
                    <a:lnTo>
                      <a:pt x="2296" y="14380"/>
                    </a:lnTo>
                    <a:lnTo>
                      <a:pt x="2466" y="14681"/>
                    </a:lnTo>
                    <a:lnTo>
                      <a:pt x="2466" y="15222"/>
                    </a:lnTo>
                    <a:lnTo>
                      <a:pt x="3061" y="15854"/>
                    </a:lnTo>
                    <a:lnTo>
                      <a:pt x="3600" y="16095"/>
                    </a:lnTo>
                    <a:lnTo>
                      <a:pt x="3713" y="16636"/>
                    </a:lnTo>
                    <a:lnTo>
                      <a:pt x="4394" y="17569"/>
                    </a:lnTo>
                    <a:lnTo>
                      <a:pt x="4961" y="17027"/>
                    </a:lnTo>
                    <a:lnTo>
                      <a:pt x="5471" y="16847"/>
                    </a:lnTo>
                    <a:lnTo>
                      <a:pt x="5839" y="16937"/>
                    </a:lnTo>
                    <a:lnTo>
                      <a:pt x="6860" y="18110"/>
                    </a:lnTo>
                    <a:lnTo>
                      <a:pt x="7087" y="18170"/>
                    </a:lnTo>
                    <a:lnTo>
                      <a:pt x="8306" y="18772"/>
                    </a:lnTo>
                    <a:lnTo>
                      <a:pt x="8589" y="18832"/>
                    </a:lnTo>
                    <a:lnTo>
                      <a:pt x="9099" y="18712"/>
                    </a:lnTo>
                    <a:lnTo>
                      <a:pt x="9666" y="18652"/>
                    </a:lnTo>
                    <a:lnTo>
                      <a:pt x="10176" y="18832"/>
                    </a:lnTo>
                    <a:lnTo>
                      <a:pt x="10857" y="19464"/>
                    </a:lnTo>
                    <a:lnTo>
                      <a:pt x="11140" y="19795"/>
                    </a:lnTo>
                    <a:lnTo>
                      <a:pt x="11452" y="19554"/>
                    </a:lnTo>
                    <a:lnTo>
                      <a:pt x="11792" y="19464"/>
                    </a:lnTo>
                    <a:lnTo>
                      <a:pt x="12302" y="19915"/>
                    </a:lnTo>
                    <a:lnTo>
                      <a:pt x="12898" y="20427"/>
                    </a:lnTo>
                    <a:lnTo>
                      <a:pt x="13323" y="20758"/>
                    </a:lnTo>
                    <a:lnTo>
                      <a:pt x="13918" y="20968"/>
                    </a:lnTo>
                    <a:lnTo>
                      <a:pt x="14173" y="20878"/>
                    </a:lnTo>
                    <a:lnTo>
                      <a:pt x="14457" y="20607"/>
                    </a:lnTo>
                    <a:lnTo>
                      <a:pt x="14854" y="20427"/>
                    </a:lnTo>
                    <a:lnTo>
                      <a:pt x="15562" y="20667"/>
                    </a:lnTo>
                    <a:lnTo>
                      <a:pt x="18879" y="21600"/>
                    </a:lnTo>
                    <a:lnTo>
                      <a:pt x="19389" y="21119"/>
                    </a:lnTo>
                    <a:lnTo>
                      <a:pt x="19049" y="20427"/>
                    </a:lnTo>
                    <a:lnTo>
                      <a:pt x="18680" y="19253"/>
                    </a:lnTo>
                    <a:lnTo>
                      <a:pt x="21005" y="17027"/>
                    </a:lnTo>
                    <a:lnTo>
                      <a:pt x="21430" y="16486"/>
                    </a:lnTo>
                    <a:lnTo>
                      <a:pt x="21600" y="15613"/>
                    </a:lnTo>
                    <a:lnTo>
                      <a:pt x="21231" y="14470"/>
                    </a:lnTo>
                    <a:lnTo>
                      <a:pt x="20835" y="13508"/>
                    </a:lnTo>
                    <a:lnTo>
                      <a:pt x="20211" y="12425"/>
                    </a:lnTo>
                    <a:lnTo>
                      <a:pt x="19786" y="11973"/>
                    </a:lnTo>
                    <a:lnTo>
                      <a:pt x="19701" y="11311"/>
                    </a:lnTo>
                    <a:lnTo>
                      <a:pt x="19786" y="10619"/>
                    </a:lnTo>
                    <a:lnTo>
                      <a:pt x="19984" y="9897"/>
                    </a:lnTo>
                    <a:lnTo>
                      <a:pt x="19701" y="9446"/>
                    </a:lnTo>
                    <a:lnTo>
                      <a:pt x="19361" y="9145"/>
                    </a:lnTo>
                    <a:lnTo>
                      <a:pt x="19701" y="8694"/>
                    </a:lnTo>
                    <a:lnTo>
                      <a:pt x="20296" y="7792"/>
                    </a:lnTo>
                    <a:lnTo>
                      <a:pt x="20494" y="7581"/>
                    </a:lnTo>
                    <a:lnTo>
                      <a:pt x="20381" y="6077"/>
                    </a:lnTo>
                    <a:lnTo>
                      <a:pt x="20154" y="5325"/>
                    </a:lnTo>
                    <a:lnTo>
                      <a:pt x="19899" y="4543"/>
                    </a:lnTo>
                    <a:lnTo>
                      <a:pt x="19899" y="3791"/>
                    </a:lnTo>
                    <a:lnTo>
                      <a:pt x="19474" y="3069"/>
                    </a:lnTo>
                    <a:lnTo>
                      <a:pt x="18879" y="2467"/>
                    </a:lnTo>
                    <a:lnTo>
                      <a:pt x="18255" y="2377"/>
                    </a:lnTo>
                    <a:lnTo>
                      <a:pt x="16384" y="2316"/>
                    </a:lnTo>
                    <a:lnTo>
                      <a:pt x="15364" y="2256"/>
                    </a:lnTo>
                    <a:lnTo>
                      <a:pt x="13465" y="2076"/>
                    </a:lnTo>
                    <a:lnTo>
                      <a:pt x="12728" y="1715"/>
                    </a:lnTo>
                    <a:lnTo>
                      <a:pt x="11962" y="1625"/>
                    </a:lnTo>
                    <a:lnTo>
                      <a:pt x="11509" y="1805"/>
                    </a:lnTo>
                    <a:lnTo>
                      <a:pt x="10998" y="2166"/>
                    </a:lnTo>
                    <a:lnTo>
                      <a:pt x="10545" y="1986"/>
                    </a:lnTo>
                    <a:lnTo>
                      <a:pt x="10120" y="1534"/>
                    </a:lnTo>
                    <a:lnTo>
                      <a:pt x="9609" y="1534"/>
                    </a:lnTo>
                    <a:lnTo>
                      <a:pt x="9411" y="1324"/>
                    </a:lnTo>
                    <a:lnTo>
                      <a:pt x="9241" y="632"/>
                    </a:lnTo>
                    <a:lnTo>
                      <a:pt x="8589" y="90"/>
                    </a:lnTo>
                    <a:lnTo>
                      <a:pt x="8107" y="0"/>
                    </a:lnTo>
                    <a:lnTo>
                      <a:pt x="7200" y="241"/>
                    </a:lnTo>
                    <a:lnTo>
                      <a:pt x="6491" y="451"/>
                    </a:lnTo>
                    <a:lnTo>
                      <a:pt x="5924" y="842"/>
                    </a:lnTo>
                    <a:lnTo>
                      <a:pt x="4904" y="1444"/>
                    </a:lnTo>
                    <a:lnTo>
                      <a:pt x="3883" y="1805"/>
                    </a:lnTo>
                    <a:lnTo>
                      <a:pt x="2976" y="2166"/>
                    </a:lnTo>
                    <a:lnTo>
                      <a:pt x="2041" y="2617"/>
                    </a:lnTo>
                    <a:lnTo>
                      <a:pt x="1531" y="3249"/>
                    </a:lnTo>
                    <a:lnTo>
                      <a:pt x="935" y="3791"/>
                    </a:lnTo>
                    <a:lnTo>
                      <a:pt x="510" y="4091"/>
                    </a:lnTo>
                    <a:close/>
                  </a:path>
                </a:pathLst>
              </a:custGeom>
              <a:solidFill>
                <a:srgbClr val="5AA2AD"/>
              </a:solidFill>
              <a:ln w="4763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" name="Freeform 414">
                <a:extLst>
                  <a:ext uri="{FF2B5EF4-FFF2-40B4-BE49-F238E27FC236}">
                    <a16:creationId xmlns:a16="http://schemas.microsoft.com/office/drawing/2014/main" id="{F91F570A-8FDF-4B3C-9374-6D39ED3228F0}"/>
                  </a:ext>
                </a:extLst>
              </p:cNvPr>
              <p:cNvSpPr/>
              <p:nvPr/>
            </p:nvSpPr>
            <p:spPr>
              <a:xfrm>
                <a:off x="644040" y="22633"/>
                <a:ext cx="2500405" cy="2304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4" extrusionOk="0">
                    <a:moveTo>
                      <a:pt x="13242" y="19069"/>
                    </a:moveTo>
                    <a:cubicBezTo>
                      <a:pt x="13290" y="19037"/>
                      <a:pt x="13341" y="19008"/>
                      <a:pt x="13389" y="18975"/>
                    </a:cubicBezTo>
                    <a:lnTo>
                      <a:pt x="13909" y="18879"/>
                    </a:lnTo>
                    <a:cubicBezTo>
                      <a:pt x="14044" y="18720"/>
                      <a:pt x="14178" y="18559"/>
                      <a:pt x="14313" y="18400"/>
                    </a:cubicBezTo>
                    <a:lnTo>
                      <a:pt x="14536" y="17857"/>
                    </a:lnTo>
                    <a:cubicBezTo>
                      <a:pt x="14573" y="17751"/>
                      <a:pt x="14610" y="17643"/>
                      <a:pt x="14647" y="17537"/>
                    </a:cubicBezTo>
                    <a:cubicBezTo>
                      <a:pt x="14610" y="17258"/>
                      <a:pt x="14573" y="16985"/>
                      <a:pt x="14536" y="16706"/>
                    </a:cubicBezTo>
                    <a:cubicBezTo>
                      <a:pt x="14573" y="16507"/>
                      <a:pt x="14610" y="16301"/>
                      <a:pt x="14647" y="16102"/>
                    </a:cubicBezTo>
                    <a:lnTo>
                      <a:pt x="15201" y="15811"/>
                    </a:lnTo>
                    <a:lnTo>
                      <a:pt x="16459" y="15397"/>
                    </a:lnTo>
                    <a:cubicBezTo>
                      <a:pt x="16532" y="15247"/>
                      <a:pt x="16608" y="15100"/>
                      <a:pt x="16682" y="14948"/>
                    </a:cubicBezTo>
                    <a:cubicBezTo>
                      <a:pt x="16608" y="14458"/>
                      <a:pt x="16532" y="13970"/>
                      <a:pt x="16459" y="13480"/>
                    </a:cubicBezTo>
                    <a:cubicBezTo>
                      <a:pt x="16410" y="13395"/>
                      <a:pt x="16360" y="13310"/>
                      <a:pt x="16312" y="13225"/>
                    </a:cubicBezTo>
                    <a:lnTo>
                      <a:pt x="16312" y="12365"/>
                    </a:lnTo>
                    <a:cubicBezTo>
                      <a:pt x="16187" y="12259"/>
                      <a:pt x="16065" y="12150"/>
                      <a:pt x="15941" y="12045"/>
                    </a:cubicBezTo>
                    <a:lnTo>
                      <a:pt x="16128" y="11340"/>
                    </a:lnTo>
                    <a:lnTo>
                      <a:pt x="16459" y="11340"/>
                    </a:lnTo>
                    <a:lnTo>
                      <a:pt x="17420" y="10923"/>
                    </a:lnTo>
                    <a:lnTo>
                      <a:pt x="16682" y="9614"/>
                    </a:lnTo>
                    <a:cubicBezTo>
                      <a:pt x="16558" y="9467"/>
                      <a:pt x="16436" y="9317"/>
                      <a:pt x="16312" y="9168"/>
                    </a:cubicBezTo>
                    <a:lnTo>
                      <a:pt x="16312" y="7955"/>
                    </a:lnTo>
                    <a:lnTo>
                      <a:pt x="16866" y="7060"/>
                    </a:lnTo>
                    <a:cubicBezTo>
                      <a:pt x="16916" y="6772"/>
                      <a:pt x="16965" y="6485"/>
                      <a:pt x="17015" y="6197"/>
                    </a:cubicBezTo>
                    <a:cubicBezTo>
                      <a:pt x="17075" y="5856"/>
                      <a:pt x="17139" y="5513"/>
                      <a:pt x="17199" y="5175"/>
                    </a:cubicBezTo>
                    <a:cubicBezTo>
                      <a:pt x="17139" y="4888"/>
                      <a:pt x="17075" y="4597"/>
                      <a:pt x="17015" y="4312"/>
                    </a:cubicBezTo>
                    <a:lnTo>
                      <a:pt x="17420" y="3705"/>
                    </a:lnTo>
                    <a:cubicBezTo>
                      <a:pt x="17482" y="3567"/>
                      <a:pt x="17544" y="3429"/>
                      <a:pt x="17606" y="3288"/>
                    </a:cubicBezTo>
                    <a:lnTo>
                      <a:pt x="18680" y="2715"/>
                    </a:lnTo>
                    <a:lnTo>
                      <a:pt x="19751" y="2460"/>
                    </a:lnTo>
                    <a:lnTo>
                      <a:pt x="20676" y="2715"/>
                    </a:lnTo>
                    <a:lnTo>
                      <a:pt x="21011" y="2877"/>
                    </a:lnTo>
                    <a:lnTo>
                      <a:pt x="21600" y="2266"/>
                    </a:lnTo>
                    <a:lnTo>
                      <a:pt x="21600" y="1567"/>
                    </a:lnTo>
                    <a:lnTo>
                      <a:pt x="21011" y="255"/>
                    </a:lnTo>
                    <a:cubicBezTo>
                      <a:pt x="20315" y="-6"/>
                      <a:pt x="18142" y="0"/>
                      <a:pt x="17420" y="0"/>
                    </a:cubicBezTo>
                    <a:lnTo>
                      <a:pt x="16682" y="255"/>
                    </a:lnTo>
                    <a:lnTo>
                      <a:pt x="15571" y="414"/>
                    </a:lnTo>
                    <a:lnTo>
                      <a:pt x="14870" y="1151"/>
                    </a:lnTo>
                    <a:lnTo>
                      <a:pt x="14647" y="1852"/>
                    </a:lnTo>
                    <a:lnTo>
                      <a:pt x="13909" y="2460"/>
                    </a:lnTo>
                    <a:lnTo>
                      <a:pt x="13909" y="2877"/>
                    </a:lnTo>
                    <a:lnTo>
                      <a:pt x="14870" y="2266"/>
                    </a:lnTo>
                    <a:lnTo>
                      <a:pt x="15941" y="1726"/>
                    </a:lnTo>
                    <a:lnTo>
                      <a:pt x="16312" y="1852"/>
                    </a:lnTo>
                    <a:cubicBezTo>
                      <a:pt x="16187" y="2140"/>
                      <a:pt x="16065" y="2428"/>
                      <a:pt x="15941" y="2715"/>
                    </a:cubicBezTo>
                    <a:lnTo>
                      <a:pt x="15054" y="3194"/>
                    </a:lnTo>
                    <a:lnTo>
                      <a:pt x="14129" y="3035"/>
                    </a:lnTo>
                    <a:cubicBezTo>
                      <a:pt x="14189" y="3226"/>
                      <a:pt x="14254" y="3420"/>
                      <a:pt x="14313" y="3611"/>
                    </a:cubicBezTo>
                    <a:lnTo>
                      <a:pt x="13058" y="4025"/>
                    </a:lnTo>
                    <a:cubicBezTo>
                      <a:pt x="12996" y="3746"/>
                      <a:pt x="12934" y="3473"/>
                      <a:pt x="12872" y="3194"/>
                    </a:cubicBezTo>
                    <a:lnTo>
                      <a:pt x="12318" y="2877"/>
                    </a:lnTo>
                    <a:lnTo>
                      <a:pt x="11577" y="3705"/>
                    </a:lnTo>
                    <a:lnTo>
                      <a:pt x="10837" y="3705"/>
                    </a:lnTo>
                    <a:lnTo>
                      <a:pt x="10060" y="3898"/>
                    </a:lnTo>
                    <a:cubicBezTo>
                      <a:pt x="10023" y="4130"/>
                      <a:pt x="9986" y="4368"/>
                      <a:pt x="9949" y="4600"/>
                    </a:cubicBezTo>
                    <a:lnTo>
                      <a:pt x="9581" y="4729"/>
                    </a:lnTo>
                    <a:lnTo>
                      <a:pt x="9581" y="5114"/>
                    </a:lnTo>
                    <a:lnTo>
                      <a:pt x="9135" y="4982"/>
                    </a:lnTo>
                    <a:lnTo>
                      <a:pt x="8505" y="4665"/>
                    </a:lnTo>
                    <a:lnTo>
                      <a:pt x="7507" y="4729"/>
                    </a:lnTo>
                    <a:lnTo>
                      <a:pt x="7507" y="5175"/>
                    </a:lnTo>
                    <a:cubicBezTo>
                      <a:pt x="7544" y="5302"/>
                      <a:pt x="7581" y="5431"/>
                      <a:pt x="7618" y="5557"/>
                    </a:cubicBezTo>
                    <a:lnTo>
                      <a:pt x="7250" y="5686"/>
                    </a:lnTo>
                    <a:lnTo>
                      <a:pt x="6362" y="5334"/>
                    </a:lnTo>
                    <a:lnTo>
                      <a:pt x="5548" y="5812"/>
                    </a:lnTo>
                    <a:cubicBezTo>
                      <a:pt x="5610" y="5962"/>
                      <a:pt x="5672" y="6112"/>
                      <a:pt x="5732" y="6261"/>
                    </a:cubicBezTo>
                    <a:cubicBezTo>
                      <a:pt x="5695" y="6355"/>
                      <a:pt x="5659" y="6452"/>
                      <a:pt x="5622" y="6549"/>
                    </a:cubicBezTo>
                    <a:lnTo>
                      <a:pt x="4808" y="6261"/>
                    </a:lnTo>
                    <a:cubicBezTo>
                      <a:pt x="4723" y="6388"/>
                      <a:pt x="4638" y="6520"/>
                      <a:pt x="4550" y="6646"/>
                    </a:cubicBezTo>
                    <a:cubicBezTo>
                      <a:pt x="4463" y="6740"/>
                      <a:pt x="4378" y="6837"/>
                      <a:pt x="4291" y="6934"/>
                    </a:cubicBezTo>
                    <a:lnTo>
                      <a:pt x="3293" y="6740"/>
                    </a:lnTo>
                    <a:lnTo>
                      <a:pt x="2736" y="6834"/>
                    </a:lnTo>
                    <a:cubicBezTo>
                      <a:pt x="2713" y="7039"/>
                      <a:pt x="2686" y="7239"/>
                      <a:pt x="2663" y="7445"/>
                    </a:cubicBezTo>
                    <a:lnTo>
                      <a:pt x="2258" y="7571"/>
                    </a:lnTo>
                    <a:lnTo>
                      <a:pt x="1738" y="8240"/>
                    </a:lnTo>
                    <a:cubicBezTo>
                      <a:pt x="1775" y="8519"/>
                      <a:pt x="1812" y="8795"/>
                      <a:pt x="1849" y="9071"/>
                    </a:cubicBezTo>
                    <a:cubicBezTo>
                      <a:pt x="1775" y="9444"/>
                      <a:pt x="1702" y="9819"/>
                      <a:pt x="1628" y="10192"/>
                    </a:cubicBezTo>
                    <a:cubicBezTo>
                      <a:pt x="1541" y="10577"/>
                      <a:pt x="1455" y="10955"/>
                      <a:pt x="1370" y="11340"/>
                    </a:cubicBezTo>
                    <a:cubicBezTo>
                      <a:pt x="1306" y="11713"/>
                      <a:pt x="1246" y="12086"/>
                      <a:pt x="1182" y="12458"/>
                    </a:cubicBezTo>
                    <a:cubicBezTo>
                      <a:pt x="1122" y="12629"/>
                      <a:pt x="1058" y="12799"/>
                      <a:pt x="998" y="12969"/>
                    </a:cubicBezTo>
                    <a:lnTo>
                      <a:pt x="1481" y="13480"/>
                    </a:lnTo>
                    <a:lnTo>
                      <a:pt x="2258" y="13066"/>
                    </a:lnTo>
                    <a:lnTo>
                      <a:pt x="2773" y="13322"/>
                    </a:lnTo>
                    <a:lnTo>
                      <a:pt x="2773" y="13738"/>
                    </a:lnTo>
                    <a:lnTo>
                      <a:pt x="1996" y="14085"/>
                    </a:lnTo>
                    <a:cubicBezTo>
                      <a:pt x="1973" y="14331"/>
                      <a:pt x="1945" y="14575"/>
                      <a:pt x="1922" y="14822"/>
                    </a:cubicBezTo>
                    <a:cubicBezTo>
                      <a:pt x="1862" y="14939"/>
                      <a:pt x="1798" y="15056"/>
                      <a:pt x="1738" y="15174"/>
                    </a:cubicBezTo>
                    <a:lnTo>
                      <a:pt x="961" y="15080"/>
                    </a:lnTo>
                    <a:lnTo>
                      <a:pt x="630" y="15972"/>
                    </a:lnTo>
                    <a:cubicBezTo>
                      <a:pt x="754" y="16046"/>
                      <a:pt x="874" y="16122"/>
                      <a:pt x="998" y="16195"/>
                    </a:cubicBezTo>
                    <a:lnTo>
                      <a:pt x="1738" y="16005"/>
                    </a:lnTo>
                    <a:cubicBezTo>
                      <a:pt x="1862" y="16143"/>
                      <a:pt x="1984" y="16284"/>
                      <a:pt x="2108" y="16422"/>
                    </a:cubicBezTo>
                    <a:cubicBezTo>
                      <a:pt x="2122" y="16486"/>
                      <a:pt x="2134" y="16548"/>
                      <a:pt x="2145" y="16612"/>
                    </a:cubicBezTo>
                    <a:lnTo>
                      <a:pt x="1591" y="16932"/>
                    </a:lnTo>
                    <a:cubicBezTo>
                      <a:pt x="1605" y="17103"/>
                      <a:pt x="1614" y="17270"/>
                      <a:pt x="1628" y="17443"/>
                    </a:cubicBezTo>
                    <a:lnTo>
                      <a:pt x="961" y="17537"/>
                    </a:lnTo>
                    <a:lnTo>
                      <a:pt x="446" y="17282"/>
                    </a:lnTo>
                    <a:cubicBezTo>
                      <a:pt x="483" y="17508"/>
                      <a:pt x="520" y="17728"/>
                      <a:pt x="556" y="17954"/>
                    </a:cubicBezTo>
                    <a:lnTo>
                      <a:pt x="446" y="18465"/>
                    </a:lnTo>
                    <a:lnTo>
                      <a:pt x="0" y="18465"/>
                    </a:lnTo>
                    <a:lnTo>
                      <a:pt x="1108" y="19357"/>
                    </a:lnTo>
                    <a:lnTo>
                      <a:pt x="1628" y="19868"/>
                    </a:lnTo>
                    <a:cubicBezTo>
                      <a:pt x="1725" y="20103"/>
                      <a:pt x="1826" y="20338"/>
                      <a:pt x="1922" y="20572"/>
                    </a:cubicBezTo>
                    <a:lnTo>
                      <a:pt x="2996" y="21083"/>
                    </a:lnTo>
                    <a:lnTo>
                      <a:pt x="4180" y="21594"/>
                    </a:lnTo>
                    <a:lnTo>
                      <a:pt x="5288" y="21594"/>
                    </a:lnTo>
                    <a:lnTo>
                      <a:pt x="6880" y="20763"/>
                    </a:lnTo>
                    <a:lnTo>
                      <a:pt x="8505" y="19806"/>
                    </a:lnTo>
                    <a:lnTo>
                      <a:pt x="9949" y="18209"/>
                    </a:lnTo>
                    <a:lnTo>
                      <a:pt x="10207" y="18048"/>
                    </a:lnTo>
                    <a:lnTo>
                      <a:pt x="10616" y="18559"/>
                    </a:lnTo>
                    <a:lnTo>
                      <a:pt x="11356" y="18209"/>
                    </a:lnTo>
                    <a:cubicBezTo>
                      <a:pt x="11430" y="18016"/>
                      <a:pt x="11504" y="17825"/>
                      <a:pt x="11577" y="17631"/>
                    </a:cubicBezTo>
                    <a:cubicBezTo>
                      <a:pt x="11614" y="17399"/>
                      <a:pt x="11651" y="17164"/>
                      <a:pt x="11688" y="16932"/>
                    </a:cubicBezTo>
                    <a:lnTo>
                      <a:pt x="12428" y="16005"/>
                    </a:lnTo>
                    <a:cubicBezTo>
                      <a:pt x="12331" y="16342"/>
                      <a:pt x="12230" y="16686"/>
                      <a:pt x="12134" y="17026"/>
                    </a:cubicBezTo>
                    <a:lnTo>
                      <a:pt x="12502" y="17185"/>
                    </a:lnTo>
                    <a:cubicBezTo>
                      <a:pt x="12442" y="17334"/>
                      <a:pt x="12377" y="17484"/>
                      <a:pt x="12318" y="17631"/>
                    </a:cubicBezTo>
                    <a:cubicBezTo>
                      <a:pt x="12377" y="17889"/>
                      <a:pt x="12442" y="18142"/>
                      <a:pt x="12502" y="18400"/>
                    </a:cubicBezTo>
                    <a:lnTo>
                      <a:pt x="12872" y="19069"/>
                    </a:lnTo>
                    <a:lnTo>
                      <a:pt x="13279" y="18879"/>
                    </a:lnTo>
                    <a:cubicBezTo>
                      <a:pt x="13265" y="18943"/>
                      <a:pt x="13256" y="19005"/>
                      <a:pt x="13242" y="19069"/>
                    </a:cubicBezTo>
                    <a:close/>
                  </a:path>
                </a:pathLst>
              </a:custGeom>
              <a:solidFill>
                <a:srgbClr val="5AA2AD"/>
              </a:solidFill>
              <a:ln w="4763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" name="Freeform 372">
                <a:extLst>
                  <a:ext uri="{FF2B5EF4-FFF2-40B4-BE49-F238E27FC236}">
                    <a16:creationId xmlns:a16="http://schemas.microsoft.com/office/drawing/2014/main" id="{3489BDCA-4854-4094-8F91-1FC03D069E7D}"/>
                  </a:ext>
                </a:extLst>
              </p:cNvPr>
              <p:cNvSpPr/>
              <p:nvPr/>
            </p:nvSpPr>
            <p:spPr>
              <a:xfrm>
                <a:off x="5357996" y="1933670"/>
                <a:ext cx="1033719" cy="4041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96" y="0"/>
                    </a:moveTo>
                    <a:cubicBezTo>
                      <a:pt x="20796" y="139"/>
                      <a:pt x="18803" y="1291"/>
                      <a:pt x="18673" y="1425"/>
                    </a:cubicBezTo>
                    <a:lnTo>
                      <a:pt x="20369" y="1840"/>
                    </a:lnTo>
                    <a:lnTo>
                      <a:pt x="21542" y="2560"/>
                    </a:lnTo>
                    <a:cubicBezTo>
                      <a:pt x="21421" y="4202"/>
                      <a:pt x="21302" y="5851"/>
                      <a:pt x="21181" y="7498"/>
                    </a:cubicBezTo>
                    <a:lnTo>
                      <a:pt x="20272" y="7708"/>
                    </a:lnTo>
                    <a:cubicBezTo>
                      <a:pt x="20481" y="7769"/>
                      <a:pt x="20695" y="7819"/>
                      <a:pt x="20904" y="7873"/>
                    </a:cubicBezTo>
                    <a:cubicBezTo>
                      <a:pt x="21034" y="8121"/>
                      <a:pt x="21153" y="8373"/>
                      <a:pt x="21267" y="8616"/>
                    </a:cubicBezTo>
                    <a:lnTo>
                      <a:pt x="19405" y="8666"/>
                    </a:lnTo>
                    <a:lnTo>
                      <a:pt x="17610" y="8973"/>
                    </a:lnTo>
                    <a:cubicBezTo>
                      <a:pt x="17494" y="9128"/>
                      <a:pt x="17369" y="9277"/>
                      <a:pt x="17245" y="9449"/>
                    </a:cubicBezTo>
                    <a:cubicBezTo>
                      <a:pt x="16991" y="9574"/>
                      <a:pt x="16790" y="9714"/>
                      <a:pt x="16535" y="9839"/>
                    </a:cubicBezTo>
                    <a:cubicBezTo>
                      <a:pt x="16356" y="10228"/>
                      <a:pt x="16170" y="10622"/>
                      <a:pt x="15988" y="11016"/>
                    </a:cubicBezTo>
                    <a:lnTo>
                      <a:pt x="13567" y="10997"/>
                    </a:lnTo>
                    <a:lnTo>
                      <a:pt x="11789" y="11108"/>
                    </a:lnTo>
                    <a:lnTo>
                      <a:pt x="10266" y="11511"/>
                    </a:lnTo>
                    <a:lnTo>
                      <a:pt x="8305" y="11752"/>
                    </a:lnTo>
                    <a:lnTo>
                      <a:pt x="6180" y="11511"/>
                    </a:lnTo>
                    <a:lnTo>
                      <a:pt x="3661" y="11606"/>
                    </a:lnTo>
                    <a:cubicBezTo>
                      <a:pt x="3555" y="11783"/>
                      <a:pt x="3482" y="11955"/>
                      <a:pt x="3389" y="12127"/>
                    </a:cubicBezTo>
                    <a:cubicBezTo>
                      <a:pt x="3795" y="12344"/>
                      <a:pt x="4238" y="12545"/>
                      <a:pt x="4650" y="12755"/>
                    </a:cubicBezTo>
                    <a:cubicBezTo>
                      <a:pt x="4849" y="13078"/>
                      <a:pt x="5076" y="13401"/>
                      <a:pt x="5257" y="13720"/>
                    </a:cubicBezTo>
                    <a:lnTo>
                      <a:pt x="1868" y="14628"/>
                    </a:lnTo>
                    <a:lnTo>
                      <a:pt x="3389" y="15065"/>
                    </a:lnTo>
                    <a:lnTo>
                      <a:pt x="2778" y="15671"/>
                    </a:lnTo>
                    <a:cubicBezTo>
                      <a:pt x="2830" y="15862"/>
                      <a:pt x="2899" y="16063"/>
                      <a:pt x="2957" y="16258"/>
                    </a:cubicBezTo>
                    <a:lnTo>
                      <a:pt x="4555" y="16499"/>
                    </a:lnTo>
                    <a:lnTo>
                      <a:pt x="6806" y="17197"/>
                    </a:lnTo>
                    <a:lnTo>
                      <a:pt x="8305" y="18165"/>
                    </a:lnTo>
                    <a:cubicBezTo>
                      <a:pt x="8227" y="18356"/>
                      <a:pt x="8137" y="18542"/>
                      <a:pt x="8020" y="18736"/>
                    </a:cubicBezTo>
                    <a:lnTo>
                      <a:pt x="0" y="20189"/>
                    </a:lnTo>
                    <a:lnTo>
                      <a:pt x="1605" y="21600"/>
                    </a:lnTo>
                    <a:lnTo>
                      <a:pt x="21600" y="21593"/>
                    </a:lnTo>
                  </a:path>
                </a:pathLst>
              </a:custGeom>
              <a:solidFill>
                <a:srgbClr val="5AA2AD"/>
              </a:solidFill>
              <a:ln w="4763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" name="Freeform 373">
                <a:extLst>
                  <a:ext uri="{FF2B5EF4-FFF2-40B4-BE49-F238E27FC236}">
                    <a16:creationId xmlns:a16="http://schemas.microsoft.com/office/drawing/2014/main" id="{E5FA3968-47A8-4217-A71F-8BA486B4D4A2}"/>
                  </a:ext>
                </a:extLst>
              </p:cNvPr>
              <p:cNvSpPr/>
              <p:nvPr/>
            </p:nvSpPr>
            <p:spPr>
              <a:xfrm rot="827487">
                <a:off x="4237687" y="3304656"/>
                <a:ext cx="1131139" cy="674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86" y="8588"/>
                    </a:moveTo>
                    <a:lnTo>
                      <a:pt x="15560" y="8588"/>
                    </a:lnTo>
                    <a:lnTo>
                      <a:pt x="15560" y="9108"/>
                    </a:lnTo>
                    <a:lnTo>
                      <a:pt x="15253" y="9499"/>
                    </a:lnTo>
                    <a:lnTo>
                      <a:pt x="14844" y="9499"/>
                    </a:lnTo>
                    <a:lnTo>
                      <a:pt x="14844" y="8588"/>
                    </a:lnTo>
                    <a:lnTo>
                      <a:pt x="13513" y="8588"/>
                    </a:lnTo>
                    <a:lnTo>
                      <a:pt x="12387" y="8198"/>
                    </a:lnTo>
                    <a:lnTo>
                      <a:pt x="12080" y="7677"/>
                    </a:lnTo>
                    <a:lnTo>
                      <a:pt x="11670" y="7677"/>
                    </a:lnTo>
                    <a:lnTo>
                      <a:pt x="11363" y="7287"/>
                    </a:lnTo>
                    <a:lnTo>
                      <a:pt x="10954" y="7677"/>
                    </a:lnTo>
                    <a:lnTo>
                      <a:pt x="10339" y="7287"/>
                    </a:lnTo>
                    <a:lnTo>
                      <a:pt x="10339" y="6766"/>
                    </a:lnTo>
                    <a:lnTo>
                      <a:pt x="9930" y="6376"/>
                    </a:lnTo>
                    <a:lnTo>
                      <a:pt x="9213" y="7287"/>
                    </a:lnTo>
                    <a:lnTo>
                      <a:pt x="9213" y="7677"/>
                    </a:lnTo>
                    <a:lnTo>
                      <a:pt x="8906" y="8198"/>
                    </a:lnTo>
                    <a:lnTo>
                      <a:pt x="8906" y="7677"/>
                    </a:lnTo>
                    <a:lnTo>
                      <a:pt x="8497" y="7677"/>
                    </a:lnTo>
                    <a:lnTo>
                      <a:pt x="8497" y="8588"/>
                    </a:lnTo>
                    <a:lnTo>
                      <a:pt x="8906" y="9108"/>
                    </a:lnTo>
                    <a:lnTo>
                      <a:pt x="8906" y="9499"/>
                    </a:lnTo>
                    <a:lnTo>
                      <a:pt x="9213" y="9889"/>
                    </a:lnTo>
                    <a:lnTo>
                      <a:pt x="9213" y="10800"/>
                    </a:lnTo>
                    <a:lnTo>
                      <a:pt x="9623" y="11711"/>
                    </a:lnTo>
                    <a:lnTo>
                      <a:pt x="9213" y="12231"/>
                    </a:lnTo>
                    <a:lnTo>
                      <a:pt x="8497" y="12622"/>
                    </a:lnTo>
                    <a:lnTo>
                      <a:pt x="8190" y="13142"/>
                    </a:lnTo>
                    <a:lnTo>
                      <a:pt x="6756" y="13142"/>
                    </a:lnTo>
                    <a:lnTo>
                      <a:pt x="6756" y="12622"/>
                    </a:lnTo>
                    <a:lnTo>
                      <a:pt x="5016" y="12622"/>
                    </a:lnTo>
                    <a:lnTo>
                      <a:pt x="5016" y="13142"/>
                    </a:lnTo>
                    <a:lnTo>
                      <a:pt x="4607" y="13142"/>
                    </a:lnTo>
                    <a:lnTo>
                      <a:pt x="4607" y="12231"/>
                    </a:lnTo>
                    <a:lnTo>
                      <a:pt x="5016" y="11711"/>
                    </a:lnTo>
                    <a:lnTo>
                      <a:pt x="5733" y="10410"/>
                    </a:lnTo>
                    <a:lnTo>
                      <a:pt x="6040" y="9889"/>
                    </a:lnTo>
                    <a:lnTo>
                      <a:pt x="6040" y="9499"/>
                    </a:lnTo>
                    <a:lnTo>
                      <a:pt x="6449" y="9499"/>
                    </a:lnTo>
                    <a:lnTo>
                      <a:pt x="6449" y="8198"/>
                    </a:lnTo>
                    <a:lnTo>
                      <a:pt x="6756" y="7677"/>
                    </a:lnTo>
                    <a:lnTo>
                      <a:pt x="7064" y="7287"/>
                    </a:lnTo>
                    <a:lnTo>
                      <a:pt x="7473" y="6376"/>
                    </a:lnTo>
                    <a:lnTo>
                      <a:pt x="7473" y="911"/>
                    </a:lnTo>
                    <a:lnTo>
                      <a:pt x="7064" y="520"/>
                    </a:lnTo>
                    <a:lnTo>
                      <a:pt x="7064" y="0"/>
                    </a:lnTo>
                    <a:lnTo>
                      <a:pt x="6756" y="0"/>
                    </a:lnTo>
                    <a:lnTo>
                      <a:pt x="7064" y="0"/>
                    </a:lnTo>
                    <a:lnTo>
                      <a:pt x="7064" y="1822"/>
                    </a:lnTo>
                    <a:lnTo>
                      <a:pt x="7473" y="3643"/>
                    </a:lnTo>
                    <a:lnTo>
                      <a:pt x="7064" y="4554"/>
                    </a:lnTo>
                    <a:lnTo>
                      <a:pt x="7064" y="6376"/>
                    </a:lnTo>
                    <a:lnTo>
                      <a:pt x="6756" y="6766"/>
                    </a:lnTo>
                    <a:lnTo>
                      <a:pt x="6449" y="7677"/>
                    </a:lnTo>
                    <a:lnTo>
                      <a:pt x="5733" y="9499"/>
                    </a:lnTo>
                    <a:lnTo>
                      <a:pt x="5733" y="9889"/>
                    </a:lnTo>
                    <a:lnTo>
                      <a:pt x="5323" y="10800"/>
                    </a:lnTo>
                    <a:lnTo>
                      <a:pt x="5016" y="11711"/>
                    </a:lnTo>
                    <a:lnTo>
                      <a:pt x="4607" y="11711"/>
                    </a:lnTo>
                    <a:lnTo>
                      <a:pt x="3890" y="12622"/>
                    </a:lnTo>
                    <a:lnTo>
                      <a:pt x="3583" y="13142"/>
                    </a:lnTo>
                    <a:lnTo>
                      <a:pt x="1843" y="13142"/>
                    </a:lnTo>
                    <a:lnTo>
                      <a:pt x="1843" y="13533"/>
                    </a:lnTo>
                    <a:lnTo>
                      <a:pt x="717" y="13533"/>
                    </a:lnTo>
                    <a:lnTo>
                      <a:pt x="717" y="13142"/>
                    </a:lnTo>
                    <a:lnTo>
                      <a:pt x="717" y="13533"/>
                    </a:lnTo>
                    <a:lnTo>
                      <a:pt x="409" y="13533"/>
                    </a:lnTo>
                    <a:lnTo>
                      <a:pt x="409" y="14834"/>
                    </a:lnTo>
                    <a:lnTo>
                      <a:pt x="717" y="15354"/>
                    </a:lnTo>
                    <a:lnTo>
                      <a:pt x="717" y="17566"/>
                    </a:lnTo>
                    <a:lnTo>
                      <a:pt x="409" y="18087"/>
                    </a:lnTo>
                    <a:lnTo>
                      <a:pt x="409" y="18477"/>
                    </a:lnTo>
                    <a:lnTo>
                      <a:pt x="0" y="19388"/>
                    </a:lnTo>
                    <a:lnTo>
                      <a:pt x="409" y="19388"/>
                    </a:lnTo>
                    <a:lnTo>
                      <a:pt x="409" y="18477"/>
                    </a:lnTo>
                    <a:lnTo>
                      <a:pt x="717" y="18477"/>
                    </a:lnTo>
                    <a:lnTo>
                      <a:pt x="717" y="17176"/>
                    </a:lnTo>
                    <a:lnTo>
                      <a:pt x="1126" y="17176"/>
                    </a:lnTo>
                    <a:lnTo>
                      <a:pt x="1126" y="16655"/>
                    </a:lnTo>
                    <a:lnTo>
                      <a:pt x="1433" y="16655"/>
                    </a:lnTo>
                    <a:lnTo>
                      <a:pt x="1433" y="17176"/>
                    </a:lnTo>
                    <a:lnTo>
                      <a:pt x="1843" y="17176"/>
                    </a:lnTo>
                    <a:lnTo>
                      <a:pt x="1843" y="18087"/>
                    </a:lnTo>
                    <a:lnTo>
                      <a:pt x="2150" y="18087"/>
                    </a:lnTo>
                    <a:lnTo>
                      <a:pt x="2150" y="17566"/>
                    </a:lnTo>
                    <a:lnTo>
                      <a:pt x="2559" y="17176"/>
                    </a:lnTo>
                    <a:lnTo>
                      <a:pt x="3890" y="17176"/>
                    </a:lnTo>
                    <a:lnTo>
                      <a:pt x="3890" y="17566"/>
                    </a:lnTo>
                    <a:lnTo>
                      <a:pt x="2559" y="18477"/>
                    </a:lnTo>
                    <a:lnTo>
                      <a:pt x="2559" y="18867"/>
                    </a:lnTo>
                    <a:lnTo>
                      <a:pt x="2150" y="19388"/>
                    </a:lnTo>
                    <a:lnTo>
                      <a:pt x="1433" y="19388"/>
                    </a:lnTo>
                    <a:lnTo>
                      <a:pt x="1126" y="20689"/>
                    </a:lnTo>
                    <a:lnTo>
                      <a:pt x="409" y="21210"/>
                    </a:lnTo>
                    <a:lnTo>
                      <a:pt x="0" y="21600"/>
                    </a:lnTo>
                    <a:lnTo>
                      <a:pt x="8190" y="21600"/>
                    </a:lnTo>
                    <a:lnTo>
                      <a:pt x="8497" y="21210"/>
                    </a:lnTo>
                    <a:lnTo>
                      <a:pt x="13103" y="21210"/>
                    </a:lnTo>
                    <a:lnTo>
                      <a:pt x="13103" y="20689"/>
                    </a:lnTo>
                    <a:lnTo>
                      <a:pt x="14536" y="20689"/>
                    </a:lnTo>
                    <a:lnTo>
                      <a:pt x="15560" y="20299"/>
                    </a:lnTo>
                    <a:lnTo>
                      <a:pt x="16993" y="19778"/>
                    </a:lnTo>
                    <a:lnTo>
                      <a:pt x="18734" y="19388"/>
                    </a:lnTo>
                    <a:lnTo>
                      <a:pt x="19450" y="19388"/>
                    </a:lnTo>
                    <a:lnTo>
                      <a:pt x="21293" y="18477"/>
                    </a:lnTo>
                    <a:lnTo>
                      <a:pt x="21600" y="18477"/>
                    </a:lnTo>
                    <a:lnTo>
                      <a:pt x="21293" y="17566"/>
                    </a:lnTo>
                    <a:lnTo>
                      <a:pt x="20883" y="17176"/>
                    </a:lnTo>
                    <a:lnTo>
                      <a:pt x="20576" y="16265"/>
                    </a:lnTo>
                    <a:lnTo>
                      <a:pt x="20576" y="12622"/>
                    </a:lnTo>
                    <a:lnTo>
                      <a:pt x="20883" y="12231"/>
                    </a:lnTo>
                    <a:lnTo>
                      <a:pt x="21293" y="12231"/>
                    </a:lnTo>
                    <a:lnTo>
                      <a:pt x="21293" y="10800"/>
                    </a:lnTo>
                    <a:lnTo>
                      <a:pt x="20883" y="10410"/>
                    </a:lnTo>
                    <a:lnTo>
                      <a:pt x="20883" y="9889"/>
                    </a:lnTo>
                    <a:lnTo>
                      <a:pt x="20576" y="9889"/>
                    </a:lnTo>
                    <a:lnTo>
                      <a:pt x="19860" y="9499"/>
                    </a:lnTo>
                    <a:lnTo>
                      <a:pt x="19143" y="9499"/>
                    </a:lnTo>
                    <a:lnTo>
                      <a:pt x="18734" y="8588"/>
                    </a:lnTo>
                    <a:lnTo>
                      <a:pt x="18734" y="7677"/>
                    </a:lnTo>
                    <a:lnTo>
                      <a:pt x="18427" y="7677"/>
                    </a:lnTo>
                    <a:lnTo>
                      <a:pt x="18427" y="8198"/>
                    </a:lnTo>
                    <a:lnTo>
                      <a:pt x="18119" y="8588"/>
                    </a:lnTo>
                    <a:lnTo>
                      <a:pt x="16686" y="8588"/>
                    </a:lnTo>
                  </a:path>
                </a:pathLst>
              </a:custGeom>
              <a:solidFill>
                <a:srgbClr val="5AA2AD"/>
              </a:solidFill>
              <a:ln w="4763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" name="Freeform 391">
                <a:extLst>
                  <a:ext uri="{FF2B5EF4-FFF2-40B4-BE49-F238E27FC236}">
                    <a16:creationId xmlns:a16="http://schemas.microsoft.com/office/drawing/2014/main" id="{8DC2F379-9E7C-489E-A70E-BF423BE2C3E5}"/>
                  </a:ext>
                </a:extLst>
              </p:cNvPr>
              <p:cNvSpPr/>
              <p:nvPr/>
            </p:nvSpPr>
            <p:spPr>
              <a:xfrm>
                <a:off x="1082422" y="2773232"/>
                <a:ext cx="822648" cy="772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2" y="18452"/>
                    </a:moveTo>
                    <a:lnTo>
                      <a:pt x="2794" y="20026"/>
                    </a:lnTo>
                    <a:lnTo>
                      <a:pt x="5266" y="20026"/>
                    </a:lnTo>
                    <a:lnTo>
                      <a:pt x="7415" y="20551"/>
                    </a:lnTo>
                    <a:lnTo>
                      <a:pt x="9134" y="21600"/>
                    </a:lnTo>
                    <a:lnTo>
                      <a:pt x="10854" y="21600"/>
                    </a:lnTo>
                    <a:lnTo>
                      <a:pt x="9672" y="20288"/>
                    </a:lnTo>
                    <a:lnTo>
                      <a:pt x="10531" y="18452"/>
                    </a:lnTo>
                    <a:lnTo>
                      <a:pt x="11606" y="16440"/>
                    </a:lnTo>
                    <a:lnTo>
                      <a:pt x="12251" y="14167"/>
                    </a:lnTo>
                    <a:lnTo>
                      <a:pt x="14722" y="12768"/>
                    </a:lnTo>
                    <a:lnTo>
                      <a:pt x="16764" y="11806"/>
                    </a:lnTo>
                    <a:lnTo>
                      <a:pt x="16657" y="10494"/>
                    </a:lnTo>
                    <a:lnTo>
                      <a:pt x="16657" y="8308"/>
                    </a:lnTo>
                    <a:lnTo>
                      <a:pt x="17087" y="7346"/>
                    </a:lnTo>
                    <a:lnTo>
                      <a:pt x="19021" y="7083"/>
                    </a:lnTo>
                    <a:lnTo>
                      <a:pt x="19881" y="7608"/>
                    </a:lnTo>
                    <a:lnTo>
                      <a:pt x="21600" y="6034"/>
                    </a:lnTo>
                    <a:lnTo>
                      <a:pt x="20955" y="4722"/>
                    </a:lnTo>
                    <a:lnTo>
                      <a:pt x="19881" y="4460"/>
                    </a:lnTo>
                    <a:lnTo>
                      <a:pt x="17087" y="4460"/>
                    </a:lnTo>
                    <a:lnTo>
                      <a:pt x="16657" y="2449"/>
                    </a:lnTo>
                    <a:lnTo>
                      <a:pt x="16764" y="437"/>
                    </a:lnTo>
                    <a:lnTo>
                      <a:pt x="15475" y="0"/>
                    </a:lnTo>
                    <a:lnTo>
                      <a:pt x="14830" y="700"/>
                    </a:lnTo>
                    <a:lnTo>
                      <a:pt x="11606" y="262"/>
                    </a:lnTo>
                    <a:lnTo>
                      <a:pt x="10854" y="874"/>
                    </a:lnTo>
                    <a:lnTo>
                      <a:pt x="11606" y="2623"/>
                    </a:lnTo>
                    <a:lnTo>
                      <a:pt x="11284" y="4460"/>
                    </a:lnTo>
                    <a:lnTo>
                      <a:pt x="9994" y="3148"/>
                    </a:lnTo>
                    <a:lnTo>
                      <a:pt x="9349" y="2011"/>
                    </a:lnTo>
                    <a:lnTo>
                      <a:pt x="7415" y="2274"/>
                    </a:lnTo>
                    <a:lnTo>
                      <a:pt x="6663" y="3411"/>
                    </a:lnTo>
                    <a:lnTo>
                      <a:pt x="6125" y="3848"/>
                    </a:lnTo>
                    <a:lnTo>
                      <a:pt x="6125" y="5422"/>
                    </a:lnTo>
                    <a:lnTo>
                      <a:pt x="5803" y="5160"/>
                    </a:lnTo>
                    <a:lnTo>
                      <a:pt x="4191" y="3148"/>
                    </a:lnTo>
                    <a:lnTo>
                      <a:pt x="3331" y="2449"/>
                    </a:lnTo>
                    <a:lnTo>
                      <a:pt x="2257" y="2886"/>
                    </a:lnTo>
                    <a:lnTo>
                      <a:pt x="2579" y="3935"/>
                    </a:lnTo>
                    <a:lnTo>
                      <a:pt x="2579" y="4722"/>
                    </a:lnTo>
                    <a:lnTo>
                      <a:pt x="1075" y="5160"/>
                    </a:lnTo>
                    <a:lnTo>
                      <a:pt x="1075" y="6734"/>
                    </a:lnTo>
                    <a:lnTo>
                      <a:pt x="2257" y="8308"/>
                    </a:lnTo>
                    <a:lnTo>
                      <a:pt x="2257" y="9445"/>
                    </a:lnTo>
                    <a:lnTo>
                      <a:pt x="1612" y="10494"/>
                    </a:lnTo>
                    <a:lnTo>
                      <a:pt x="0" y="11631"/>
                    </a:lnTo>
                    <a:lnTo>
                      <a:pt x="322" y="12768"/>
                    </a:lnTo>
                    <a:lnTo>
                      <a:pt x="1934" y="13904"/>
                    </a:lnTo>
                    <a:lnTo>
                      <a:pt x="2579" y="14954"/>
                    </a:lnTo>
                    <a:lnTo>
                      <a:pt x="2257" y="17140"/>
                    </a:lnTo>
                    <a:lnTo>
                      <a:pt x="1612" y="18452"/>
                    </a:lnTo>
                    <a:close/>
                  </a:path>
                </a:pathLst>
              </a:custGeom>
              <a:solidFill>
                <a:srgbClr val="5AA2AD"/>
              </a:solidFill>
              <a:ln w="4763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" name="Freeform 392">
                <a:extLst>
                  <a:ext uri="{FF2B5EF4-FFF2-40B4-BE49-F238E27FC236}">
                    <a16:creationId xmlns:a16="http://schemas.microsoft.com/office/drawing/2014/main" id="{2BC3BCE6-22CA-45A2-A4EF-F3347EB3BA6F}"/>
                  </a:ext>
                </a:extLst>
              </p:cNvPr>
              <p:cNvSpPr/>
              <p:nvPr/>
            </p:nvSpPr>
            <p:spPr>
              <a:xfrm>
                <a:off x="1255611" y="2563340"/>
                <a:ext cx="616986" cy="294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911"/>
                    </a:moveTo>
                    <a:lnTo>
                      <a:pt x="1728" y="21600"/>
                    </a:lnTo>
                    <a:lnTo>
                      <a:pt x="3888" y="19072"/>
                    </a:lnTo>
                    <a:lnTo>
                      <a:pt x="6192" y="14936"/>
                    </a:lnTo>
                    <a:lnTo>
                      <a:pt x="12096" y="14936"/>
                    </a:lnTo>
                    <a:lnTo>
                      <a:pt x="17280" y="13328"/>
                    </a:lnTo>
                    <a:lnTo>
                      <a:pt x="20304" y="9421"/>
                    </a:lnTo>
                    <a:lnTo>
                      <a:pt x="21312" y="4826"/>
                    </a:lnTo>
                    <a:lnTo>
                      <a:pt x="21600" y="0"/>
                    </a:lnTo>
                    <a:lnTo>
                      <a:pt x="17712" y="2757"/>
                    </a:lnTo>
                    <a:lnTo>
                      <a:pt x="10368" y="8272"/>
                    </a:lnTo>
                    <a:lnTo>
                      <a:pt x="8352" y="8962"/>
                    </a:lnTo>
                    <a:lnTo>
                      <a:pt x="6192" y="11489"/>
                    </a:lnTo>
                    <a:lnTo>
                      <a:pt x="1728" y="12638"/>
                    </a:lnTo>
                    <a:lnTo>
                      <a:pt x="0" y="14247"/>
                    </a:lnTo>
                    <a:lnTo>
                      <a:pt x="0" y="20911"/>
                    </a:lnTo>
                    <a:close/>
                  </a:path>
                </a:pathLst>
              </a:custGeom>
              <a:solidFill>
                <a:srgbClr val="5AA2AD"/>
              </a:solidFill>
              <a:ln w="4763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" name="Freeform 393">
                <a:extLst>
                  <a:ext uri="{FF2B5EF4-FFF2-40B4-BE49-F238E27FC236}">
                    <a16:creationId xmlns:a16="http://schemas.microsoft.com/office/drawing/2014/main" id="{A96FB456-1BD6-46E6-AF5C-34117F1CFD73}"/>
                  </a:ext>
                </a:extLst>
              </p:cNvPr>
              <p:cNvSpPr/>
              <p:nvPr/>
            </p:nvSpPr>
            <p:spPr>
              <a:xfrm>
                <a:off x="1574925" y="3259999"/>
                <a:ext cx="265199" cy="245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78" y="0"/>
                    </a:moveTo>
                    <a:lnTo>
                      <a:pt x="20603" y="7382"/>
                    </a:lnTo>
                    <a:lnTo>
                      <a:pt x="21600" y="10937"/>
                    </a:lnTo>
                    <a:lnTo>
                      <a:pt x="16615" y="15038"/>
                    </a:lnTo>
                    <a:lnTo>
                      <a:pt x="11963" y="18046"/>
                    </a:lnTo>
                    <a:lnTo>
                      <a:pt x="12960" y="21600"/>
                    </a:lnTo>
                    <a:lnTo>
                      <a:pt x="6978" y="20780"/>
                    </a:lnTo>
                    <a:lnTo>
                      <a:pt x="997" y="15038"/>
                    </a:lnTo>
                    <a:lnTo>
                      <a:pt x="0" y="10937"/>
                    </a:lnTo>
                    <a:lnTo>
                      <a:pt x="2658" y="6289"/>
                    </a:lnTo>
                    <a:lnTo>
                      <a:pt x="6978" y="0"/>
                    </a:lnTo>
                    <a:close/>
                  </a:path>
                </a:pathLst>
              </a:custGeom>
              <a:solidFill>
                <a:srgbClr val="5AA2AD"/>
              </a:solidFill>
              <a:ln w="4763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" name="Freeform 394">
                <a:extLst>
                  <a:ext uri="{FF2B5EF4-FFF2-40B4-BE49-F238E27FC236}">
                    <a16:creationId xmlns:a16="http://schemas.microsoft.com/office/drawing/2014/main" id="{EB55F9B6-1F19-4171-BF59-B960437DD087}"/>
                  </a:ext>
                </a:extLst>
              </p:cNvPr>
              <p:cNvSpPr/>
              <p:nvPr/>
            </p:nvSpPr>
            <p:spPr>
              <a:xfrm>
                <a:off x="1905064" y="3193014"/>
                <a:ext cx="389678" cy="352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63" y="0"/>
                    </a:moveTo>
                    <a:lnTo>
                      <a:pt x="21600" y="947"/>
                    </a:lnTo>
                    <a:lnTo>
                      <a:pt x="20463" y="2274"/>
                    </a:lnTo>
                    <a:lnTo>
                      <a:pt x="21600" y="4547"/>
                    </a:lnTo>
                    <a:lnTo>
                      <a:pt x="20008" y="7579"/>
                    </a:lnTo>
                    <a:lnTo>
                      <a:pt x="16825" y="9663"/>
                    </a:lnTo>
                    <a:lnTo>
                      <a:pt x="18189" y="11937"/>
                    </a:lnTo>
                    <a:lnTo>
                      <a:pt x="16825" y="14021"/>
                    </a:lnTo>
                    <a:lnTo>
                      <a:pt x="18189" y="16484"/>
                    </a:lnTo>
                    <a:lnTo>
                      <a:pt x="14097" y="21600"/>
                    </a:lnTo>
                    <a:lnTo>
                      <a:pt x="5002" y="16484"/>
                    </a:lnTo>
                    <a:lnTo>
                      <a:pt x="0" y="13642"/>
                    </a:lnTo>
                    <a:lnTo>
                      <a:pt x="2728" y="11937"/>
                    </a:lnTo>
                    <a:lnTo>
                      <a:pt x="2728" y="8526"/>
                    </a:lnTo>
                    <a:lnTo>
                      <a:pt x="8413" y="5684"/>
                    </a:lnTo>
                    <a:lnTo>
                      <a:pt x="11141" y="6821"/>
                    </a:lnTo>
                    <a:lnTo>
                      <a:pt x="14097" y="5684"/>
                    </a:lnTo>
                    <a:lnTo>
                      <a:pt x="18872" y="2842"/>
                    </a:lnTo>
                    <a:lnTo>
                      <a:pt x="20463" y="0"/>
                    </a:lnTo>
                    <a:close/>
                  </a:path>
                </a:pathLst>
              </a:custGeom>
              <a:solidFill>
                <a:srgbClr val="5AA2AD"/>
              </a:solidFill>
              <a:ln w="4763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" name="Freeform 396">
                <a:extLst>
                  <a:ext uri="{FF2B5EF4-FFF2-40B4-BE49-F238E27FC236}">
                    <a16:creationId xmlns:a16="http://schemas.microsoft.com/office/drawing/2014/main" id="{17BE826B-F4DF-468C-A6A1-F7C6501E9797}"/>
                  </a:ext>
                </a:extLst>
              </p:cNvPr>
              <p:cNvSpPr/>
              <p:nvPr/>
            </p:nvSpPr>
            <p:spPr>
              <a:xfrm>
                <a:off x="-2" y="3487753"/>
                <a:ext cx="2895489" cy="2491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35" y="21600"/>
                    </a:moveTo>
                    <a:lnTo>
                      <a:pt x="15591" y="20107"/>
                    </a:lnTo>
                    <a:cubicBezTo>
                      <a:pt x="15539" y="19821"/>
                      <a:pt x="15489" y="19532"/>
                      <a:pt x="15438" y="19246"/>
                    </a:cubicBezTo>
                    <a:lnTo>
                      <a:pt x="14645" y="19110"/>
                    </a:lnTo>
                    <a:cubicBezTo>
                      <a:pt x="14615" y="18837"/>
                      <a:pt x="14582" y="18570"/>
                      <a:pt x="14552" y="18300"/>
                    </a:cubicBezTo>
                    <a:cubicBezTo>
                      <a:pt x="14491" y="18059"/>
                      <a:pt x="14431" y="17814"/>
                      <a:pt x="14370" y="17568"/>
                    </a:cubicBezTo>
                    <a:lnTo>
                      <a:pt x="14034" y="17247"/>
                    </a:lnTo>
                    <a:cubicBezTo>
                      <a:pt x="14105" y="17129"/>
                      <a:pt x="14176" y="17010"/>
                      <a:pt x="14247" y="16898"/>
                    </a:cubicBezTo>
                    <a:cubicBezTo>
                      <a:pt x="14308" y="16853"/>
                      <a:pt x="14370" y="16812"/>
                      <a:pt x="14431" y="16761"/>
                    </a:cubicBezTo>
                    <a:lnTo>
                      <a:pt x="14826" y="16786"/>
                    </a:lnTo>
                    <a:lnTo>
                      <a:pt x="16140" y="16465"/>
                    </a:lnTo>
                    <a:lnTo>
                      <a:pt x="18945" y="15197"/>
                    </a:lnTo>
                    <a:lnTo>
                      <a:pt x="19526" y="14954"/>
                    </a:lnTo>
                    <a:lnTo>
                      <a:pt x="20105" y="14626"/>
                    </a:lnTo>
                    <a:lnTo>
                      <a:pt x="20563" y="15089"/>
                    </a:lnTo>
                    <a:lnTo>
                      <a:pt x="21203" y="14844"/>
                    </a:lnTo>
                    <a:cubicBezTo>
                      <a:pt x="21263" y="14669"/>
                      <a:pt x="21326" y="14486"/>
                      <a:pt x="21386" y="14303"/>
                    </a:cubicBezTo>
                    <a:cubicBezTo>
                      <a:pt x="21367" y="14185"/>
                      <a:pt x="21345" y="14075"/>
                      <a:pt x="21326" y="13950"/>
                    </a:cubicBezTo>
                    <a:cubicBezTo>
                      <a:pt x="21416" y="13823"/>
                      <a:pt x="21509" y="13704"/>
                      <a:pt x="21600" y="13579"/>
                    </a:cubicBezTo>
                    <a:cubicBezTo>
                      <a:pt x="21488" y="13435"/>
                      <a:pt x="21378" y="13293"/>
                      <a:pt x="21265" y="13144"/>
                    </a:cubicBezTo>
                    <a:cubicBezTo>
                      <a:pt x="21133" y="12884"/>
                      <a:pt x="21000" y="12623"/>
                      <a:pt x="20868" y="12363"/>
                    </a:cubicBezTo>
                    <a:cubicBezTo>
                      <a:pt x="20950" y="11981"/>
                      <a:pt x="21030" y="11607"/>
                      <a:pt x="21112" y="11230"/>
                    </a:cubicBezTo>
                    <a:cubicBezTo>
                      <a:pt x="20980" y="11038"/>
                      <a:pt x="20846" y="10853"/>
                      <a:pt x="20714" y="10657"/>
                    </a:cubicBezTo>
                    <a:cubicBezTo>
                      <a:pt x="20654" y="10484"/>
                      <a:pt x="20593" y="10304"/>
                      <a:pt x="20533" y="10125"/>
                    </a:cubicBezTo>
                    <a:cubicBezTo>
                      <a:pt x="20604" y="9942"/>
                      <a:pt x="20676" y="9763"/>
                      <a:pt x="20747" y="9582"/>
                    </a:cubicBezTo>
                    <a:cubicBezTo>
                      <a:pt x="20706" y="9425"/>
                      <a:pt x="20665" y="9257"/>
                      <a:pt x="20624" y="9100"/>
                    </a:cubicBezTo>
                    <a:lnTo>
                      <a:pt x="19738" y="8255"/>
                    </a:lnTo>
                    <a:cubicBezTo>
                      <a:pt x="19891" y="8079"/>
                      <a:pt x="20043" y="7900"/>
                      <a:pt x="20196" y="7723"/>
                    </a:cubicBezTo>
                    <a:lnTo>
                      <a:pt x="20196" y="6830"/>
                    </a:lnTo>
                    <a:cubicBezTo>
                      <a:pt x="20226" y="6481"/>
                      <a:pt x="20259" y="6123"/>
                      <a:pt x="20289" y="5776"/>
                    </a:cubicBezTo>
                    <a:lnTo>
                      <a:pt x="19313" y="4859"/>
                    </a:lnTo>
                    <a:lnTo>
                      <a:pt x="18855" y="4290"/>
                    </a:lnTo>
                    <a:lnTo>
                      <a:pt x="18306" y="3808"/>
                    </a:lnTo>
                    <a:lnTo>
                      <a:pt x="17451" y="3190"/>
                    </a:lnTo>
                    <a:lnTo>
                      <a:pt x="16902" y="2832"/>
                    </a:lnTo>
                    <a:lnTo>
                      <a:pt x="16535" y="2752"/>
                    </a:lnTo>
                    <a:lnTo>
                      <a:pt x="15986" y="3106"/>
                    </a:lnTo>
                    <a:lnTo>
                      <a:pt x="15558" y="3321"/>
                    </a:lnTo>
                    <a:lnTo>
                      <a:pt x="14338" y="4131"/>
                    </a:lnTo>
                    <a:lnTo>
                      <a:pt x="13455" y="3965"/>
                    </a:lnTo>
                    <a:lnTo>
                      <a:pt x="13057" y="3965"/>
                    </a:lnTo>
                    <a:lnTo>
                      <a:pt x="13057" y="3672"/>
                    </a:lnTo>
                    <a:cubicBezTo>
                      <a:pt x="13118" y="3524"/>
                      <a:pt x="13180" y="3384"/>
                      <a:pt x="13241" y="3239"/>
                    </a:cubicBezTo>
                    <a:cubicBezTo>
                      <a:pt x="13312" y="3132"/>
                      <a:pt x="13383" y="3022"/>
                      <a:pt x="13455" y="2916"/>
                    </a:cubicBezTo>
                    <a:lnTo>
                      <a:pt x="12295" y="2268"/>
                    </a:lnTo>
                    <a:lnTo>
                      <a:pt x="11960" y="2210"/>
                    </a:lnTo>
                    <a:lnTo>
                      <a:pt x="11409" y="1781"/>
                    </a:lnTo>
                    <a:cubicBezTo>
                      <a:pt x="11349" y="1540"/>
                      <a:pt x="11288" y="1294"/>
                      <a:pt x="11228" y="1051"/>
                    </a:cubicBezTo>
                    <a:cubicBezTo>
                      <a:pt x="11137" y="894"/>
                      <a:pt x="11044" y="732"/>
                      <a:pt x="10953" y="569"/>
                    </a:cubicBezTo>
                    <a:lnTo>
                      <a:pt x="10586" y="648"/>
                    </a:lnTo>
                    <a:lnTo>
                      <a:pt x="10128" y="157"/>
                    </a:lnTo>
                    <a:lnTo>
                      <a:pt x="9489" y="80"/>
                    </a:lnTo>
                    <a:lnTo>
                      <a:pt x="8938" y="0"/>
                    </a:lnTo>
                    <a:lnTo>
                      <a:pt x="8482" y="271"/>
                    </a:lnTo>
                    <a:lnTo>
                      <a:pt x="8482" y="569"/>
                    </a:lnTo>
                    <a:cubicBezTo>
                      <a:pt x="8502" y="650"/>
                      <a:pt x="8523" y="730"/>
                      <a:pt x="8543" y="808"/>
                    </a:cubicBezTo>
                    <a:cubicBezTo>
                      <a:pt x="8573" y="956"/>
                      <a:pt x="8603" y="1101"/>
                      <a:pt x="8634" y="1245"/>
                    </a:cubicBezTo>
                    <a:cubicBezTo>
                      <a:pt x="8664" y="1421"/>
                      <a:pt x="8696" y="1602"/>
                      <a:pt x="8726" y="1781"/>
                    </a:cubicBezTo>
                    <a:cubicBezTo>
                      <a:pt x="8644" y="1861"/>
                      <a:pt x="8564" y="1947"/>
                      <a:pt x="8482" y="2027"/>
                    </a:cubicBezTo>
                    <a:lnTo>
                      <a:pt x="8482" y="2350"/>
                    </a:lnTo>
                    <a:cubicBezTo>
                      <a:pt x="8502" y="2468"/>
                      <a:pt x="8523" y="2580"/>
                      <a:pt x="8543" y="2701"/>
                    </a:cubicBezTo>
                    <a:lnTo>
                      <a:pt x="9182" y="3190"/>
                    </a:lnTo>
                    <a:lnTo>
                      <a:pt x="9580" y="3239"/>
                    </a:lnTo>
                    <a:cubicBezTo>
                      <a:pt x="9631" y="3491"/>
                      <a:pt x="9681" y="3741"/>
                      <a:pt x="9733" y="3993"/>
                    </a:cubicBezTo>
                    <a:lnTo>
                      <a:pt x="8847" y="3808"/>
                    </a:lnTo>
                    <a:lnTo>
                      <a:pt x="8389" y="3399"/>
                    </a:lnTo>
                    <a:lnTo>
                      <a:pt x="7994" y="3592"/>
                    </a:lnTo>
                    <a:lnTo>
                      <a:pt x="7292" y="4370"/>
                    </a:lnTo>
                    <a:cubicBezTo>
                      <a:pt x="7191" y="4456"/>
                      <a:pt x="7087" y="4534"/>
                      <a:pt x="6985" y="4613"/>
                    </a:cubicBezTo>
                    <a:lnTo>
                      <a:pt x="6651" y="4564"/>
                    </a:lnTo>
                    <a:cubicBezTo>
                      <a:pt x="6640" y="4448"/>
                      <a:pt x="6631" y="4329"/>
                      <a:pt x="6620" y="4211"/>
                    </a:cubicBezTo>
                    <a:cubicBezTo>
                      <a:pt x="6538" y="4129"/>
                      <a:pt x="6458" y="4045"/>
                      <a:pt x="6376" y="3965"/>
                    </a:cubicBezTo>
                    <a:lnTo>
                      <a:pt x="5735" y="3726"/>
                    </a:lnTo>
                    <a:lnTo>
                      <a:pt x="4791" y="3726"/>
                    </a:lnTo>
                    <a:cubicBezTo>
                      <a:pt x="4698" y="3840"/>
                      <a:pt x="4607" y="3963"/>
                      <a:pt x="4514" y="4084"/>
                    </a:cubicBezTo>
                    <a:lnTo>
                      <a:pt x="3996" y="4564"/>
                    </a:lnTo>
                    <a:lnTo>
                      <a:pt x="4424" y="4883"/>
                    </a:lnTo>
                    <a:lnTo>
                      <a:pt x="4424" y="5535"/>
                    </a:lnTo>
                    <a:cubicBezTo>
                      <a:pt x="4393" y="5639"/>
                      <a:pt x="4363" y="5748"/>
                      <a:pt x="4333" y="5856"/>
                    </a:cubicBezTo>
                    <a:cubicBezTo>
                      <a:pt x="4281" y="5957"/>
                      <a:pt x="4231" y="6059"/>
                      <a:pt x="4180" y="6151"/>
                    </a:cubicBezTo>
                    <a:lnTo>
                      <a:pt x="3631" y="6509"/>
                    </a:lnTo>
                    <a:cubicBezTo>
                      <a:pt x="3570" y="6526"/>
                      <a:pt x="3508" y="6541"/>
                      <a:pt x="3447" y="6560"/>
                    </a:cubicBezTo>
                    <a:cubicBezTo>
                      <a:pt x="3478" y="6722"/>
                      <a:pt x="3508" y="6881"/>
                      <a:pt x="3538" y="7043"/>
                    </a:cubicBezTo>
                    <a:cubicBezTo>
                      <a:pt x="3620" y="7157"/>
                      <a:pt x="3700" y="7278"/>
                      <a:pt x="3782" y="7396"/>
                    </a:cubicBezTo>
                    <a:cubicBezTo>
                      <a:pt x="3732" y="7527"/>
                      <a:pt x="3681" y="7661"/>
                      <a:pt x="3631" y="7803"/>
                    </a:cubicBezTo>
                    <a:cubicBezTo>
                      <a:pt x="3499" y="7967"/>
                      <a:pt x="3365" y="8124"/>
                      <a:pt x="3234" y="8281"/>
                    </a:cubicBezTo>
                    <a:lnTo>
                      <a:pt x="2776" y="8774"/>
                    </a:lnTo>
                    <a:cubicBezTo>
                      <a:pt x="2663" y="8878"/>
                      <a:pt x="2553" y="8992"/>
                      <a:pt x="2441" y="9100"/>
                    </a:cubicBezTo>
                    <a:lnTo>
                      <a:pt x="1892" y="9530"/>
                    </a:lnTo>
                    <a:lnTo>
                      <a:pt x="1464" y="9634"/>
                    </a:lnTo>
                    <a:lnTo>
                      <a:pt x="1160" y="10179"/>
                    </a:lnTo>
                    <a:cubicBezTo>
                      <a:pt x="1138" y="10456"/>
                      <a:pt x="1119" y="10734"/>
                      <a:pt x="1097" y="11012"/>
                    </a:cubicBezTo>
                    <a:lnTo>
                      <a:pt x="793" y="11499"/>
                    </a:lnTo>
                    <a:lnTo>
                      <a:pt x="793" y="12199"/>
                    </a:lnTo>
                    <a:cubicBezTo>
                      <a:pt x="680" y="12315"/>
                      <a:pt x="570" y="12434"/>
                      <a:pt x="458" y="12550"/>
                    </a:cubicBezTo>
                    <a:cubicBezTo>
                      <a:pt x="428" y="12623"/>
                      <a:pt x="395" y="12696"/>
                      <a:pt x="365" y="12763"/>
                    </a:cubicBezTo>
                    <a:lnTo>
                      <a:pt x="609" y="13088"/>
                    </a:lnTo>
                    <a:cubicBezTo>
                      <a:pt x="670" y="13284"/>
                      <a:pt x="732" y="13467"/>
                      <a:pt x="793" y="13659"/>
                    </a:cubicBezTo>
                    <a:cubicBezTo>
                      <a:pt x="916" y="13816"/>
                      <a:pt x="1037" y="13980"/>
                      <a:pt x="1160" y="14142"/>
                    </a:cubicBezTo>
                    <a:lnTo>
                      <a:pt x="60" y="14954"/>
                    </a:lnTo>
                    <a:cubicBezTo>
                      <a:pt x="132" y="15115"/>
                      <a:pt x="203" y="15281"/>
                      <a:pt x="274" y="15440"/>
                    </a:cubicBezTo>
                    <a:lnTo>
                      <a:pt x="702" y="15791"/>
                    </a:lnTo>
                    <a:cubicBezTo>
                      <a:pt x="732" y="15815"/>
                      <a:pt x="762" y="15845"/>
                      <a:pt x="793" y="15871"/>
                    </a:cubicBezTo>
                    <a:lnTo>
                      <a:pt x="793" y="16196"/>
                    </a:lnTo>
                    <a:lnTo>
                      <a:pt x="244" y="16547"/>
                    </a:lnTo>
                    <a:cubicBezTo>
                      <a:pt x="162" y="16707"/>
                      <a:pt x="82" y="16870"/>
                      <a:pt x="0" y="17032"/>
                    </a:cubicBezTo>
                    <a:cubicBezTo>
                      <a:pt x="82" y="17234"/>
                      <a:pt x="162" y="17443"/>
                      <a:pt x="244" y="17652"/>
                    </a:cubicBezTo>
                    <a:lnTo>
                      <a:pt x="549" y="18059"/>
                    </a:lnTo>
                    <a:lnTo>
                      <a:pt x="1160" y="18300"/>
                    </a:lnTo>
                    <a:lnTo>
                      <a:pt x="1983" y="18408"/>
                    </a:lnTo>
                    <a:lnTo>
                      <a:pt x="2776" y="18462"/>
                    </a:lnTo>
                    <a:lnTo>
                      <a:pt x="3417" y="18537"/>
                    </a:lnTo>
                    <a:lnTo>
                      <a:pt x="3875" y="18839"/>
                    </a:lnTo>
                    <a:lnTo>
                      <a:pt x="4333" y="19190"/>
                    </a:lnTo>
                    <a:lnTo>
                      <a:pt x="3782" y="19435"/>
                    </a:lnTo>
                    <a:lnTo>
                      <a:pt x="3326" y="19866"/>
                    </a:lnTo>
                    <a:lnTo>
                      <a:pt x="2868" y="20219"/>
                    </a:lnTo>
                    <a:cubicBezTo>
                      <a:pt x="2838" y="20375"/>
                      <a:pt x="2806" y="20525"/>
                      <a:pt x="2776" y="20678"/>
                    </a:cubicBezTo>
                    <a:cubicBezTo>
                      <a:pt x="2694" y="21006"/>
                      <a:pt x="2916" y="21206"/>
                      <a:pt x="2834" y="21538"/>
                    </a:cubicBezTo>
                  </a:path>
                </a:pathLst>
              </a:custGeom>
              <a:solidFill>
                <a:srgbClr val="5AA2AD"/>
              </a:solidFill>
              <a:ln w="4763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" name="Freeform 398">
                <a:extLst>
                  <a:ext uri="{FF2B5EF4-FFF2-40B4-BE49-F238E27FC236}">
                    <a16:creationId xmlns:a16="http://schemas.microsoft.com/office/drawing/2014/main" id="{31C234D7-A2CC-41FE-BEA7-D8C96B23EC04}"/>
                  </a:ext>
                </a:extLst>
              </p:cNvPr>
              <p:cNvSpPr/>
              <p:nvPr/>
            </p:nvSpPr>
            <p:spPr>
              <a:xfrm>
                <a:off x="4741014" y="3166217"/>
                <a:ext cx="1634465" cy="969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" y="2292"/>
                    </a:moveTo>
                    <a:lnTo>
                      <a:pt x="0" y="2986"/>
                    </a:lnTo>
                    <a:lnTo>
                      <a:pt x="325" y="5626"/>
                    </a:lnTo>
                    <a:lnTo>
                      <a:pt x="1299" y="9307"/>
                    </a:lnTo>
                    <a:lnTo>
                      <a:pt x="2111" y="10418"/>
                    </a:lnTo>
                    <a:lnTo>
                      <a:pt x="4060" y="11321"/>
                    </a:lnTo>
                    <a:lnTo>
                      <a:pt x="4872" y="11668"/>
                    </a:lnTo>
                    <a:lnTo>
                      <a:pt x="5035" y="12918"/>
                    </a:lnTo>
                    <a:lnTo>
                      <a:pt x="5035" y="15002"/>
                    </a:lnTo>
                    <a:lnTo>
                      <a:pt x="6983" y="17502"/>
                    </a:lnTo>
                    <a:lnTo>
                      <a:pt x="8174" y="18266"/>
                    </a:lnTo>
                    <a:lnTo>
                      <a:pt x="8770" y="18683"/>
                    </a:lnTo>
                    <a:lnTo>
                      <a:pt x="10448" y="21253"/>
                    </a:lnTo>
                    <a:lnTo>
                      <a:pt x="10935" y="20767"/>
                    </a:lnTo>
                    <a:lnTo>
                      <a:pt x="12072" y="20558"/>
                    </a:lnTo>
                    <a:lnTo>
                      <a:pt x="13371" y="21600"/>
                    </a:lnTo>
                    <a:lnTo>
                      <a:pt x="14346" y="20975"/>
                    </a:lnTo>
                    <a:lnTo>
                      <a:pt x="15645" y="18961"/>
                    </a:lnTo>
                    <a:lnTo>
                      <a:pt x="16620" y="18266"/>
                    </a:lnTo>
                    <a:lnTo>
                      <a:pt x="17702" y="18752"/>
                    </a:lnTo>
                    <a:lnTo>
                      <a:pt x="18298" y="18475"/>
                    </a:lnTo>
                    <a:lnTo>
                      <a:pt x="18352" y="17711"/>
                    </a:lnTo>
                    <a:lnTo>
                      <a:pt x="18514" y="13682"/>
                    </a:lnTo>
                    <a:lnTo>
                      <a:pt x="19110" y="12432"/>
                    </a:lnTo>
                    <a:lnTo>
                      <a:pt x="19110" y="10557"/>
                    </a:lnTo>
                    <a:lnTo>
                      <a:pt x="19326" y="9932"/>
                    </a:lnTo>
                    <a:lnTo>
                      <a:pt x="20463" y="8890"/>
                    </a:lnTo>
                    <a:lnTo>
                      <a:pt x="21600" y="8682"/>
                    </a:lnTo>
                    <a:lnTo>
                      <a:pt x="21600" y="6668"/>
                    </a:lnTo>
                    <a:lnTo>
                      <a:pt x="21275" y="5140"/>
                    </a:lnTo>
                    <a:lnTo>
                      <a:pt x="20463" y="4514"/>
                    </a:lnTo>
                    <a:lnTo>
                      <a:pt x="20084" y="4723"/>
                    </a:lnTo>
                    <a:lnTo>
                      <a:pt x="18677" y="2986"/>
                    </a:lnTo>
                    <a:lnTo>
                      <a:pt x="17811" y="1875"/>
                    </a:lnTo>
                    <a:lnTo>
                      <a:pt x="14833" y="1875"/>
                    </a:lnTo>
                    <a:lnTo>
                      <a:pt x="14454" y="1459"/>
                    </a:lnTo>
                    <a:lnTo>
                      <a:pt x="14021" y="208"/>
                    </a:lnTo>
                    <a:lnTo>
                      <a:pt x="13480" y="0"/>
                    </a:lnTo>
                    <a:lnTo>
                      <a:pt x="11747" y="0"/>
                    </a:lnTo>
                    <a:lnTo>
                      <a:pt x="11098" y="1111"/>
                    </a:lnTo>
                    <a:lnTo>
                      <a:pt x="10448" y="903"/>
                    </a:lnTo>
                    <a:lnTo>
                      <a:pt x="9311" y="625"/>
                    </a:lnTo>
                    <a:lnTo>
                      <a:pt x="8770" y="417"/>
                    </a:lnTo>
                    <a:lnTo>
                      <a:pt x="7958" y="695"/>
                    </a:lnTo>
                    <a:lnTo>
                      <a:pt x="7362" y="1250"/>
                    </a:lnTo>
                    <a:lnTo>
                      <a:pt x="6226" y="695"/>
                    </a:lnTo>
                    <a:lnTo>
                      <a:pt x="3898" y="208"/>
                    </a:lnTo>
                    <a:lnTo>
                      <a:pt x="3302" y="0"/>
                    </a:lnTo>
                    <a:lnTo>
                      <a:pt x="2653" y="695"/>
                    </a:lnTo>
                    <a:lnTo>
                      <a:pt x="1516" y="1667"/>
                    </a:lnTo>
                    <a:lnTo>
                      <a:pt x="162" y="2292"/>
                    </a:lnTo>
                    <a:close/>
                  </a:path>
                </a:pathLst>
              </a:custGeom>
              <a:solidFill>
                <a:srgbClr val="5AA2AD"/>
              </a:solidFill>
              <a:ln w="4763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79" name="Freeform 399">
                <a:extLst>
                  <a:ext uri="{FF2B5EF4-FFF2-40B4-BE49-F238E27FC236}">
                    <a16:creationId xmlns:a16="http://schemas.microsoft.com/office/drawing/2014/main" id="{E9B3A1C0-85BF-43EB-B4A4-B20E834D364C}"/>
                  </a:ext>
                </a:extLst>
              </p:cNvPr>
              <p:cNvSpPr/>
              <p:nvPr/>
            </p:nvSpPr>
            <p:spPr>
              <a:xfrm>
                <a:off x="5293050" y="1853286"/>
                <a:ext cx="1120314" cy="821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76" y="20127"/>
                    </a:moveTo>
                    <a:lnTo>
                      <a:pt x="21600" y="15137"/>
                    </a:lnTo>
                    <a:cubicBezTo>
                      <a:pt x="21281" y="14211"/>
                      <a:pt x="20967" y="13282"/>
                      <a:pt x="20651" y="12355"/>
                    </a:cubicBezTo>
                    <a:lnTo>
                      <a:pt x="19621" y="10554"/>
                    </a:lnTo>
                    <a:lnTo>
                      <a:pt x="18592" y="9083"/>
                    </a:lnTo>
                    <a:lnTo>
                      <a:pt x="18592" y="7772"/>
                    </a:lnTo>
                    <a:lnTo>
                      <a:pt x="19225" y="6873"/>
                    </a:lnTo>
                    <a:cubicBezTo>
                      <a:pt x="19437" y="5154"/>
                      <a:pt x="19646" y="3437"/>
                      <a:pt x="19858" y="1717"/>
                    </a:cubicBezTo>
                    <a:lnTo>
                      <a:pt x="16773" y="1717"/>
                    </a:lnTo>
                    <a:lnTo>
                      <a:pt x="14401" y="654"/>
                    </a:lnTo>
                    <a:lnTo>
                      <a:pt x="12738" y="246"/>
                    </a:lnTo>
                    <a:lnTo>
                      <a:pt x="11314" y="0"/>
                    </a:lnTo>
                    <a:lnTo>
                      <a:pt x="9891" y="1881"/>
                    </a:lnTo>
                    <a:lnTo>
                      <a:pt x="8306" y="3190"/>
                    </a:lnTo>
                    <a:lnTo>
                      <a:pt x="5855" y="2946"/>
                    </a:lnTo>
                    <a:lnTo>
                      <a:pt x="4431" y="3927"/>
                    </a:lnTo>
                    <a:lnTo>
                      <a:pt x="2135" y="6301"/>
                    </a:lnTo>
                    <a:lnTo>
                      <a:pt x="395" y="7772"/>
                    </a:lnTo>
                    <a:cubicBezTo>
                      <a:pt x="263" y="8126"/>
                      <a:pt x="133" y="8482"/>
                      <a:pt x="0" y="8837"/>
                    </a:cubicBezTo>
                    <a:lnTo>
                      <a:pt x="949" y="10718"/>
                    </a:lnTo>
                    <a:lnTo>
                      <a:pt x="2056" y="13254"/>
                    </a:lnTo>
                    <a:lnTo>
                      <a:pt x="3243" y="14727"/>
                    </a:lnTo>
                    <a:lnTo>
                      <a:pt x="4431" y="14237"/>
                    </a:lnTo>
                    <a:lnTo>
                      <a:pt x="6487" y="13500"/>
                    </a:lnTo>
                    <a:cubicBezTo>
                      <a:pt x="6436" y="14154"/>
                      <a:pt x="6383" y="14809"/>
                      <a:pt x="6329" y="15463"/>
                    </a:cubicBezTo>
                    <a:lnTo>
                      <a:pt x="5617" y="17999"/>
                    </a:lnTo>
                    <a:cubicBezTo>
                      <a:pt x="5699" y="18135"/>
                      <a:pt x="5776" y="18274"/>
                      <a:pt x="5855" y="18410"/>
                    </a:cubicBezTo>
                    <a:lnTo>
                      <a:pt x="6883" y="18410"/>
                    </a:lnTo>
                    <a:lnTo>
                      <a:pt x="8306" y="17999"/>
                    </a:lnTo>
                    <a:lnTo>
                      <a:pt x="11314" y="18328"/>
                    </a:lnTo>
                    <a:lnTo>
                      <a:pt x="12184" y="19472"/>
                    </a:lnTo>
                    <a:lnTo>
                      <a:pt x="14005" y="20127"/>
                    </a:lnTo>
                    <a:lnTo>
                      <a:pt x="15506" y="21600"/>
                    </a:lnTo>
                    <a:lnTo>
                      <a:pt x="16455" y="21354"/>
                    </a:lnTo>
                    <a:lnTo>
                      <a:pt x="18355" y="20373"/>
                    </a:lnTo>
                    <a:lnTo>
                      <a:pt x="20176" y="20127"/>
                    </a:lnTo>
                    <a:close/>
                  </a:path>
                </a:pathLst>
              </a:custGeom>
              <a:solidFill>
                <a:srgbClr val="5AA2AD"/>
              </a:solidFill>
              <a:ln w="4763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" name="Freeform 400">
                <a:extLst>
                  <a:ext uri="{FF2B5EF4-FFF2-40B4-BE49-F238E27FC236}">
                    <a16:creationId xmlns:a16="http://schemas.microsoft.com/office/drawing/2014/main" id="{BC9E72C6-B7A9-431A-A3C5-2197CD3E752F}"/>
                  </a:ext>
                </a:extLst>
              </p:cNvPr>
              <p:cNvSpPr/>
              <p:nvPr/>
            </p:nvSpPr>
            <p:spPr>
              <a:xfrm>
                <a:off x="4849257" y="58054"/>
                <a:ext cx="1520793" cy="1786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600" extrusionOk="0">
                    <a:moveTo>
                      <a:pt x="21518" y="0"/>
                    </a:moveTo>
                    <a:cubicBezTo>
                      <a:pt x="21428" y="7882"/>
                      <a:pt x="21600" y="8662"/>
                      <a:pt x="21512" y="16544"/>
                    </a:cubicBezTo>
                    <a:cubicBezTo>
                      <a:pt x="21400" y="16970"/>
                      <a:pt x="21296" y="17393"/>
                      <a:pt x="21184" y="17819"/>
                    </a:cubicBezTo>
                    <a:lnTo>
                      <a:pt x="19599" y="17819"/>
                    </a:lnTo>
                    <a:lnTo>
                      <a:pt x="18776" y="18217"/>
                    </a:lnTo>
                    <a:lnTo>
                      <a:pt x="17187" y="18536"/>
                    </a:lnTo>
                    <a:lnTo>
                      <a:pt x="14943" y="18376"/>
                    </a:lnTo>
                    <a:lnTo>
                      <a:pt x="13409" y="19291"/>
                    </a:lnTo>
                    <a:lnTo>
                      <a:pt x="11495" y="20009"/>
                    </a:lnTo>
                    <a:lnTo>
                      <a:pt x="9632" y="20325"/>
                    </a:lnTo>
                    <a:lnTo>
                      <a:pt x="8264" y="21083"/>
                    </a:lnTo>
                    <a:lnTo>
                      <a:pt x="6623" y="21600"/>
                    </a:lnTo>
                    <a:cubicBezTo>
                      <a:pt x="6567" y="21124"/>
                      <a:pt x="6511" y="20645"/>
                      <a:pt x="6463" y="20168"/>
                    </a:cubicBezTo>
                    <a:lnTo>
                      <a:pt x="5361" y="19410"/>
                    </a:lnTo>
                    <a:lnTo>
                      <a:pt x="4544" y="19091"/>
                    </a:lnTo>
                    <a:lnTo>
                      <a:pt x="3177" y="18774"/>
                    </a:lnTo>
                    <a:lnTo>
                      <a:pt x="2081" y="18774"/>
                    </a:lnTo>
                    <a:cubicBezTo>
                      <a:pt x="1917" y="18521"/>
                      <a:pt x="1751" y="18270"/>
                      <a:pt x="1585" y="18016"/>
                    </a:cubicBezTo>
                    <a:cubicBezTo>
                      <a:pt x="1753" y="17101"/>
                      <a:pt x="1917" y="16187"/>
                      <a:pt x="2081" y="15272"/>
                    </a:cubicBezTo>
                    <a:cubicBezTo>
                      <a:pt x="2025" y="14755"/>
                      <a:pt x="1975" y="14235"/>
                      <a:pt x="1917" y="13718"/>
                    </a:cubicBezTo>
                    <a:lnTo>
                      <a:pt x="986" y="12963"/>
                    </a:lnTo>
                    <a:cubicBezTo>
                      <a:pt x="838" y="12844"/>
                      <a:pt x="694" y="12722"/>
                      <a:pt x="549" y="12603"/>
                    </a:cubicBezTo>
                    <a:cubicBezTo>
                      <a:pt x="622" y="12127"/>
                      <a:pt x="689" y="11647"/>
                      <a:pt x="769" y="11171"/>
                    </a:cubicBezTo>
                    <a:cubicBezTo>
                      <a:pt x="689" y="10867"/>
                      <a:pt x="622" y="10560"/>
                      <a:pt x="549" y="10256"/>
                    </a:cubicBezTo>
                    <a:lnTo>
                      <a:pt x="0" y="9580"/>
                    </a:lnTo>
                    <a:lnTo>
                      <a:pt x="769" y="7985"/>
                    </a:lnTo>
                    <a:lnTo>
                      <a:pt x="1585" y="7985"/>
                    </a:lnTo>
                    <a:lnTo>
                      <a:pt x="2081" y="7628"/>
                    </a:lnTo>
                    <a:cubicBezTo>
                      <a:pt x="2190" y="7255"/>
                      <a:pt x="2302" y="6886"/>
                      <a:pt x="2412" y="6513"/>
                    </a:cubicBezTo>
                    <a:lnTo>
                      <a:pt x="4000" y="5639"/>
                    </a:lnTo>
                    <a:lnTo>
                      <a:pt x="5531" y="4721"/>
                    </a:lnTo>
                    <a:cubicBezTo>
                      <a:pt x="5641" y="4376"/>
                      <a:pt x="5748" y="4032"/>
                      <a:pt x="5858" y="3687"/>
                    </a:cubicBezTo>
                    <a:lnTo>
                      <a:pt x="7775" y="2572"/>
                    </a:lnTo>
                    <a:lnTo>
                      <a:pt x="9632" y="1338"/>
                    </a:lnTo>
                    <a:cubicBezTo>
                      <a:pt x="9526" y="1153"/>
                      <a:pt x="9412" y="968"/>
                      <a:pt x="9302" y="783"/>
                    </a:cubicBezTo>
                    <a:lnTo>
                      <a:pt x="9302" y="66"/>
                    </a:lnTo>
                  </a:path>
                </a:pathLst>
              </a:custGeom>
              <a:solidFill>
                <a:srgbClr val="5AA2AD"/>
              </a:solidFill>
              <a:ln w="4763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" name="Freeform 401">
                <a:extLst>
                  <a:ext uri="{FF2B5EF4-FFF2-40B4-BE49-F238E27FC236}">
                    <a16:creationId xmlns:a16="http://schemas.microsoft.com/office/drawing/2014/main" id="{A8CB703E-4D46-4AC2-B22E-E92BD8EC85B8}"/>
                  </a:ext>
                </a:extLst>
              </p:cNvPr>
              <p:cNvSpPr/>
              <p:nvPr/>
            </p:nvSpPr>
            <p:spPr>
              <a:xfrm>
                <a:off x="1888827" y="5175808"/>
                <a:ext cx="2283922" cy="794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18" y="21189"/>
                    </a:moveTo>
                    <a:lnTo>
                      <a:pt x="4422" y="21600"/>
                    </a:lnTo>
                    <a:lnTo>
                      <a:pt x="1901" y="17458"/>
                    </a:lnTo>
                    <a:cubicBezTo>
                      <a:pt x="1849" y="16553"/>
                      <a:pt x="1797" y="15655"/>
                      <a:pt x="1745" y="14747"/>
                    </a:cubicBezTo>
                    <a:lnTo>
                      <a:pt x="620" y="14406"/>
                    </a:lnTo>
                    <a:cubicBezTo>
                      <a:pt x="646" y="13588"/>
                      <a:pt x="672" y="12769"/>
                      <a:pt x="698" y="11949"/>
                    </a:cubicBezTo>
                    <a:cubicBezTo>
                      <a:pt x="568" y="11160"/>
                      <a:pt x="441" y="10368"/>
                      <a:pt x="311" y="9579"/>
                    </a:cubicBezTo>
                    <a:lnTo>
                      <a:pt x="0" y="8308"/>
                    </a:lnTo>
                    <a:cubicBezTo>
                      <a:pt x="65" y="7825"/>
                      <a:pt x="130" y="7344"/>
                      <a:pt x="194" y="6866"/>
                    </a:cubicBezTo>
                    <a:lnTo>
                      <a:pt x="1009" y="6866"/>
                    </a:lnTo>
                    <a:lnTo>
                      <a:pt x="2404" y="6186"/>
                    </a:lnTo>
                    <a:lnTo>
                      <a:pt x="6748" y="1271"/>
                    </a:lnTo>
                    <a:lnTo>
                      <a:pt x="7640" y="0"/>
                    </a:lnTo>
                    <a:cubicBezTo>
                      <a:pt x="7834" y="508"/>
                      <a:pt x="8027" y="1020"/>
                      <a:pt x="8221" y="1527"/>
                    </a:cubicBezTo>
                    <a:lnTo>
                      <a:pt x="9152" y="676"/>
                    </a:lnTo>
                    <a:lnTo>
                      <a:pt x="10005" y="761"/>
                    </a:lnTo>
                    <a:lnTo>
                      <a:pt x="10547" y="1610"/>
                    </a:lnTo>
                    <a:lnTo>
                      <a:pt x="10547" y="3814"/>
                    </a:lnTo>
                    <a:lnTo>
                      <a:pt x="12137" y="6102"/>
                    </a:lnTo>
                    <a:cubicBezTo>
                      <a:pt x="12176" y="6612"/>
                      <a:pt x="12215" y="7120"/>
                      <a:pt x="12254" y="7632"/>
                    </a:cubicBezTo>
                    <a:lnTo>
                      <a:pt x="12837" y="9323"/>
                    </a:lnTo>
                    <a:cubicBezTo>
                      <a:pt x="12979" y="9577"/>
                      <a:pt x="13120" y="9833"/>
                      <a:pt x="13262" y="10087"/>
                    </a:cubicBezTo>
                    <a:lnTo>
                      <a:pt x="13535" y="9323"/>
                    </a:lnTo>
                    <a:lnTo>
                      <a:pt x="14658" y="8054"/>
                    </a:lnTo>
                    <a:lnTo>
                      <a:pt x="15163" y="8308"/>
                    </a:lnTo>
                    <a:lnTo>
                      <a:pt x="16559" y="11695"/>
                    </a:lnTo>
                    <a:lnTo>
                      <a:pt x="16870" y="11614"/>
                    </a:lnTo>
                    <a:lnTo>
                      <a:pt x="18304" y="13474"/>
                    </a:lnTo>
                    <a:lnTo>
                      <a:pt x="20475" y="13222"/>
                    </a:lnTo>
                    <a:lnTo>
                      <a:pt x="21600" y="14747"/>
                    </a:lnTo>
                    <a:lnTo>
                      <a:pt x="19235" y="17629"/>
                    </a:lnTo>
                    <a:cubicBezTo>
                      <a:pt x="19196" y="18817"/>
                      <a:pt x="19157" y="20001"/>
                      <a:pt x="19118" y="21189"/>
                    </a:cubicBezTo>
                    <a:close/>
                  </a:path>
                </a:pathLst>
              </a:custGeom>
              <a:solidFill>
                <a:srgbClr val="5AA2AD"/>
              </a:solidFill>
              <a:ln w="4763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" name="Freeform 408">
                <a:extLst>
                  <a:ext uri="{FF2B5EF4-FFF2-40B4-BE49-F238E27FC236}">
                    <a16:creationId xmlns:a16="http://schemas.microsoft.com/office/drawing/2014/main" id="{70338A15-0222-4DC0-8B37-A88C193621F4}"/>
                  </a:ext>
                </a:extLst>
              </p:cNvPr>
              <p:cNvSpPr/>
              <p:nvPr/>
            </p:nvSpPr>
            <p:spPr>
              <a:xfrm>
                <a:off x="4681482" y="2536546"/>
                <a:ext cx="1710233" cy="839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extrusionOk="0">
                    <a:moveTo>
                      <a:pt x="7743" y="8463"/>
                    </a:moveTo>
                    <a:lnTo>
                      <a:pt x="6458" y="7253"/>
                    </a:lnTo>
                    <a:cubicBezTo>
                      <a:pt x="6358" y="6769"/>
                      <a:pt x="6254" y="6288"/>
                      <a:pt x="6152" y="5804"/>
                    </a:cubicBezTo>
                    <a:cubicBezTo>
                      <a:pt x="6068" y="5320"/>
                      <a:pt x="5982" y="4836"/>
                      <a:pt x="5898" y="4352"/>
                    </a:cubicBezTo>
                    <a:lnTo>
                      <a:pt x="5282" y="2901"/>
                    </a:lnTo>
                    <a:lnTo>
                      <a:pt x="4201" y="2901"/>
                    </a:lnTo>
                    <a:lnTo>
                      <a:pt x="3435" y="3547"/>
                    </a:lnTo>
                    <a:lnTo>
                      <a:pt x="2359" y="5078"/>
                    </a:lnTo>
                    <a:lnTo>
                      <a:pt x="1079" y="8865"/>
                    </a:lnTo>
                    <a:cubicBezTo>
                      <a:pt x="1127" y="9215"/>
                      <a:pt x="1174" y="9564"/>
                      <a:pt x="1231" y="9914"/>
                    </a:cubicBezTo>
                    <a:lnTo>
                      <a:pt x="1231" y="10880"/>
                    </a:lnTo>
                    <a:cubicBezTo>
                      <a:pt x="1127" y="11122"/>
                      <a:pt x="1025" y="11364"/>
                      <a:pt x="921" y="11606"/>
                    </a:cubicBezTo>
                    <a:lnTo>
                      <a:pt x="410" y="12331"/>
                    </a:lnTo>
                    <a:lnTo>
                      <a:pt x="0" y="13217"/>
                    </a:lnTo>
                    <a:cubicBezTo>
                      <a:pt x="102" y="13567"/>
                      <a:pt x="206" y="13915"/>
                      <a:pt x="306" y="14265"/>
                    </a:cubicBezTo>
                    <a:lnTo>
                      <a:pt x="306" y="16604"/>
                    </a:lnTo>
                    <a:cubicBezTo>
                      <a:pt x="374" y="17194"/>
                      <a:pt x="445" y="17785"/>
                      <a:pt x="512" y="18375"/>
                    </a:cubicBezTo>
                    <a:lnTo>
                      <a:pt x="1079" y="18779"/>
                    </a:lnTo>
                    <a:lnTo>
                      <a:pt x="2153" y="18135"/>
                    </a:lnTo>
                    <a:lnTo>
                      <a:pt x="3435" y="16926"/>
                    </a:lnTo>
                    <a:lnTo>
                      <a:pt x="3998" y="16120"/>
                    </a:lnTo>
                    <a:lnTo>
                      <a:pt x="4976" y="16604"/>
                    </a:lnTo>
                    <a:lnTo>
                      <a:pt x="6051" y="16926"/>
                    </a:lnTo>
                    <a:lnTo>
                      <a:pt x="6972" y="17410"/>
                    </a:lnTo>
                    <a:lnTo>
                      <a:pt x="7585" y="17811"/>
                    </a:lnTo>
                    <a:lnTo>
                      <a:pt x="8921" y="16604"/>
                    </a:lnTo>
                    <a:lnTo>
                      <a:pt x="9585" y="16604"/>
                    </a:lnTo>
                    <a:lnTo>
                      <a:pt x="10201" y="17168"/>
                    </a:lnTo>
                    <a:lnTo>
                      <a:pt x="11127" y="17569"/>
                    </a:lnTo>
                    <a:lnTo>
                      <a:pt x="11893" y="16604"/>
                    </a:lnTo>
                    <a:lnTo>
                      <a:pt x="13124" y="16120"/>
                    </a:lnTo>
                    <a:lnTo>
                      <a:pt x="13895" y="16362"/>
                    </a:lnTo>
                    <a:cubicBezTo>
                      <a:pt x="14117" y="16954"/>
                      <a:pt x="14340" y="17544"/>
                      <a:pt x="14559" y="18135"/>
                    </a:cubicBezTo>
                    <a:lnTo>
                      <a:pt x="15893" y="18375"/>
                    </a:lnTo>
                    <a:lnTo>
                      <a:pt x="17536" y="18135"/>
                    </a:lnTo>
                    <a:lnTo>
                      <a:pt x="18561" y="20148"/>
                    </a:lnTo>
                    <a:lnTo>
                      <a:pt x="19379" y="21358"/>
                    </a:lnTo>
                    <a:lnTo>
                      <a:pt x="20147" y="21600"/>
                    </a:lnTo>
                    <a:lnTo>
                      <a:pt x="21328" y="20794"/>
                    </a:lnTo>
                    <a:cubicBezTo>
                      <a:pt x="21600" y="14589"/>
                      <a:pt x="21221" y="8638"/>
                      <a:pt x="21494" y="2432"/>
                    </a:cubicBezTo>
                    <a:lnTo>
                      <a:pt x="19379" y="2175"/>
                    </a:lnTo>
                    <a:lnTo>
                      <a:pt x="18460" y="3305"/>
                    </a:lnTo>
                    <a:lnTo>
                      <a:pt x="17788" y="3627"/>
                    </a:lnTo>
                    <a:lnTo>
                      <a:pt x="16661" y="2095"/>
                    </a:lnTo>
                    <a:lnTo>
                      <a:pt x="15738" y="1452"/>
                    </a:lnTo>
                    <a:lnTo>
                      <a:pt x="15122" y="404"/>
                    </a:lnTo>
                    <a:lnTo>
                      <a:pt x="14664" y="242"/>
                    </a:lnTo>
                    <a:lnTo>
                      <a:pt x="13534" y="0"/>
                    </a:lnTo>
                    <a:lnTo>
                      <a:pt x="12608" y="404"/>
                    </a:lnTo>
                    <a:lnTo>
                      <a:pt x="11842" y="404"/>
                    </a:lnTo>
                    <a:lnTo>
                      <a:pt x="11435" y="968"/>
                    </a:lnTo>
                    <a:cubicBezTo>
                      <a:pt x="11297" y="1344"/>
                      <a:pt x="11162" y="1719"/>
                      <a:pt x="11025" y="2095"/>
                    </a:cubicBezTo>
                    <a:lnTo>
                      <a:pt x="11025" y="4352"/>
                    </a:lnTo>
                    <a:cubicBezTo>
                      <a:pt x="11105" y="5158"/>
                      <a:pt x="11195" y="5964"/>
                      <a:pt x="11277" y="6769"/>
                    </a:cubicBezTo>
                    <a:lnTo>
                      <a:pt x="11277" y="7899"/>
                    </a:lnTo>
                    <a:lnTo>
                      <a:pt x="10201" y="9431"/>
                    </a:lnTo>
                    <a:cubicBezTo>
                      <a:pt x="9997" y="9726"/>
                      <a:pt x="9791" y="10020"/>
                      <a:pt x="9585" y="10316"/>
                    </a:cubicBezTo>
                    <a:cubicBezTo>
                      <a:pt x="9415" y="9994"/>
                      <a:pt x="9246" y="9670"/>
                      <a:pt x="9074" y="9348"/>
                    </a:cubicBezTo>
                    <a:lnTo>
                      <a:pt x="7743" y="8463"/>
                    </a:lnTo>
                    <a:close/>
                  </a:path>
                </a:pathLst>
              </a:custGeom>
              <a:solidFill>
                <a:srgbClr val="5AA2AD"/>
              </a:solidFill>
              <a:ln w="4763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" name="Freeform 413">
                <a:extLst>
                  <a:ext uri="{FF2B5EF4-FFF2-40B4-BE49-F238E27FC236}">
                    <a16:creationId xmlns:a16="http://schemas.microsoft.com/office/drawing/2014/main" id="{35E6C7DB-43E1-4E33-8803-25017382A88C}"/>
                  </a:ext>
                </a:extLst>
              </p:cNvPr>
              <p:cNvSpPr/>
              <p:nvPr/>
            </p:nvSpPr>
            <p:spPr>
              <a:xfrm>
                <a:off x="2170259" y="-2"/>
                <a:ext cx="2549113" cy="348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90" y="0"/>
                    </a:moveTo>
                    <a:cubicBezTo>
                      <a:pt x="21224" y="199"/>
                      <a:pt x="21356" y="402"/>
                      <a:pt x="21490" y="600"/>
                    </a:cubicBezTo>
                    <a:cubicBezTo>
                      <a:pt x="21524" y="722"/>
                      <a:pt x="21559" y="843"/>
                      <a:pt x="21600" y="965"/>
                    </a:cubicBezTo>
                    <a:cubicBezTo>
                      <a:pt x="21503" y="1066"/>
                      <a:pt x="21403" y="1166"/>
                      <a:pt x="21306" y="1267"/>
                    </a:cubicBezTo>
                    <a:lnTo>
                      <a:pt x="20585" y="1570"/>
                    </a:lnTo>
                    <a:cubicBezTo>
                      <a:pt x="20507" y="1689"/>
                      <a:pt x="20434" y="1810"/>
                      <a:pt x="20364" y="1932"/>
                    </a:cubicBezTo>
                    <a:cubicBezTo>
                      <a:pt x="20315" y="2097"/>
                      <a:pt x="20269" y="2265"/>
                      <a:pt x="20220" y="2428"/>
                    </a:cubicBezTo>
                    <a:lnTo>
                      <a:pt x="18986" y="2706"/>
                    </a:lnTo>
                    <a:lnTo>
                      <a:pt x="18258" y="3009"/>
                    </a:lnTo>
                    <a:lnTo>
                      <a:pt x="17207" y="3395"/>
                    </a:lnTo>
                    <a:cubicBezTo>
                      <a:pt x="17258" y="3488"/>
                      <a:pt x="17306" y="3583"/>
                      <a:pt x="17351" y="3673"/>
                    </a:cubicBezTo>
                    <a:lnTo>
                      <a:pt x="16481" y="3803"/>
                    </a:lnTo>
                    <a:lnTo>
                      <a:pt x="16081" y="3976"/>
                    </a:lnTo>
                    <a:lnTo>
                      <a:pt x="15247" y="4640"/>
                    </a:lnTo>
                    <a:lnTo>
                      <a:pt x="14522" y="4943"/>
                    </a:lnTo>
                    <a:cubicBezTo>
                      <a:pt x="14584" y="5108"/>
                      <a:pt x="14640" y="5271"/>
                      <a:pt x="14701" y="5437"/>
                    </a:cubicBezTo>
                    <a:lnTo>
                      <a:pt x="14304" y="5587"/>
                    </a:lnTo>
                    <a:lnTo>
                      <a:pt x="13904" y="5803"/>
                    </a:lnTo>
                    <a:cubicBezTo>
                      <a:pt x="14038" y="6053"/>
                      <a:pt x="14170" y="6305"/>
                      <a:pt x="14304" y="6554"/>
                    </a:cubicBezTo>
                    <a:cubicBezTo>
                      <a:pt x="14228" y="6728"/>
                      <a:pt x="14157" y="6896"/>
                      <a:pt x="14085" y="7070"/>
                    </a:cubicBezTo>
                    <a:lnTo>
                      <a:pt x="13180" y="7351"/>
                    </a:lnTo>
                    <a:cubicBezTo>
                      <a:pt x="13128" y="7609"/>
                      <a:pt x="13079" y="7865"/>
                      <a:pt x="13031" y="8123"/>
                    </a:cubicBezTo>
                    <a:cubicBezTo>
                      <a:pt x="13079" y="8448"/>
                      <a:pt x="13128" y="8768"/>
                      <a:pt x="13180" y="9090"/>
                    </a:cubicBezTo>
                    <a:lnTo>
                      <a:pt x="13576" y="9563"/>
                    </a:lnTo>
                    <a:lnTo>
                      <a:pt x="14848" y="10187"/>
                    </a:lnTo>
                    <a:lnTo>
                      <a:pt x="15392" y="10768"/>
                    </a:lnTo>
                    <a:lnTo>
                      <a:pt x="15973" y="11326"/>
                    </a:lnTo>
                    <a:cubicBezTo>
                      <a:pt x="16081" y="11463"/>
                      <a:pt x="16191" y="11598"/>
                      <a:pt x="16299" y="11735"/>
                    </a:cubicBezTo>
                    <a:cubicBezTo>
                      <a:pt x="16191" y="11865"/>
                      <a:pt x="16081" y="11991"/>
                      <a:pt x="15973" y="12121"/>
                    </a:cubicBezTo>
                    <a:lnTo>
                      <a:pt x="15247" y="12421"/>
                    </a:lnTo>
                    <a:lnTo>
                      <a:pt x="14701" y="12293"/>
                    </a:lnTo>
                    <a:cubicBezTo>
                      <a:pt x="14571" y="12198"/>
                      <a:pt x="14435" y="12108"/>
                      <a:pt x="14304" y="12013"/>
                    </a:cubicBezTo>
                    <a:lnTo>
                      <a:pt x="13576" y="12121"/>
                    </a:lnTo>
                    <a:cubicBezTo>
                      <a:pt x="13502" y="12221"/>
                      <a:pt x="13431" y="12322"/>
                      <a:pt x="13357" y="12421"/>
                    </a:cubicBezTo>
                    <a:lnTo>
                      <a:pt x="12306" y="12421"/>
                    </a:lnTo>
                    <a:lnTo>
                      <a:pt x="10673" y="12293"/>
                    </a:lnTo>
                    <a:cubicBezTo>
                      <a:pt x="10565" y="12366"/>
                      <a:pt x="10457" y="12437"/>
                      <a:pt x="10344" y="12510"/>
                    </a:cubicBezTo>
                    <a:lnTo>
                      <a:pt x="11398" y="12786"/>
                    </a:lnTo>
                    <a:lnTo>
                      <a:pt x="12848" y="12510"/>
                    </a:lnTo>
                    <a:lnTo>
                      <a:pt x="13180" y="12894"/>
                    </a:lnTo>
                    <a:lnTo>
                      <a:pt x="14304" y="12980"/>
                    </a:lnTo>
                    <a:lnTo>
                      <a:pt x="15064" y="13174"/>
                    </a:lnTo>
                    <a:lnTo>
                      <a:pt x="14701" y="13390"/>
                    </a:lnTo>
                    <a:lnTo>
                      <a:pt x="13684" y="13260"/>
                    </a:lnTo>
                    <a:cubicBezTo>
                      <a:pt x="13645" y="13333"/>
                      <a:pt x="13612" y="13404"/>
                      <a:pt x="13576" y="13477"/>
                    </a:cubicBezTo>
                    <a:cubicBezTo>
                      <a:pt x="13612" y="13576"/>
                      <a:pt x="13645" y="13675"/>
                      <a:pt x="13684" y="13775"/>
                    </a:cubicBezTo>
                    <a:lnTo>
                      <a:pt x="13180" y="14163"/>
                    </a:lnTo>
                    <a:lnTo>
                      <a:pt x="12306" y="14527"/>
                    </a:lnTo>
                    <a:lnTo>
                      <a:pt x="11945" y="14635"/>
                    </a:lnTo>
                    <a:lnTo>
                      <a:pt x="11582" y="14744"/>
                    </a:lnTo>
                    <a:cubicBezTo>
                      <a:pt x="11651" y="14903"/>
                      <a:pt x="11724" y="15059"/>
                      <a:pt x="11798" y="15218"/>
                    </a:cubicBezTo>
                    <a:cubicBezTo>
                      <a:pt x="11664" y="15309"/>
                      <a:pt x="11532" y="15404"/>
                      <a:pt x="11398" y="15494"/>
                    </a:cubicBezTo>
                    <a:cubicBezTo>
                      <a:pt x="11232" y="15697"/>
                      <a:pt x="11057" y="15896"/>
                      <a:pt x="10891" y="16099"/>
                    </a:cubicBezTo>
                    <a:cubicBezTo>
                      <a:pt x="10951" y="16293"/>
                      <a:pt x="11012" y="16485"/>
                      <a:pt x="11072" y="16677"/>
                    </a:cubicBezTo>
                    <a:cubicBezTo>
                      <a:pt x="10938" y="16964"/>
                      <a:pt x="10806" y="17251"/>
                      <a:pt x="10673" y="17538"/>
                    </a:cubicBezTo>
                    <a:cubicBezTo>
                      <a:pt x="10565" y="17669"/>
                      <a:pt x="10457" y="17794"/>
                      <a:pt x="10344" y="17925"/>
                    </a:cubicBezTo>
                    <a:lnTo>
                      <a:pt x="10344" y="18505"/>
                    </a:lnTo>
                    <a:lnTo>
                      <a:pt x="9800" y="18914"/>
                    </a:lnTo>
                    <a:lnTo>
                      <a:pt x="9072" y="19600"/>
                    </a:lnTo>
                    <a:cubicBezTo>
                      <a:pt x="9027" y="19763"/>
                      <a:pt x="8977" y="19931"/>
                      <a:pt x="8929" y="20097"/>
                    </a:cubicBezTo>
                    <a:lnTo>
                      <a:pt x="7623" y="19966"/>
                    </a:lnTo>
                    <a:lnTo>
                      <a:pt x="6389" y="19966"/>
                    </a:lnTo>
                    <a:cubicBezTo>
                      <a:pt x="6329" y="20059"/>
                      <a:pt x="6268" y="20154"/>
                      <a:pt x="6208" y="20247"/>
                    </a:cubicBezTo>
                    <a:lnTo>
                      <a:pt x="5519" y="20373"/>
                    </a:lnTo>
                    <a:lnTo>
                      <a:pt x="5119" y="20481"/>
                    </a:lnTo>
                    <a:cubicBezTo>
                      <a:pt x="5182" y="20598"/>
                      <a:pt x="5238" y="20710"/>
                      <a:pt x="5303" y="20827"/>
                    </a:cubicBezTo>
                    <a:cubicBezTo>
                      <a:pt x="5238" y="20991"/>
                      <a:pt x="5182" y="21156"/>
                      <a:pt x="5119" y="21320"/>
                    </a:cubicBezTo>
                    <a:lnTo>
                      <a:pt x="4285" y="21600"/>
                    </a:lnTo>
                    <a:lnTo>
                      <a:pt x="3739" y="21320"/>
                    </a:lnTo>
                    <a:lnTo>
                      <a:pt x="3009" y="21600"/>
                    </a:lnTo>
                    <a:lnTo>
                      <a:pt x="2106" y="21600"/>
                    </a:lnTo>
                    <a:cubicBezTo>
                      <a:pt x="1998" y="21505"/>
                      <a:pt x="1886" y="21415"/>
                      <a:pt x="1778" y="21320"/>
                    </a:cubicBezTo>
                    <a:lnTo>
                      <a:pt x="2106" y="21108"/>
                    </a:lnTo>
                    <a:cubicBezTo>
                      <a:pt x="2166" y="20927"/>
                      <a:pt x="2223" y="20748"/>
                      <a:pt x="2283" y="20567"/>
                    </a:cubicBezTo>
                    <a:lnTo>
                      <a:pt x="1562" y="19794"/>
                    </a:lnTo>
                    <a:cubicBezTo>
                      <a:pt x="1454" y="19664"/>
                      <a:pt x="1344" y="19538"/>
                      <a:pt x="1236" y="19408"/>
                    </a:cubicBezTo>
                    <a:cubicBezTo>
                      <a:pt x="1296" y="19335"/>
                      <a:pt x="1354" y="19267"/>
                      <a:pt x="1413" y="19194"/>
                    </a:cubicBezTo>
                    <a:lnTo>
                      <a:pt x="1778" y="19194"/>
                    </a:lnTo>
                    <a:cubicBezTo>
                      <a:pt x="1840" y="19128"/>
                      <a:pt x="1899" y="19064"/>
                      <a:pt x="1961" y="19000"/>
                    </a:cubicBezTo>
                    <a:cubicBezTo>
                      <a:pt x="2007" y="18933"/>
                      <a:pt x="2058" y="18869"/>
                      <a:pt x="2106" y="18805"/>
                    </a:cubicBezTo>
                    <a:cubicBezTo>
                      <a:pt x="2164" y="18741"/>
                      <a:pt x="2223" y="18677"/>
                      <a:pt x="2283" y="18613"/>
                    </a:cubicBezTo>
                    <a:cubicBezTo>
                      <a:pt x="2223" y="18556"/>
                      <a:pt x="2166" y="18499"/>
                      <a:pt x="2106" y="18441"/>
                    </a:cubicBezTo>
                    <a:cubicBezTo>
                      <a:pt x="1998" y="18304"/>
                      <a:pt x="1886" y="18170"/>
                      <a:pt x="1778" y="18031"/>
                    </a:cubicBezTo>
                    <a:lnTo>
                      <a:pt x="1056" y="17474"/>
                    </a:lnTo>
                    <a:cubicBezTo>
                      <a:pt x="1115" y="17273"/>
                      <a:pt x="1173" y="17072"/>
                      <a:pt x="1236" y="16872"/>
                    </a:cubicBezTo>
                    <a:lnTo>
                      <a:pt x="691" y="16397"/>
                    </a:lnTo>
                    <a:lnTo>
                      <a:pt x="179" y="16099"/>
                    </a:lnTo>
                    <a:cubicBezTo>
                      <a:pt x="289" y="15933"/>
                      <a:pt x="397" y="15768"/>
                      <a:pt x="510" y="15602"/>
                    </a:cubicBezTo>
                    <a:cubicBezTo>
                      <a:pt x="639" y="15280"/>
                      <a:pt x="773" y="14958"/>
                      <a:pt x="905" y="14635"/>
                    </a:cubicBezTo>
                    <a:lnTo>
                      <a:pt x="179" y="14163"/>
                    </a:lnTo>
                    <a:cubicBezTo>
                      <a:pt x="119" y="14000"/>
                      <a:pt x="58" y="13832"/>
                      <a:pt x="0" y="13669"/>
                    </a:cubicBezTo>
                    <a:lnTo>
                      <a:pt x="0" y="13390"/>
                    </a:lnTo>
                    <a:cubicBezTo>
                      <a:pt x="108" y="13187"/>
                      <a:pt x="218" y="12989"/>
                      <a:pt x="326" y="12786"/>
                    </a:cubicBezTo>
                    <a:lnTo>
                      <a:pt x="905" y="12894"/>
                    </a:lnTo>
                    <a:cubicBezTo>
                      <a:pt x="1078" y="12636"/>
                      <a:pt x="1246" y="12379"/>
                      <a:pt x="1413" y="12121"/>
                    </a:cubicBezTo>
                    <a:lnTo>
                      <a:pt x="1413" y="11218"/>
                    </a:lnTo>
                    <a:cubicBezTo>
                      <a:pt x="1462" y="11126"/>
                      <a:pt x="1514" y="11031"/>
                      <a:pt x="1562" y="10940"/>
                    </a:cubicBezTo>
                    <a:lnTo>
                      <a:pt x="2283" y="10660"/>
                    </a:lnTo>
                    <a:lnTo>
                      <a:pt x="3339" y="10249"/>
                    </a:lnTo>
                    <a:lnTo>
                      <a:pt x="3339" y="9779"/>
                    </a:lnTo>
                    <a:cubicBezTo>
                      <a:pt x="3292" y="9291"/>
                      <a:pt x="3244" y="8806"/>
                      <a:pt x="3197" y="8318"/>
                    </a:cubicBezTo>
                    <a:lnTo>
                      <a:pt x="2793" y="8123"/>
                    </a:lnTo>
                    <a:lnTo>
                      <a:pt x="2793" y="7757"/>
                    </a:lnTo>
                    <a:lnTo>
                      <a:pt x="3739" y="7543"/>
                    </a:lnTo>
                    <a:lnTo>
                      <a:pt x="4065" y="7351"/>
                    </a:lnTo>
                    <a:lnTo>
                      <a:pt x="3519" y="6770"/>
                    </a:lnTo>
                    <a:lnTo>
                      <a:pt x="2793" y="6210"/>
                    </a:lnTo>
                    <a:cubicBezTo>
                      <a:pt x="2866" y="5980"/>
                      <a:pt x="2940" y="5753"/>
                      <a:pt x="3009" y="5523"/>
                    </a:cubicBezTo>
                    <a:cubicBezTo>
                      <a:pt x="3074" y="5366"/>
                      <a:pt x="3136" y="5207"/>
                      <a:pt x="3197" y="5051"/>
                    </a:cubicBezTo>
                    <a:lnTo>
                      <a:pt x="3920" y="4192"/>
                    </a:lnTo>
                    <a:lnTo>
                      <a:pt x="3920" y="3009"/>
                    </a:lnTo>
                    <a:lnTo>
                      <a:pt x="4428" y="2320"/>
                    </a:lnTo>
                    <a:lnTo>
                      <a:pt x="5303" y="1932"/>
                    </a:lnTo>
                    <a:lnTo>
                      <a:pt x="6208" y="1634"/>
                    </a:lnTo>
                    <a:lnTo>
                      <a:pt x="7078" y="1762"/>
                    </a:lnTo>
                    <a:lnTo>
                      <a:pt x="8024" y="1932"/>
                    </a:lnTo>
                    <a:cubicBezTo>
                      <a:pt x="8145" y="1711"/>
                      <a:pt x="8264" y="1488"/>
                      <a:pt x="8383" y="1267"/>
                    </a:cubicBezTo>
                    <a:lnTo>
                      <a:pt x="8024" y="664"/>
                    </a:lnTo>
                    <a:lnTo>
                      <a:pt x="7623" y="278"/>
                    </a:lnTo>
                    <a:cubicBezTo>
                      <a:pt x="7562" y="185"/>
                      <a:pt x="7506" y="91"/>
                      <a:pt x="7441" y="0"/>
                    </a:cubicBezTo>
                  </a:path>
                </a:pathLst>
              </a:custGeom>
              <a:solidFill>
                <a:srgbClr val="5AA2AD"/>
              </a:solidFill>
              <a:ln w="4763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" name="Freeform 420">
                <a:extLst>
                  <a:ext uri="{FF2B5EF4-FFF2-40B4-BE49-F238E27FC236}">
                    <a16:creationId xmlns:a16="http://schemas.microsoft.com/office/drawing/2014/main" id="{F71F3F7C-D138-4CD7-BEC3-4DEF3E99D499}"/>
                  </a:ext>
                </a:extLst>
              </p:cNvPr>
              <p:cNvSpPr/>
              <p:nvPr/>
            </p:nvSpPr>
            <p:spPr>
              <a:xfrm>
                <a:off x="5428353" y="3349314"/>
                <a:ext cx="963362" cy="1625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43" y="20811"/>
                    </a:moveTo>
                    <a:cubicBezTo>
                      <a:pt x="20899" y="13945"/>
                      <a:pt x="21381" y="6866"/>
                      <a:pt x="21134" y="0"/>
                    </a:cubicBezTo>
                    <a:lnTo>
                      <a:pt x="21600" y="389"/>
                    </a:lnTo>
                    <a:lnTo>
                      <a:pt x="20876" y="1247"/>
                    </a:lnTo>
                    <a:lnTo>
                      <a:pt x="20876" y="2616"/>
                    </a:lnTo>
                    <a:lnTo>
                      <a:pt x="18857" y="2740"/>
                    </a:lnTo>
                    <a:lnTo>
                      <a:pt x="16840" y="3653"/>
                    </a:lnTo>
                    <a:lnTo>
                      <a:pt x="16840" y="4688"/>
                    </a:lnTo>
                    <a:cubicBezTo>
                      <a:pt x="16757" y="4838"/>
                      <a:pt x="16657" y="4992"/>
                      <a:pt x="16571" y="5142"/>
                    </a:cubicBezTo>
                    <a:lnTo>
                      <a:pt x="15840" y="5723"/>
                    </a:lnTo>
                    <a:lnTo>
                      <a:pt x="15840" y="8461"/>
                    </a:lnTo>
                    <a:lnTo>
                      <a:pt x="14561" y="8833"/>
                    </a:lnTo>
                    <a:lnTo>
                      <a:pt x="12630" y="8378"/>
                    </a:lnTo>
                    <a:lnTo>
                      <a:pt x="9336" y="9496"/>
                    </a:lnTo>
                    <a:lnTo>
                      <a:pt x="7135" y="10534"/>
                    </a:lnTo>
                    <a:lnTo>
                      <a:pt x="4851" y="9875"/>
                    </a:lnTo>
                    <a:lnTo>
                      <a:pt x="3847" y="9875"/>
                    </a:lnTo>
                    <a:lnTo>
                      <a:pt x="1741" y="10078"/>
                    </a:lnTo>
                    <a:cubicBezTo>
                      <a:pt x="1921" y="10574"/>
                      <a:pt x="2108" y="11073"/>
                      <a:pt x="2290" y="11565"/>
                    </a:cubicBezTo>
                    <a:cubicBezTo>
                      <a:pt x="2620" y="12069"/>
                      <a:pt x="2954" y="12559"/>
                      <a:pt x="3290" y="13062"/>
                    </a:cubicBezTo>
                    <a:cubicBezTo>
                      <a:pt x="3476" y="13408"/>
                      <a:pt x="3662" y="13753"/>
                      <a:pt x="3847" y="14095"/>
                    </a:cubicBezTo>
                    <a:cubicBezTo>
                      <a:pt x="3747" y="14550"/>
                      <a:pt x="3662" y="15008"/>
                      <a:pt x="3570" y="15466"/>
                    </a:cubicBezTo>
                    <a:lnTo>
                      <a:pt x="2290" y="16674"/>
                    </a:lnTo>
                    <a:lnTo>
                      <a:pt x="0" y="17583"/>
                    </a:lnTo>
                    <a:lnTo>
                      <a:pt x="733" y="18037"/>
                    </a:lnTo>
                    <a:lnTo>
                      <a:pt x="2557" y="18616"/>
                    </a:lnTo>
                    <a:lnTo>
                      <a:pt x="1282" y="19656"/>
                    </a:lnTo>
                    <a:cubicBezTo>
                      <a:pt x="1376" y="20304"/>
                      <a:pt x="1465" y="20952"/>
                      <a:pt x="1559" y="21600"/>
                    </a:cubicBezTo>
                    <a:lnTo>
                      <a:pt x="4851" y="21600"/>
                    </a:lnTo>
                    <a:lnTo>
                      <a:pt x="6309" y="20898"/>
                    </a:lnTo>
                    <a:lnTo>
                      <a:pt x="14095" y="20689"/>
                    </a:lnTo>
                    <a:lnTo>
                      <a:pt x="21143" y="20811"/>
                    </a:lnTo>
                    <a:close/>
                  </a:path>
                </a:pathLst>
              </a:custGeom>
              <a:solidFill>
                <a:srgbClr val="5AA2AD"/>
              </a:solidFill>
              <a:ln w="4763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4" name="TextBox 335">
              <a:extLst>
                <a:ext uri="{FF2B5EF4-FFF2-40B4-BE49-F238E27FC236}">
                  <a16:creationId xmlns:a16="http://schemas.microsoft.com/office/drawing/2014/main" id="{ACE33ABF-202D-42B2-9FD7-19CC1533BC44}"/>
                </a:ext>
              </a:extLst>
            </p:cNvPr>
            <p:cNvSpPr txBox="1"/>
            <p:nvPr/>
          </p:nvSpPr>
          <p:spPr>
            <a:xfrm>
              <a:off x="6489335" y="5232232"/>
              <a:ext cx="2357825" cy="4182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600"/>
              </a:lvl1pPr>
            </a:lstStyle>
            <a:p>
              <a:r>
                <a:rPr lang="ru-RU" sz="1400" dirty="0"/>
                <a:t>Бремерхафен</a:t>
              </a:r>
              <a:endParaRPr sz="1400" dirty="0"/>
            </a:p>
          </p:txBody>
        </p:sp>
        <p:sp>
          <p:nvSpPr>
            <p:cNvPr id="35" name="TextBox 339">
              <a:extLst>
                <a:ext uri="{FF2B5EF4-FFF2-40B4-BE49-F238E27FC236}">
                  <a16:creationId xmlns:a16="http://schemas.microsoft.com/office/drawing/2014/main" id="{D9006E1B-6D70-44AE-A402-858123B24F24}"/>
                </a:ext>
              </a:extLst>
            </p:cNvPr>
            <p:cNvSpPr txBox="1"/>
            <p:nvPr/>
          </p:nvSpPr>
          <p:spPr>
            <a:xfrm>
              <a:off x="8157396" y="3839274"/>
              <a:ext cx="2055500" cy="4182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600"/>
              </a:lvl1pPr>
            </a:lstStyle>
            <a:p>
              <a:r>
                <a:rPr lang="ru-RU" sz="1400" dirty="0" err="1"/>
                <a:t>Треллеборг</a:t>
              </a:r>
              <a:endParaRPr sz="1400" dirty="0"/>
            </a:p>
          </p:txBody>
        </p:sp>
        <p:sp>
          <p:nvSpPr>
            <p:cNvPr id="36" name="TextBox 341">
              <a:extLst>
                <a:ext uri="{FF2B5EF4-FFF2-40B4-BE49-F238E27FC236}">
                  <a16:creationId xmlns:a16="http://schemas.microsoft.com/office/drawing/2014/main" id="{2025C9EA-3F84-4895-A88E-7D9EE3AE35C9}"/>
                </a:ext>
              </a:extLst>
            </p:cNvPr>
            <p:cNvSpPr txBox="1"/>
            <p:nvPr/>
          </p:nvSpPr>
          <p:spPr>
            <a:xfrm>
              <a:off x="8735553" y="3190963"/>
              <a:ext cx="1477347" cy="4182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sz="1400" dirty="0"/>
                <a:t>Гётеборг</a:t>
              </a:r>
              <a:endParaRPr sz="1400" dirty="0"/>
            </a:p>
          </p:txBody>
        </p:sp>
        <p:sp>
          <p:nvSpPr>
            <p:cNvPr id="37" name="TextBox 347">
              <a:extLst>
                <a:ext uri="{FF2B5EF4-FFF2-40B4-BE49-F238E27FC236}">
                  <a16:creationId xmlns:a16="http://schemas.microsoft.com/office/drawing/2014/main" id="{F2CCA4C9-588A-4712-9F7F-948527AB7148}"/>
                </a:ext>
              </a:extLst>
            </p:cNvPr>
            <p:cNvSpPr txBox="1"/>
            <p:nvPr/>
          </p:nvSpPr>
          <p:spPr>
            <a:xfrm>
              <a:off x="9072436" y="2434767"/>
              <a:ext cx="2958948" cy="4182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600"/>
              </a:lvl1pPr>
            </a:lstStyle>
            <a:p>
              <a:r>
                <a:rPr lang="ru-RU" sz="1400" dirty="0"/>
                <a:t>Стокгольм</a:t>
              </a:r>
              <a:endParaRPr sz="1400" dirty="0"/>
            </a:p>
          </p:txBody>
        </p:sp>
        <p:sp>
          <p:nvSpPr>
            <p:cNvPr id="38" name="TextBox 361">
              <a:extLst>
                <a:ext uri="{FF2B5EF4-FFF2-40B4-BE49-F238E27FC236}">
                  <a16:creationId xmlns:a16="http://schemas.microsoft.com/office/drawing/2014/main" id="{A2824333-450C-4826-BDF7-8643CF13A049}"/>
                </a:ext>
              </a:extLst>
            </p:cNvPr>
            <p:cNvSpPr txBox="1"/>
            <p:nvPr/>
          </p:nvSpPr>
          <p:spPr>
            <a:xfrm>
              <a:off x="6241956" y="4449147"/>
              <a:ext cx="1503274" cy="4182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sz="1400" dirty="0">
                  <a:latin typeface="+mn-lt"/>
                </a:rPr>
                <a:t>Гамбург</a:t>
              </a:r>
              <a:endParaRPr sz="1400" dirty="0">
                <a:latin typeface="+mn-lt"/>
              </a:endParaRPr>
            </a:p>
          </p:txBody>
        </p:sp>
        <p:sp>
          <p:nvSpPr>
            <p:cNvPr id="39" name="TextBox 106">
              <a:extLst>
                <a:ext uri="{FF2B5EF4-FFF2-40B4-BE49-F238E27FC236}">
                  <a16:creationId xmlns:a16="http://schemas.microsoft.com/office/drawing/2014/main" id="{78FCFB8F-1641-45D2-89C1-95A99B601981}"/>
                </a:ext>
              </a:extLst>
            </p:cNvPr>
            <p:cNvSpPr txBox="1"/>
            <p:nvPr/>
          </p:nvSpPr>
          <p:spPr>
            <a:xfrm>
              <a:off x="11093359" y="3750414"/>
              <a:ext cx="1988878" cy="4182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600"/>
              </a:lvl1pPr>
            </a:lstStyle>
            <a:p>
              <a:r>
                <a:rPr lang="ru-RU" sz="1400" dirty="0"/>
                <a:t>Калининград</a:t>
              </a:r>
              <a:endParaRPr sz="1400" dirty="0"/>
            </a:p>
          </p:txBody>
        </p:sp>
        <p:sp>
          <p:nvSpPr>
            <p:cNvPr id="40" name="TextBox 366">
              <a:extLst>
                <a:ext uri="{FF2B5EF4-FFF2-40B4-BE49-F238E27FC236}">
                  <a16:creationId xmlns:a16="http://schemas.microsoft.com/office/drawing/2014/main" id="{970FDB5A-E13B-417C-9BF8-378444556B27}"/>
                </a:ext>
              </a:extLst>
            </p:cNvPr>
            <p:cNvSpPr txBox="1"/>
            <p:nvPr/>
          </p:nvSpPr>
          <p:spPr>
            <a:xfrm>
              <a:off x="8964119" y="4476225"/>
              <a:ext cx="1523294" cy="4182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600"/>
              </a:lvl1pPr>
            </a:lstStyle>
            <a:p>
              <a:r>
                <a:rPr lang="ru-RU" sz="1400" dirty="0"/>
                <a:t>Гданьск</a:t>
              </a:r>
              <a:endParaRPr sz="1400" dirty="0"/>
            </a:p>
          </p:txBody>
        </p:sp>
        <p:sp>
          <p:nvSpPr>
            <p:cNvPr id="41" name="Овал 83">
              <a:extLst>
                <a:ext uri="{FF2B5EF4-FFF2-40B4-BE49-F238E27FC236}">
                  <a16:creationId xmlns:a16="http://schemas.microsoft.com/office/drawing/2014/main" id="{A85FD1A5-A7A9-4FAE-A89F-20687503CC31}"/>
                </a:ext>
              </a:extLst>
            </p:cNvPr>
            <p:cNvSpPr/>
            <p:nvPr/>
          </p:nvSpPr>
          <p:spPr>
            <a:xfrm>
              <a:off x="9918238" y="2765156"/>
              <a:ext cx="206939" cy="178959"/>
            </a:xfrm>
            <a:prstGeom prst="ellipse">
              <a:avLst/>
            </a:prstGeom>
            <a:solidFill>
              <a:srgbClr val="37236A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 defTabSz="881773">
                <a:defRPr sz="1600">
                  <a:solidFill>
                    <a:srgbClr val="FFFFFF"/>
                  </a:solidFill>
                  <a:latin typeface="PF Din Text Comp Pro"/>
                  <a:ea typeface="PF Din Text Comp Pro"/>
                  <a:cs typeface="PF Din Text Comp Pro"/>
                  <a:sym typeface="PF Din Text Comp Pro"/>
                </a:defRPr>
              </a:pPr>
              <a:endParaRPr/>
            </a:p>
          </p:txBody>
        </p:sp>
        <p:sp>
          <p:nvSpPr>
            <p:cNvPr id="42" name="Овал 86">
              <a:extLst>
                <a:ext uri="{FF2B5EF4-FFF2-40B4-BE49-F238E27FC236}">
                  <a16:creationId xmlns:a16="http://schemas.microsoft.com/office/drawing/2014/main" id="{DFF13A7B-30F8-4C6A-8C6C-44D6AA6DE044}"/>
                </a:ext>
              </a:extLst>
            </p:cNvPr>
            <p:cNvSpPr/>
            <p:nvPr/>
          </p:nvSpPr>
          <p:spPr>
            <a:xfrm>
              <a:off x="7446971" y="4768315"/>
              <a:ext cx="229337" cy="178957"/>
            </a:xfrm>
            <a:prstGeom prst="ellipse">
              <a:avLst/>
            </a:prstGeom>
            <a:solidFill>
              <a:srgbClr val="42175C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 defTabSz="881773">
                <a:defRPr sz="1600">
                  <a:solidFill>
                    <a:srgbClr val="FFFFFF"/>
                  </a:solidFill>
                  <a:latin typeface="PF Din Text Comp Pro"/>
                  <a:ea typeface="PF Din Text Comp Pro"/>
                  <a:cs typeface="PF Din Text Comp Pro"/>
                  <a:sym typeface="PF Din Text Comp Pro"/>
                </a:defRPr>
              </a:pPr>
              <a:endParaRPr/>
            </a:p>
          </p:txBody>
        </p:sp>
        <p:sp>
          <p:nvSpPr>
            <p:cNvPr id="43" name="Полилиния 6">
              <a:extLst>
                <a:ext uri="{FF2B5EF4-FFF2-40B4-BE49-F238E27FC236}">
                  <a16:creationId xmlns:a16="http://schemas.microsoft.com/office/drawing/2014/main" id="{0F6D1199-AB22-498B-AFF5-B1C839D7CE24}"/>
                </a:ext>
              </a:extLst>
            </p:cNvPr>
            <p:cNvSpPr/>
            <p:nvPr/>
          </p:nvSpPr>
          <p:spPr>
            <a:xfrm>
              <a:off x="7733378" y="4489406"/>
              <a:ext cx="2828313" cy="30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extrusionOk="0">
                  <a:moveTo>
                    <a:pt x="21600" y="3441"/>
                  </a:moveTo>
                  <a:cubicBezTo>
                    <a:pt x="19052" y="1653"/>
                    <a:pt x="16504" y="-135"/>
                    <a:pt x="14087" y="8"/>
                  </a:cubicBezTo>
                  <a:cubicBezTo>
                    <a:pt x="11670" y="151"/>
                    <a:pt x="9443" y="723"/>
                    <a:pt x="7096" y="4299"/>
                  </a:cubicBezTo>
                  <a:cubicBezTo>
                    <a:pt x="4748" y="7876"/>
                    <a:pt x="522" y="18604"/>
                    <a:pt x="0" y="21465"/>
                  </a:cubicBezTo>
                </a:path>
              </a:pathLst>
            </a:custGeom>
            <a:ln w="28575">
              <a:solidFill>
                <a:srgbClr val="D7243E"/>
              </a:solidFill>
              <a:prstDash val="dash"/>
              <a:miter/>
              <a:tailEnd type="triangle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EBC250"/>
                  </a:solidFill>
                  <a:latin typeface="PF Din Text Comp Pro"/>
                  <a:ea typeface="PF Din Text Comp Pro"/>
                  <a:cs typeface="PF Din Text Comp Pro"/>
                  <a:sym typeface="PF Din Text Comp Pro"/>
                </a:defRPr>
              </a:pPr>
              <a:endParaRPr/>
            </a:p>
          </p:txBody>
        </p:sp>
        <p:sp>
          <p:nvSpPr>
            <p:cNvPr id="44" name="Полилиния 89">
              <a:extLst>
                <a:ext uri="{FF2B5EF4-FFF2-40B4-BE49-F238E27FC236}">
                  <a16:creationId xmlns:a16="http://schemas.microsoft.com/office/drawing/2014/main" id="{6FD5539C-F48F-4765-89DB-5C4361F0EC62}"/>
                </a:ext>
              </a:extLst>
            </p:cNvPr>
            <p:cNvSpPr/>
            <p:nvPr/>
          </p:nvSpPr>
          <p:spPr>
            <a:xfrm rot="1151860">
              <a:off x="9149308" y="4276715"/>
              <a:ext cx="1451876" cy="16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extrusionOk="0">
                  <a:moveTo>
                    <a:pt x="21600" y="3441"/>
                  </a:moveTo>
                  <a:cubicBezTo>
                    <a:pt x="19052" y="1653"/>
                    <a:pt x="16504" y="-135"/>
                    <a:pt x="14087" y="8"/>
                  </a:cubicBezTo>
                  <a:cubicBezTo>
                    <a:pt x="11670" y="151"/>
                    <a:pt x="9443" y="723"/>
                    <a:pt x="7096" y="4299"/>
                  </a:cubicBezTo>
                  <a:cubicBezTo>
                    <a:pt x="4748" y="7876"/>
                    <a:pt x="522" y="18604"/>
                    <a:pt x="0" y="21465"/>
                  </a:cubicBezTo>
                </a:path>
              </a:pathLst>
            </a:custGeom>
            <a:ln w="28575">
              <a:solidFill>
                <a:srgbClr val="D7243E"/>
              </a:solidFill>
              <a:prstDash val="dash"/>
              <a:miter/>
              <a:tailEnd type="triangle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PF Din Text Comp Pro"/>
                  <a:ea typeface="PF Din Text Comp Pro"/>
                  <a:cs typeface="PF Din Text Comp Pro"/>
                  <a:sym typeface="PF Din Text Comp Pro"/>
                </a:defRPr>
              </a:pPr>
              <a:endParaRPr/>
            </a:p>
          </p:txBody>
        </p:sp>
        <p:sp>
          <p:nvSpPr>
            <p:cNvPr id="45" name="Полилиния 8">
              <a:extLst>
                <a:ext uri="{FF2B5EF4-FFF2-40B4-BE49-F238E27FC236}">
                  <a16:creationId xmlns:a16="http://schemas.microsoft.com/office/drawing/2014/main" id="{027A7090-E643-4910-A2C6-C82D4E61096F}"/>
                </a:ext>
              </a:extLst>
            </p:cNvPr>
            <p:cNvSpPr/>
            <p:nvPr/>
          </p:nvSpPr>
          <p:spPr>
            <a:xfrm>
              <a:off x="8955006" y="3641826"/>
              <a:ext cx="1720733" cy="847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8970" y="17917"/>
                    <a:pt x="16340" y="14234"/>
                    <a:pt x="13940" y="11421"/>
                  </a:cubicBezTo>
                  <a:cubicBezTo>
                    <a:pt x="11540" y="8607"/>
                    <a:pt x="9523" y="6621"/>
                    <a:pt x="7200" y="4717"/>
                  </a:cubicBezTo>
                  <a:cubicBezTo>
                    <a:pt x="4877" y="2814"/>
                    <a:pt x="2438" y="1407"/>
                    <a:pt x="0" y="0"/>
                  </a:cubicBezTo>
                </a:path>
              </a:pathLst>
            </a:custGeom>
            <a:ln w="28575">
              <a:solidFill>
                <a:srgbClr val="D7243E"/>
              </a:solidFill>
              <a:prstDash val="dash"/>
              <a:miter/>
              <a:tailEnd type="triangle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EBC250"/>
                  </a:solidFill>
                  <a:latin typeface="PF Din Text Comp Pro"/>
                  <a:ea typeface="PF Din Text Comp Pro"/>
                  <a:cs typeface="PF Din Text Comp Pro"/>
                  <a:sym typeface="PF Din Text Comp Pro"/>
                </a:defRPr>
              </a:pPr>
              <a:endParaRPr/>
            </a:p>
          </p:txBody>
        </p:sp>
        <p:sp>
          <p:nvSpPr>
            <p:cNvPr id="46" name="Полилиния 9">
              <a:extLst>
                <a:ext uri="{FF2B5EF4-FFF2-40B4-BE49-F238E27FC236}">
                  <a16:creationId xmlns:a16="http://schemas.microsoft.com/office/drawing/2014/main" id="{EEB17728-BFBC-4D9E-BF15-2543093FCFB1}"/>
                </a:ext>
              </a:extLst>
            </p:cNvPr>
            <p:cNvSpPr/>
            <p:nvPr/>
          </p:nvSpPr>
          <p:spPr>
            <a:xfrm>
              <a:off x="10111291" y="2961283"/>
              <a:ext cx="657562" cy="150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extrusionOk="0">
                  <a:moveTo>
                    <a:pt x="19722" y="21600"/>
                  </a:moveTo>
                  <a:cubicBezTo>
                    <a:pt x="20661" y="17665"/>
                    <a:pt x="21600" y="13730"/>
                    <a:pt x="18313" y="10130"/>
                  </a:cubicBezTo>
                  <a:cubicBezTo>
                    <a:pt x="15026" y="6530"/>
                    <a:pt x="7513" y="3265"/>
                    <a:pt x="0" y="0"/>
                  </a:cubicBezTo>
                </a:path>
              </a:pathLst>
            </a:custGeom>
            <a:ln w="28575">
              <a:solidFill>
                <a:srgbClr val="D7243E"/>
              </a:solidFill>
              <a:prstDash val="dash"/>
              <a:miter/>
              <a:tailEnd type="triangle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EBC250"/>
                  </a:solidFill>
                  <a:latin typeface="PF Din Text Comp Pro"/>
                  <a:ea typeface="PF Din Text Comp Pro"/>
                  <a:cs typeface="PF Din Text Comp Pro"/>
                  <a:sym typeface="PF Din Text Comp Pro"/>
                </a:defRPr>
              </a:pPr>
              <a:endParaRPr/>
            </a:p>
          </p:txBody>
        </p:sp>
        <p:sp>
          <p:nvSpPr>
            <p:cNvPr id="47" name="TextBox 54">
              <a:extLst>
                <a:ext uri="{FF2B5EF4-FFF2-40B4-BE49-F238E27FC236}">
                  <a16:creationId xmlns:a16="http://schemas.microsoft.com/office/drawing/2014/main" id="{C6A704CF-FE5B-44E9-BA3B-DB091A16A3E4}"/>
                </a:ext>
              </a:extLst>
            </p:cNvPr>
            <p:cNvSpPr txBox="1"/>
            <p:nvPr/>
          </p:nvSpPr>
          <p:spPr>
            <a:xfrm>
              <a:off x="8258889" y="4796054"/>
              <a:ext cx="1656429" cy="4182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600"/>
              </a:lvl1pPr>
            </a:lstStyle>
            <a:p>
              <a:r>
                <a:rPr lang="ru-RU" sz="1400" dirty="0" err="1"/>
                <a:t>Роксток</a:t>
              </a:r>
              <a:endParaRPr sz="1400" dirty="0"/>
            </a:p>
          </p:txBody>
        </p:sp>
        <p:sp>
          <p:nvSpPr>
            <p:cNvPr id="48" name="Полилиния 1">
              <a:extLst>
                <a:ext uri="{FF2B5EF4-FFF2-40B4-BE49-F238E27FC236}">
                  <a16:creationId xmlns:a16="http://schemas.microsoft.com/office/drawing/2014/main" id="{EB24C074-D279-43C1-87DD-EA8AD0A93BB4}"/>
                </a:ext>
              </a:extLst>
            </p:cNvPr>
            <p:cNvSpPr/>
            <p:nvPr/>
          </p:nvSpPr>
          <p:spPr>
            <a:xfrm>
              <a:off x="8391197" y="4579328"/>
              <a:ext cx="2160717" cy="19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5" extrusionOk="0">
                  <a:moveTo>
                    <a:pt x="21600" y="1796"/>
                  </a:moveTo>
                  <a:cubicBezTo>
                    <a:pt x="18708" y="526"/>
                    <a:pt x="15816" y="-745"/>
                    <a:pt x="13103" y="526"/>
                  </a:cubicBezTo>
                  <a:cubicBezTo>
                    <a:pt x="10391" y="1796"/>
                    <a:pt x="7507" y="6031"/>
                    <a:pt x="5323" y="9420"/>
                  </a:cubicBezTo>
                  <a:cubicBezTo>
                    <a:pt x="3139" y="12808"/>
                    <a:pt x="1570" y="16831"/>
                    <a:pt x="0" y="20855"/>
                  </a:cubicBezTo>
                </a:path>
              </a:pathLst>
            </a:custGeom>
            <a:ln w="28575">
              <a:solidFill>
                <a:srgbClr val="D7243E"/>
              </a:solidFill>
              <a:prstDash val="dash"/>
              <a:miter/>
              <a:tailEnd type="triangle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EBC25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" name="TextBox 101">
              <a:extLst>
                <a:ext uri="{FF2B5EF4-FFF2-40B4-BE49-F238E27FC236}">
                  <a16:creationId xmlns:a16="http://schemas.microsoft.com/office/drawing/2014/main" id="{7A0B44F8-F3C9-4A25-AE2F-FA97D3482FC1}"/>
                </a:ext>
              </a:extLst>
            </p:cNvPr>
            <p:cNvSpPr txBox="1"/>
            <p:nvPr/>
          </p:nvSpPr>
          <p:spPr>
            <a:xfrm>
              <a:off x="10757282" y="4771506"/>
              <a:ext cx="2371764" cy="4182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sz="1400" dirty="0" err="1"/>
                <a:t>Браниево</a:t>
              </a:r>
              <a:endParaRPr sz="1400" dirty="0"/>
            </a:p>
          </p:txBody>
        </p:sp>
        <p:sp>
          <p:nvSpPr>
            <p:cNvPr id="50" name="TextBox 245">
              <a:extLst>
                <a:ext uri="{FF2B5EF4-FFF2-40B4-BE49-F238E27FC236}">
                  <a16:creationId xmlns:a16="http://schemas.microsoft.com/office/drawing/2014/main" id="{DC88F07E-2B60-4F44-A33F-4867AC21424B}"/>
                </a:ext>
              </a:extLst>
            </p:cNvPr>
            <p:cNvSpPr txBox="1"/>
            <p:nvPr/>
          </p:nvSpPr>
          <p:spPr>
            <a:xfrm>
              <a:off x="10364157" y="5490314"/>
              <a:ext cx="842911" cy="2927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defTabSz="990600">
                <a:defRPr sz="1600"/>
              </a:lvl1pPr>
            </a:lstStyle>
            <a:p>
              <a:r>
                <a:rPr lang="ru-RU" sz="1400" dirty="0"/>
                <a:t>Лодзь</a:t>
              </a:r>
              <a:endParaRPr sz="1400" dirty="0"/>
            </a:p>
          </p:txBody>
        </p:sp>
        <p:sp>
          <p:nvSpPr>
            <p:cNvPr id="51" name="TextBox 245">
              <a:extLst>
                <a:ext uri="{FF2B5EF4-FFF2-40B4-BE49-F238E27FC236}">
                  <a16:creationId xmlns:a16="http://schemas.microsoft.com/office/drawing/2014/main" id="{B14E26AC-A150-4444-9D6E-07AB5BB69C9B}"/>
                </a:ext>
              </a:extLst>
            </p:cNvPr>
            <p:cNvSpPr txBox="1"/>
            <p:nvPr/>
          </p:nvSpPr>
          <p:spPr>
            <a:xfrm>
              <a:off x="7366519" y="4989321"/>
              <a:ext cx="1029276" cy="2927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990600">
                <a:defRPr sz="1600"/>
              </a:lvl1pPr>
            </a:lstStyle>
            <a:p>
              <a:r>
                <a:rPr lang="ru-RU" sz="1400" dirty="0"/>
                <a:t>Берлин</a:t>
              </a:r>
              <a:endParaRPr sz="1400" dirty="0"/>
            </a:p>
          </p:txBody>
        </p:sp>
        <p:sp>
          <p:nvSpPr>
            <p:cNvPr id="52" name="TextBox 245">
              <a:extLst>
                <a:ext uri="{FF2B5EF4-FFF2-40B4-BE49-F238E27FC236}">
                  <a16:creationId xmlns:a16="http://schemas.microsoft.com/office/drawing/2014/main" id="{55236246-278C-4F45-8744-591742BE8038}"/>
                </a:ext>
              </a:extLst>
            </p:cNvPr>
            <p:cNvSpPr txBox="1"/>
            <p:nvPr/>
          </p:nvSpPr>
          <p:spPr>
            <a:xfrm>
              <a:off x="7080532" y="6009209"/>
              <a:ext cx="1539382" cy="2927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defTabSz="990600">
                <a:defRPr sz="1600"/>
              </a:lvl1pPr>
            </a:lstStyle>
            <a:p>
              <a:r>
                <a:rPr lang="ru-RU" sz="1400" dirty="0"/>
                <a:t>Дуйсбург</a:t>
              </a:r>
              <a:endParaRPr sz="1400" dirty="0"/>
            </a:p>
          </p:txBody>
        </p:sp>
        <p:sp>
          <p:nvSpPr>
            <p:cNvPr id="53" name="Овал 113">
              <a:extLst>
                <a:ext uri="{FF2B5EF4-FFF2-40B4-BE49-F238E27FC236}">
                  <a16:creationId xmlns:a16="http://schemas.microsoft.com/office/drawing/2014/main" id="{FB3494CD-7448-493B-8F0A-F3724BF82462}"/>
                </a:ext>
              </a:extLst>
            </p:cNvPr>
            <p:cNvSpPr/>
            <p:nvPr/>
          </p:nvSpPr>
          <p:spPr>
            <a:xfrm>
              <a:off x="7105642" y="5814669"/>
              <a:ext cx="229337" cy="178959"/>
            </a:xfrm>
            <a:prstGeom prst="ellipse">
              <a:avLst/>
            </a:prstGeom>
            <a:solidFill>
              <a:srgbClr val="42175C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 defTabSz="881773">
                <a:defRPr sz="1600">
                  <a:solidFill>
                    <a:srgbClr val="FFFFFF"/>
                  </a:solidFill>
                  <a:latin typeface="PF Din Text Comp Pro"/>
                  <a:ea typeface="PF Din Text Comp Pro"/>
                  <a:cs typeface="PF Din Text Comp Pro"/>
                  <a:sym typeface="PF Din Text Comp Pro"/>
                </a:defRPr>
              </a:pPr>
              <a:endParaRPr/>
            </a:p>
          </p:txBody>
        </p:sp>
        <p:sp>
          <p:nvSpPr>
            <p:cNvPr id="54" name="Полилиния: фигура 10">
              <a:extLst>
                <a:ext uri="{FF2B5EF4-FFF2-40B4-BE49-F238E27FC236}">
                  <a16:creationId xmlns:a16="http://schemas.microsoft.com/office/drawing/2014/main" id="{7DD75154-C5D5-4FEA-AB37-4C47B418B681}"/>
                </a:ext>
              </a:extLst>
            </p:cNvPr>
            <p:cNvSpPr/>
            <p:nvPr/>
          </p:nvSpPr>
          <p:spPr>
            <a:xfrm>
              <a:off x="8704464" y="4925512"/>
              <a:ext cx="1795481" cy="320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40" y="14256"/>
                  </a:lnTo>
                  <a:lnTo>
                    <a:pt x="0" y="21600"/>
                  </a:lnTo>
                </a:path>
              </a:pathLst>
            </a:custGeom>
            <a:ln w="28575">
              <a:solidFill>
                <a:srgbClr val="FFFFFF"/>
              </a:solidFill>
              <a:miter/>
              <a:tailEnd type="triangle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" name="Полилиния: фигура 12">
              <a:extLst>
                <a:ext uri="{FF2B5EF4-FFF2-40B4-BE49-F238E27FC236}">
                  <a16:creationId xmlns:a16="http://schemas.microsoft.com/office/drawing/2014/main" id="{67EB7249-1DA6-4FF8-941B-A3F10D2BEB20}"/>
                </a:ext>
              </a:extLst>
            </p:cNvPr>
            <p:cNvSpPr/>
            <p:nvPr/>
          </p:nvSpPr>
          <p:spPr>
            <a:xfrm>
              <a:off x="7405330" y="4991105"/>
              <a:ext cx="3118477" cy="862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2537" y="8706"/>
                    <a:pt x="3473" y="17412"/>
                    <a:pt x="0" y="21600"/>
                  </a:cubicBezTo>
                </a:path>
              </a:pathLst>
            </a:custGeom>
            <a:ln w="28575">
              <a:solidFill>
                <a:srgbClr val="FFFFFF"/>
              </a:solidFill>
              <a:miter/>
              <a:tailEnd type="triangle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" name="Прямая со стрелкой 14">
              <a:extLst>
                <a:ext uri="{FF2B5EF4-FFF2-40B4-BE49-F238E27FC236}">
                  <a16:creationId xmlns:a16="http://schemas.microsoft.com/office/drawing/2014/main" id="{22E62FD8-FCD5-420A-9DB0-9C47A87C7221}"/>
                </a:ext>
              </a:extLst>
            </p:cNvPr>
            <p:cNvSpPr/>
            <p:nvPr/>
          </p:nvSpPr>
          <p:spPr>
            <a:xfrm flipH="1">
              <a:off x="10287181" y="5029866"/>
              <a:ext cx="283123" cy="343813"/>
            </a:xfrm>
            <a:prstGeom prst="line">
              <a:avLst/>
            </a:prstGeom>
            <a:ln w="28575">
              <a:solidFill>
                <a:srgbClr val="FFFFFF"/>
              </a:solidFill>
              <a:miter/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57" name="TextBox 119">
              <a:extLst>
                <a:ext uri="{FF2B5EF4-FFF2-40B4-BE49-F238E27FC236}">
                  <a16:creationId xmlns:a16="http://schemas.microsoft.com/office/drawing/2014/main" id="{464C5928-3551-499D-AD14-C2FC0B4A9E8C}"/>
                </a:ext>
              </a:extLst>
            </p:cNvPr>
            <p:cNvSpPr txBox="1"/>
            <p:nvPr/>
          </p:nvSpPr>
          <p:spPr>
            <a:xfrm>
              <a:off x="10447428" y="5125474"/>
              <a:ext cx="1018501" cy="4182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340 </a:t>
              </a:r>
              <a:r>
                <a:rPr lang="ru-RU" dirty="0"/>
                <a:t>км</a:t>
              </a:r>
              <a:endParaRPr dirty="0"/>
            </a:p>
          </p:txBody>
        </p:sp>
        <p:sp>
          <p:nvSpPr>
            <p:cNvPr id="58" name="Прямоугольник 116">
              <a:extLst>
                <a:ext uri="{FF2B5EF4-FFF2-40B4-BE49-F238E27FC236}">
                  <a16:creationId xmlns:a16="http://schemas.microsoft.com/office/drawing/2014/main" id="{A026EAA5-3832-47D0-8677-3DEA07146F3A}"/>
                </a:ext>
              </a:extLst>
            </p:cNvPr>
            <p:cNvSpPr txBox="1"/>
            <p:nvPr/>
          </p:nvSpPr>
          <p:spPr>
            <a:xfrm rot="20647247">
              <a:off x="8326085" y="5431179"/>
              <a:ext cx="1080479" cy="7110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1 000 </a:t>
              </a:r>
              <a:r>
                <a:rPr lang="ru-RU" dirty="0"/>
                <a:t>км</a:t>
              </a:r>
              <a:endParaRPr dirty="0"/>
            </a:p>
          </p:txBody>
        </p:sp>
        <p:sp>
          <p:nvSpPr>
            <p:cNvPr id="59" name="Прямоугольник 117">
              <a:extLst>
                <a:ext uri="{FF2B5EF4-FFF2-40B4-BE49-F238E27FC236}">
                  <a16:creationId xmlns:a16="http://schemas.microsoft.com/office/drawing/2014/main" id="{D6760A34-12D8-452B-9391-49D336DEE584}"/>
                </a:ext>
              </a:extLst>
            </p:cNvPr>
            <p:cNvSpPr txBox="1"/>
            <p:nvPr/>
          </p:nvSpPr>
          <p:spPr>
            <a:xfrm rot="20852410">
              <a:off x="9451821" y="4725789"/>
              <a:ext cx="988928" cy="4182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530 </a:t>
              </a:r>
              <a:r>
                <a:rPr lang="ru-RU" dirty="0"/>
                <a:t>км</a:t>
              </a:r>
              <a:r>
                <a:rPr dirty="0"/>
                <a:t> </a:t>
              </a:r>
            </a:p>
          </p:txBody>
        </p:sp>
        <p:sp>
          <p:nvSpPr>
            <p:cNvPr id="60" name="Овал 83">
              <a:extLst>
                <a:ext uri="{FF2B5EF4-FFF2-40B4-BE49-F238E27FC236}">
                  <a16:creationId xmlns:a16="http://schemas.microsoft.com/office/drawing/2014/main" id="{42DE5CC2-DF24-4CAA-A1E5-E6C929D71E33}"/>
                </a:ext>
              </a:extLst>
            </p:cNvPr>
            <p:cNvSpPr/>
            <p:nvPr/>
          </p:nvSpPr>
          <p:spPr>
            <a:xfrm>
              <a:off x="8721317" y="3530796"/>
              <a:ext cx="206937" cy="178959"/>
            </a:xfrm>
            <a:prstGeom prst="ellipse">
              <a:avLst/>
            </a:prstGeom>
            <a:solidFill>
              <a:srgbClr val="37236A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 defTabSz="881773">
                <a:defRPr sz="1600">
                  <a:solidFill>
                    <a:srgbClr val="FFFFFF"/>
                  </a:solidFill>
                  <a:latin typeface="PF Din Text Comp Pro"/>
                  <a:ea typeface="PF Din Text Comp Pro"/>
                  <a:cs typeface="PF Din Text Comp Pro"/>
                  <a:sym typeface="PF Din Text Comp Pro"/>
                </a:defRPr>
              </a:pPr>
              <a:endParaRPr/>
            </a:p>
          </p:txBody>
        </p:sp>
        <p:sp>
          <p:nvSpPr>
            <p:cNvPr id="61" name="Овал 83">
              <a:extLst>
                <a:ext uri="{FF2B5EF4-FFF2-40B4-BE49-F238E27FC236}">
                  <a16:creationId xmlns:a16="http://schemas.microsoft.com/office/drawing/2014/main" id="{794C1C76-56F5-4DC7-85AA-282A011A5FC9}"/>
                </a:ext>
              </a:extLst>
            </p:cNvPr>
            <p:cNvSpPr/>
            <p:nvPr/>
          </p:nvSpPr>
          <p:spPr>
            <a:xfrm>
              <a:off x="8915696" y="4175471"/>
              <a:ext cx="206939" cy="178957"/>
            </a:xfrm>
            <a:prstGeom prst="ellipse">
              <a:avLst/>
            </a:prstGeom>
            <a:solidFill>
              <a:srgbClr val="37236A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 defTabSz="881773">
                <a:defRPr sz="1600">
                  <a:solidFill>
                    <a:srgbClr val="FFFFFF"/>
                  </a:solidFill>
                  <a:latin typeface="PF Din Text Comp Pro"/>
                  <a:ea typeface="PF Din Text Comp Pro"/>
                  <a:cs typeface="PF Din Text Comp Pro"/>
                  <a:sym typeface="PF Din Text Comp Pro"/>
                </a:defRPr>
              </a:pPr>
              <a:endParaRPr/>
            </a:p>
          </p:txBody>
        </p:sp>
        <p:sp>
          <p:nvSpPr>
            <p:cNvPr id="62" name="Овал 83">
              <a:extLst>
                <a:ext uri="{FF2B5EF4-FFF2-40B4-BE49-F238E27FC236}">
                  <a16:creationId xmlns:a16="http://schemas.microsoft.com/office/drawing/2014/main" id="{5BD0F756-6695-4700-B266-BD4E959C4F3E}"/>
                </a:ext>
              </a:extLst>
            </p:cNvPr>
            <p:cNvSpPr/>
            <p:nvPr/>
          </p:nvSpPr>
          <p:spPr>
            <a:xfrm>
              <a:off x="8212283" y="4776122"/>
              <a:ext cx="206939" cy="178957"/>
            </a:xfrm>
            <a:prstGeom prst="ellipse">
              <a:avLst/>
            </a:prstGeom>
            <a:solidFill>
              <a:srgbClr val="37236A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 defTabSz="881773">
                <a:defRPr sz="1600">
                  <a:solidFill>
                    <a:srgbClr val="FFFFFF"/>
                  </a:solidFill>
                  <a:latin typeface="PF Din Text Comp Pro"/>
                  <a:ea typeface="PF Din Text Comp Pro"/>
                  <a:cs typeface="PF Din Text Comp Pro"/>
                  <a:sym typeface="PF Din Text Comp Pro"/>
                </a:defRPr>
              </a:pPr>
              <a:endParaRPr/>
            </a:p>
          </p:txBody>
        </p:sp>
        <p:sp>
          <p:nvSpPr>
            <p:cNvPr id="63" name="Овал 83">
              <a:extLst>
                <a:ext uri="{FF2B5EF4-FFF2-40B4-BE49-F238E27FC236}">
                  <a16:creationId xmlns:a16="http://schemas.microsoft.com/office/drawing/2014/main" id="{A97DE8C7-A1A9-469E-B477-DC9C5C9A6389}"/>
                </a:ext>
              </a:extLst>
            </p:cNvPr>
            <p:cNvSpPr/>
            <p:nvPr/>
          </p:nvSpPr>
          <p:spPr>
            <a:xfrm>
              <a:off x="8391197" y="5192107"/>
              <a:ext cx="206939" cy="178957"/>
            </a:xfrm>
            <a:prstGeom prst="ellipse">
              <a:avLst/>
            </a:prstGeom>
            <a:solidFill>
              <a:srgbClr val="37236A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 defTabSz="881773">
                <a:defRPr sz="1600">
                  <a:solidFill>
                    <a:srgbClr val="FFFFFF"/>
                  </a:solidFill>
                  <a:latin typeface="PF Din Text Comp Pro"/>
                  <a:ea typeface="PF Din Text Comp Pro"/>
                  <a:cs typeface="PF Din Text Comp Pro"/>
                  <a:sym typeface="PF Din Text Comp Pro"/>
                </a:defRPr>
              </a:pPr>
              <a:endParaRPr/>
            </a:p>
          </p:txBody>
        </p:sp>
        <p:sp>
          <p:nvSpPr>
            <p:cNvPr id="64" name="Овал 83">
              <a:extLst>
                <a:ext uri="{FF2B5EF4-FFF2-40B4-BE49-F238E27FC236}">
                  <a16:creationId xmlns:a16="http://schemas.microsoft.com/office/drawing/2014/main" id="{5F05F8A7-B2D2-4D75-B5FA-6463EB48B8D1}"/>
                </a:ext>
              </a:extLst>
            </p:cNvPr>
            <p:cNvSpPr/>
            <p:nvPr/>
          </p:nvSpPr>
          <p:spPr>
            <a:xfrm>
              <a:off x="6800908" y="5107754"/>
              <a:ext cx="206939" cy="178959"/>
            </a:xfrm>
            <a:prstGeom prst="ellipse">
              <a:avLst/>
            </a:prstGeom>
            <a:solidFill>
              <a:srgbClr val="37236A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 defTabSz="881773">
                <a:defRPr sz="1600">
                  <a:solidFill>
                    <a:srgbClr val="FFFFFF"/>
                  </a:solidFill>
                  <a:latin typeface="PF Din Text Comp Pro"/>
                  <a:ea typeface="PF Din Text Comp Pro"/>
                  <a:cs typeface="PF Din Text Comp Pro"/>
                  <a:sym typeface="PF Din Text Comp Pro"/>
                </a:defRPr>
              </a:pPr>
              <a:endParaRPr/>
            </a:p>
          </p:txBody>
        </p:sp>
        <p:sp>
          <p:nvSpPr>
            <p:cNvPr id="65" name="Овал 83">
              <a:extLst>
                <a:ext uri="{FF2B5EF4-FFF2-40B4-BE49-F238E27FC236}">
                  <a16:creationId xmlns:a16="http://schemas.microsoft.com/office/drawing/2014/main" id="{7C105122-428B-4304-8FAB-96881BF83BFE}"/>
                </a:ext>
              </a:extLst>
            </p:cNvPr>
            <p:cNvSpPr/>
            <p:nvPr/>
          </p:nvSpPr>
          <p:spPr>
            <a:xfrm>
              <a:off x="10638225" y="4482800"/>
              <a:ext cx="206939" cy="178957"/>
            </a:xfrm>
            <a:prstGeom prst="ellipse">
              <a:avLst/>
            </a:prstGeom>
            <a:solidFill>
              <a:srgbClr val="37236A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 defTabSz="881773">
                <a:defRPr sz="1600">
                  <a:solidFill>
                    <a:srgbClr val="FFFFFF"/>
                  </a:solidFill>
                  <a:latin typeface="PF Din Text Comp Pro"/>
                  <a:ea typeface="PF Din Text Comp Pro"/>
                  <a:cs typeface="PF Din Text Comp Pro"/>
                  <a:sym typeface="PF Din Text Comp Pro"/>
                </a:defRPr>
              </a:pPr>
              <a:endParaRPr/>
            </a:p>
          </p:txBody>
        </p:sp>
        <p:sp>
          <p:nvSpPr>
            <p:cNvPr id="66" name="Овал 83">
              <a:extLst>
                <a:ext uri="{FF2B5EF4-FFF2-40B4-BE49-F238E27FC236}">
                  <a16:creationId xmlns:a16="http://schemas.microsoft.com/office/drawing/2014/main" id="{BB3F9AF3-D71A-409B-A3CF-3A2BB517E727}"/>
                </a:ext>
              </a:extLst>
            </p:cNvPr>
            <p:cNvSpPr/>
            <p:nvPr/>
          </p:nvSpPr>
          <p:spPr>
            <a:xfrm>
              <a:off x="10185765" y="4678226"/>
              <a:ext cx="206939" cy="178957"/>
            </a:xfrm>
            <a:prstGeom prst="ellipse">
              <a:avLst/>
            </a:prstGeom>
            <a:solidFill>
              <a:srgbClr val="37236A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 defTabSz="881773">
                <a:defRPr sz="1600">
                  <a:solidFill>
                    <a:srgbClr val="FFFFFF"/>
                  </a:solidFill>
                  <a:latin typeface="PF Din Text Comp Pro"/>
                  <a:ea typeface="PF Din Text Comp Pro"/>
                  <a:cs typeface="PF Din Text Comp Pro"/>
                  <a:sym typeface="PF Din Text Comp Pro"/>
                </a:defRPr>
              </a:pPr>
              <a:endParaRPr/>
            </a:p>
          </p:txBody>
        </p:sp>
        <p:sp>
          <p:nvSpPr>
            <p:cNvPr id="67" name="Овал 83">
              <a:extLst>
                <a:ext uri="{FF2B5EF4-FFF2-40B4-BE49-F238E27FC236}">
                  <a16:creationId xmlns:a16="http://schemas.microsoft.com/office/drawing/2014/main" id="{19CD9BA3-97CE-4ADE-A9DB-719E21609080}"/>
                </a:ext>
              </a:extLst>
            </p:cNvPr>
            <p:cNvSpPr/>
            <p:nvPr/>
          </p:nvSpPr>
          <p:spPr>
            <a:xfrm>
              <a:off x="10526430" y="4826670"/>
              <a:ext cx="206939" cy="178957"/>
            </a:xfrm>
            <a:prstGeom prst="ellipse">
              <a:avLst/>
            </a:prstGeom>
            <a:solidFill>
              <a:srgbClr val="37236A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 defTabSz="881773">
                <a:defRPr sz="1600">
                  <a:solidFill>
                    <a:srgbClr val="FFFFFF"/>
                  </a:solidFill>
                  <a:latin typeface="PF Din Text Comp Pro"/>
                  <a:ea typeface="PF Din Text Comp Pro"/>
                  <a:cs typeface="PF Din Text Comp Pro"/>
                  <a:sym typeface="PF Din Text Comp Pro"/>
                </a:defRPr>
              </a:pPr>
              <a:endParaRPr/>
            </a:p>
          </p:txBody>
        </p:sp>
        <p:sp>
          <p:nvSpPr>
            <p:cNvPr id="68" name="Овал 83">
              <a:extLst>
                <a:ext uri="{FF2B5EF4-FFF2-40B4-BE49-F238E27FC236}">
                  <a16:creationId xmlns:a16="http://schemas.microsoft.com/office/drawing/2014/main" id="{19F64773-C2EE-46D9-A080-839BF6732A9F}"/>
                </a:ext>
              </a:extLst>
            </p:cNvPr>
            <p:cNvSpPr/>
            <p:nvPr/>
          </p:nvSpPr>
          <p:spPr>
            <a:xfrm>
              <a:off x="10124006" y="5380797"/>
              <a:ext cx="206937" cy="178957"/>
            </a:xfrm>
            <a:prstGeom prst="ellipse">
              <a:avLst/>
            </a:prstGeom>
            <a:solidFill>
              <a:srgbClr val="37236A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 defTabSz="881773">
                <a:defRPr sz="1600">
                  <a:solidFill>
                    <a:srgbClr val="FFFFFF"/>
                  </a:solidFill>
                  <a:latin typeface="PF Din Text Comp Pro"/>
                  <a:ea typeface="PF Din Text Comp Pro"/>
                  <a:cs typeface="PF Din Text Comp Pro"/>
                  <a:sym typeface="PF Din Text Comp Pro"/>
                </a:defRPr>
              </a:pPr>
              <a:endParaRPr/>
            </a:p>
          </p:txBody>
        </p:sp>
      </p:grpSp>
      <p:grpSp>
        <p:nvGrpSpPr>
          <p:cNvPr id="86" name="Группа">
            <a:extLst>
              <a:ext uri="{FF2B5EF4-FFF2-40B4-BE49-F238E27FC236}">
                <a16:creationId xmlns:a16="http://schemas.microsoft.com/office/drawing/2014/main" id="{A0ECBCF8-0A24-4248-9EF9-EDCC10491553}"/>
              </a:ext>
            </a:extLst>
          </p:cNvPr>
          <p:cNvGrpSpPr/>
          <p:nvPr/>
        </p:nvGrpSpPr>
        <p:grpSpPr>
          <a:xfrm>
            <a:off x="645857" y="571383"/>
            <a:ext cx="4118721" cy="4086848"/>
            <a:chOff x="-58198" y="-1673862"/>
            <a:chExt cx="4573128" cy="5435949"/>
          </a:xfrm>
        </p:grpSpPr>
        <p:sp>
          <p:nvSpPr>
            <p:cNvPr id="88" name="object 22">
              <a:extLst>
                <a:ext uri="{FF2B5EF4-FFF2-40B4-BE49-F238E27FC236}">
                  <a16:creationId xmlns:a16="http://schemas.microsoft.com/office/drawing/2014/main" id="{7B28CC90-3FDE-405B-A44C-72CC2B480A7D}"/>
                </a:ext>
              </a:extLst>
            </p:cNvPr>
            <p:cNvSpPr/>
            <p:nvPr/>
          </p:nvSpPr>
          <p:spPr>
            <a:xfrm>
              <a:off x="-58198" y="-680879"/>
              <a:ext cx="1013325" cy="286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400" spc="-50"/>
              </a:lvl1pPr>
            </a:lstStyle>
            <a:p>
              <a:endParaRPr dirty="0"/>
            </a:p>
          </p:txBody>
        </p:sp>
        <p:grpSp>
          <p:nvGrpSpPr>
            <p:cNvPr id="91" name="Фигура">
              <a:extLst>
                <a:ext uri="{FF2B5EF4-FFF2-40B4-BE49-F238E27FC236}">
                  <a16:creationId xmlns:a16="http://schemas.microsoft.com/office/drawing/2014/main" id="{08B20161-9AFC-4B19-BDAD-B1D6E37AF600}"/>
                </a:ext>
              </a:extLst>
            </p:cNvPr>
            <p:cNvGrpSpPr/>
            <p:nvPr/>
          </p:nvGrpSpPr>
          <p:grpSpPr>
            <a:xfrm>
              <a:off x="6767" y="184557"/>
              <a:ext cx="763970" cy="736078"/>
              <a:chOff x="-98708" y="-827726"/>
              <a:chExt cx="763969" cy="736077"/>
            </a:xfrm>
          </p:grpSpPr>
          <p:sp>
            <p:nvSpPr>
              <p:cNvPr id="112" name="Фигура">
                <a:extLst>
                  <a:ext uri="{FF2B5EF4-FFF2-40B4-BE49-F238E27FC236}">
                    <a16:creationId xmlns:a16="http://schemas.microsoft.com/office/drawing/2014/main" id="{8572FA9D-1D47-4A35-8862-F72B781D134D}"/>
                  </a:ext>
                </a:extLst>
              </p:cNvPr>
              <p:cNvSpPr/>
              <p:nvPr/>
            </p:nvSpPr>
            <p:spPr>
              <a:xfrm>
                <a:off x="-98708" y="-827726"/>
                <a:ext cx="763968" cy="736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7929" y="386"/>
                    </a:lnTo>
                    <a:lnTo>
                      <a:pt x="5349" y="1474"/>
                    </a:lnTo>
                    <a:lnTo>
                      <a:pt x="3163" y="3163"/>
                    </a:lnTo>
                    <a:lnTo>
                      <a:pt x="1475" y="5349"/>
                    </a:lnTo>
                    <a:lnTo>
                      <a:pt x="386" y="7929"/>
                    </a:lnTo>
                    <a:lnTo>
                      <a:pt x="0" y="10800"/>
                    </a:lnTo>
                    <a:lnTo>
                      <a:pt x="386" y="13671"/>
                    </a:lnTo>
                    <a:lnTo>
                      <a:pt x="1475" y="16251"/>
                    </a:lnTo>
                    <a:lnTo>
                      <a:pt x="3163" y="18437"/>
                    </a:lnTo>
                    <a:lnTo>
                      <a:pt x="5349" y="20126"/>
                    </a:lnTo>
                    <a:lnTo>
                      <a:pt x="7929" y="21214"/>
                    </a:lnTo>
                    <a:lnTo>
                      <a:pt x="10800" y="21600"/>
                    </a:lnTo>
                    <a:lnTo>
                      <a:pt x="13671" y="21214"/>
                    </a:lnTo>
                    <a:lnTo>
                      <a:pt x="16251" y="20126"/>
                    </a:lnTo>
                    <a:lnTo>
                      <a:pt x="18437" y="18437"/>
                    </a:lnTo>
                    <a:lnTo>
                      <a:pt x="20125" y="16251"/>
                    </a:lnTo>
                    <a:lnTo>
                      <a:pt x="21214" y="13671"/>
                    </a:lnTo>
                    <a:lnTo>
                      <a:pt x="21600" y="10800"/>
                    </a:lnTo>
                    <a:lnTo>
                      <a:pt x="21214" y="7929"/>
                    </a:lnTo>
                    <a:lnTo>
                      <a:pt x="20125" y="5349"/>
                    </a:lnTo>
                    <a:lnTo>
                      <a:pt x="18437" y="3163"/>
                    </a:lnTo>
                    <a:lnTo>
                      <a:pt x="16251" y="1474"/>
                    </a:lnTo>
                    <a:lnTo>
                      <a:pt x="13671" y="386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37236A"/>
              </a:solidFill>
              <a:ln w="12700" cap="flat">
                <a:solidFill>
                  <a:srgbClr val="604A7B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PF Din Text Comp Pro"/>
                    <a:ea typeface="PF Din Text Comp Pro"/>
                    <a:cs typeface="PF Din Text Comp Pro"/>
                    <a:sym typeface="PF Din Text Comp Pro"/>
                  </a:defRPr>
                </a:pPr>
                <a:endParaRPr/>
              </a:p>
            </p:txBody>
          </p:sp>
          <p:sp>
            <p:nvSpPr>
              <p:cNvPr id="113" name="16 heures">
                <a:extLst>
                  <a:ext uri="{FF2B5EF4-FFF2-40B4-BE49-F238E27FC236}">
                    <a16:creationId xmlns:a16="http://schemas.microsoft.com/office/drawing/2014/main" id="{E4A54324-D3CD-4EC5-940A-8D2774ED2EEB}"/>
                  </a:ext>
                </a:extLst>
              </p:cNvPr>
              <p:cNvSpPr/>
              <p:nvPr/>
            </p:nvSpPr>
            <p:spPr>
              <a:xfrm>
                <a:off x="-75520" y="-816207"/>
                <a:ext cx="740781" cy="695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  <a:r>
                  <a:rPr dirty="0"/>
                  <a:t>16</a:t>
                </a:r>
                <a:br>
                  <a:rPr dirty="0"/>
                </a:br>
                <a:r>
                  <a:rPr lang="en-US" dirty="0"/>
                  <a:t>hours</a:t>
                </a:r>
                <a:endParaRPr dirty="0"/>
              </a:p>
            </p:txBody>
          </p:sp>
        </p:grpSp>
        <p:sp>
          <p:nvSpPr>
            <p:cNvPr id="92" name="object 21">
              <a:extLst>
                <a:ext uri="{FF2B5EF4-FFF2-40B4-BE49-F238E27FC236}">
                  <a16:creationId xmlns:a16="http://schemas.microsoft.com/office/drawing/2014/main" id="{E4013F8C-E563-45E1-A701-51E5B5D939CE}"/>
                </a:ext>
              </a:extLst>
            </p:cNvPr>
            <p:cNvSpPr/>
            <p:nvPr/>
          </p:nvSpPr>
          <p:spPr>
            <a:xfrm>
              <a:off x="-54118" y="-1673862"/>
              <a:ext cx="4569048" cy="286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defTabSz="457200">
                <a:defRPr sz="1400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dirty="0"/>
            </a:p>
          </p:txBody>
        </p:sp>
        <p:sp>
          <p:nvSpPr>
            <p:cNvPr id="96" name="Фигура">
              <a:extLst>
                <a:ext uri="{FF2B5EF4-FFF2-40B4-BE49-F238E27FC236}">
                  <a16:creationId xmlns:a16="http://schemas.microsoft.com/office/drawing/2014/main" id="{72DFDAFD-5358-4F64-A7B9-F50F8C1163B7}"/>
                </a:ext>
              </a:extLst>
            </p:cNvPr>
            <p:cNvSpPr/>
            <p:nvPr/>
          </p:nvSpPr>
          <p:spPr>
            <a:xfrm>
              <a:off x="1081253" y="3762086"/>
              <a:ext cx="76396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530</a:t>
              </a:r>
              <a:br/>
              <a:r>
                <a:t>km</a:t>
              </a:r>
            </a:p>
          </p:txBody>
        </p:sp>
        <p:grpSp>
          <p:nvGrpSpPr>
            <p:cNvPr id="97" name="Фигура">
              <a:extLst>
                <a:ext uri="{FF2B5EF4-FFF2-40B4-BE49-F238E27FC236}">
                  <a16:creationId xmlns:a16="http://schemas.microsoft.com/office/drawing/2014/main" id="{34F05C6E-2FAB-49A0-B689-332C48C87FD7}"/>
                </a:ext>
              </a:extLst>
            </p:cNvPr>
            <p:cNvGrpSpPr/>
            <p:nvPr/>
          </p:nvGrpSpPr>
          <p:grpSpPr>
            <a:xfrm>
              <a:off x="1219596" y="184554"/>
              <a:ext cx="763972" cy="736078"/>
              <a:chOff x="-2" y="-827729"/>
              <a:chExt cx="763971" cy="736077"/>
            </a:xfrm>
          </p:grpSpPr>
          <p:sp>
            <p:nvSpPr>
              <p:cNvPr id="110" name="Фигура">
                <a:extLst>
                  <a:ext uri="{FF2B5EF4-FFF2-40B4-BE49-F238E27FC236}">
                    <a16:creationId xmlns:a16="http://schemas.microsoft.com/office/drawing/2014/main" id="{68B1F0FD-AEF7-4E32-B37A-FC0321CE45FF}"/>
                  </a:ext>
                </a:extLst>
              </p:cNvPr>
              <p:cNvSpPr/>
              <p:nvPr/>
            </p:nvSpPr>
            <p:spPr>
              <a:xfrm>
                <a:off x="-2" y="-827729"/>
                <a:ext cx="763970" cy="736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7929" y="386"/>
                    </a:lnTo>
                    <a:lnTo>
                      <a:pt x="5349" y="1474"/>
                    </a:lnTo>
                    <a:lnTo>
                      <a:pt x="3163" y="3163"/>
                    </a:lnTo>
                    <a:lnTo>
                      <a:pt x="1475" y="5349"/>
                    </a:lnTo>
                    <a:lnTo>
                      <a:pt x="386" y="7929"/>
                    </a:lnTo>
                    <a:lnTo>
                      <a:pt x="0" y="10800"/>
                    </a:lnTo>
                    <a:lnTo>
                      <a:pt x="386" y="13671"/>
                    </a:lnTo>
                    <a:lnTo>
                      <a:pt x="1475" y="16251"/>
                    </a:lnTo>
                    <a:lnTo>
                      <a:pt x="3163" y="18437"/>
                    </a:lnTo>
                    <a:lnTo>
                      <a:pt x="5349" y="20126"/>
                    </a:lnTo>
                    <a:lnTo>
                      <a:pt x="7929" y="21214"/>
                    </a:lnTo>
                    <a:lnTo>
                      <a:pt x="10800" y="21600"/>
                    </a:lnTo>
                    <a:lnTo>
                      <a:pt x="13671" y="21214"/>
                    </a:lnTo>
                    <a:lnTo>
                      <a:pt x="16251" y="20126"/>
                    </a:lnTo>
                    <a:lnTo>
                      <a:pt x="18437" y="18437"/>
                    </a:lnTo>
                    <a:lnTo>
                      <a:pt x="20125" y="16251"/>
                    </a:lnTo>
                    <a:lnTo>
                      <a:pt x="21214" y="13671"/>
                    </a:lnTo>
                    <a:lnTo>
                      <a:pt x="21600" y="10800"/>
                    </a:lnTo>
                    <a:lnTo>
                      <a:pt x="21214" y="7929"/>
                    </a:lnTo>
                    <a:lnTo>
                      <a:pt x="20125" y="5349"/>
                    </a:lnTo>
                    <a:lnTo>
                      <a:pt x="18437" y="3163"/>
                    </a:lnTo>
                    <a:lnTo>
                      <a:pt x="16251" y="1474"/>
                    </a:lnTo>
                    <a:lnTo>
                      <a:pt x="13671" y="386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37236A"/>
              </a:solidFill>
              <a:ln w="12700" cap="flat">
                <a:solidFill>
                  <a:srgbClr val="604A7B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PF Din Text Comp Pro"/>
                    <a:ea typeface="PF Din Text Comp Pro"/>
                    <a:cs typeface="PF Din Text Comp Pro"/>
                    <a:sym typeface="PF Din Text Comp Pro"/>
                  </a:defRPr>
                </a:pPr>
                <a:endParaRPr/>
              </a:p>
            </p:txBody>
          </p:sp>
          <p:sp>
            <p:nvSpPr>
              <p:cNvPr id="111" name="20 heures">
                <a:extLst>
                  <a:ext uri="{FF2B5EF4-FFF2-40B4-BE49-F238E27FC236}">
                    <a16:creationId xmlns:a16="http://schemas.microsoft.com/office/drawing/2014/main" id="{27C17FB0-3477-49F1-A6B0-01A723070BFD}"/>
                  </a:ext>
                </a:extLst>
              </p:cNvPr>
              <p:cNvSpPr/>
              <p:nvPr/>
            </p:nvSpPr>
            <p:spPr>
              <a:xfrm>
                <a:off x="0" y="-807653"/>
                <a:ext cx="763969" cy="695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  <a:r>
                  <a:rPr dirty="0"/>
                  <a:t>20</a:t>
                </a:r>
                <a:br>
                  <a:rPr dirty="0"/>
                </a:br>
                <a:r>
                  <a:rPr lang="en-US" dirty="0"/>
                  <a:t>hours</a:t>
                </a:r>
                <a:endParaRPr dirty="0"/>
              </a:p>
            </p:txBody>
          </p:sp>
        </p:grpSp>
        <p:grpSp>
          <p:nvGrpSpPr>
            <p:cNvPr id="98" name="Фигура">
              <a:extLst>
                <a:ext uri="{FF2B5EF4-FFF2-40B4-BE49-F238E27FC236}">
                  <a16:creationId xmlns:a16="http://schemas.microsoft.com/office/drawing/2014/main" id="{915CF52D-FEB4-42E6-8996-3A4E0BA54CAD}"/>
                </a:ext>
              </a:extLst>
            </p:cNvPr>
            <p:cNvGrpSpPr/>
            <p:nvPr/>
          </p:nvGrpSpPr>
          <p:grpSpPr>
            <a:xfrm>
              <a:off x="2338604" y="184562"/>
              <a:ext cx="763972" cy="736078"/>
              <a:chOff x="-2" y="-827721"/>
              <a:chExt cx="763971" cy="736077"/>
            </a:xfrm>
          </p:grpSpPr>
          <p:sp>
            <p:nvSpPr>
              <p:cNvPr id="108" name="Фигура">
                <a:extLst>
                  <a:ext uri="{FF2B5EF4-FFF2-40B4-BE49-F238E27FC236}">
                    <a16:creationId xmlns:a16="http://schemas.microsoft.com/office/drawing/2014/main" id="{A107AEF4-AE73-42CD-B78C-92B3FB133957}"/>
                  </a:ext>
                </a:extLst>
              </p:cNvPr>
              <p:cNvSpPr/>
              <p:nvPr/>
            </p:nvSpPr>
            <p:spPr>
              <a:xfrm>
                <a:off x="-2" y="-827721"/>
                <a:ext cx="763970" cy="736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7929" y="386"/>
                    </a:lnTo>
                    <a:lnTo>
                      <a:pt x="5349" y="1474"/>
                    </a:lnTo>
                    <a:lnTo>
                      <a:pt x="3163" y="3163"/>
                    </a:lnTo>
                    <a:lnTo>
                      <a:pt x="1475" y="5349"/>
                    </a:lnTo>
                    <a:lnTo>
                      <a:pt x="386" y="7929"/>
                    </a:lnTo>
                    <a:lnTo>
                      <a:pt x="0" y="10800"/>
                    </a:lnTo>
                    <a:lnTo>
                      <a:pt x="386" y="13671"/>
                    </a:lnTo>
                    <a:lnTo>
                      <a:pt x="1475" y="16251"/>
                    </a:lnTo>
                    <a:lnTo>
                      <a:pt x="3163" y="18437"/>
                    </a:lnTo>
                    <a:lnTo>
                      <a:pt x="5349" y="20126"/>
                    </a:lnTo>
                    <a:lnTo>
                      <a:pt x="7929" y="21214"/>
                    </a:lnTo>
                    <a:lnTo>
                      <a:pt x="10800" y="21600"/>
                    </a:lnTo>
                    <a:lnTo>
                      <a:pt x="13671" y="21214"/>
                    </a:lnTo>
                    <a:lnTo>
                      <a:pt x="16251" y="20126"/>
                    </a:lnTo>
                    <a:lnTo>
                      <a:pt x="18437" y="18437"/>
                    </a:lnTo>
                    <a:lnTo>
                      <a:pt x="20125" y="16251"/>
                    </a:lnTo>
                    <a:lnTo>
                      <a:pt x="21214" y="13671"/>
                    </a:lnTo>
                    <a:lnTo>
                      <a:pt x="21600" y="10800"/>
                    </a:lnTo>
                    <a:lnTo>
                      <a:pt x="21214" y="7929"/>
                    </a:lnTo>
                    <a:lnTo>
                      <a:pt x="20125" y="5349"/>
                    </a:lnTo>
                    <a:lnTo>
                      <a:pt x="18437" y="3163"/>
                    </a:lnTo>
                    <a:lnTo>
                      <a:pt x="16251" y="1474"/>
                    </a:lnTo>
                    <a:lnTo>
                      <a:pt x="13671" y="386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37236A"/>
              </a:solidFill>
              <a:ln w="12700" cap="flat">
                <a:solidFill>
                  <a:srgbClr val="604A7B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PF Din Text Comp Pro"/>
                    <a:ea typeface="PF Din Text Comp Pro"/>
                    <a:cs typeface="PF Din Text Comp Pro"/>
                    <a:sym typeface="PF Din Text Comp Pro"/>
                  </a:defRPr>
                </a:pPr>
                <a:endParaRPr/>
              </a:p>
            </p:txBody>
          </p:sp>
          <p:sp>
            <p:nvSpPr>
              <p:cNvPr id="109" name="36 heures">
                <a:extLst>
                  <a:ext uri="{FF2B5EF4-FFF2-40B4-BE49-F238E27FC236}">
                    <a16:creationId xmlns:a16="http://schemas.microsoft.com/office/drawing/2014/main" id="{D88B3CC5-8D0E-4346-9B6D-04D2E1C0F223}"/>
                  </a:ext>
                </a:extLst>
              </p:cNvPr>
              <p:cNvSpPr/>
              <p:nvPr/>
            </p:nvSpPr>
            <p:spPr>
              <a:xfrm>
                <a:off x="0" y="-807653"/>
                <a:ext cx="763969" cy="695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  <a:r>
                  <a:rPr dirty="0"/>
                  <a:t>36</a:t>
                </a:r>
                <a:br>
                  <a:rPr dirty="0"/>
                </a:br>
                <a:r>
                  <a:rPr lang="en-US" dirty="0"/>
                  <a:t>hours</a:t>
                </a:r>
                <a:endParaRPr dirty="0"/>
              </a:p>
            </p:txBody>
          </p:sp>
        </p:grpSp>
        <p:grpSp>
          <p:nvGrpSpPr>
            <p:cNvPr id="99" name="Фигура">
              <a:extLst>
                <a:ext uri="{FF2B5EF4-FFF2-40B4-BE49-F238E27FC236}">
                  <a16:creationId xmlns:a16="http://schemas.microsoft.com/office/drawing/2014/main" id="{65670AAC-0EAF-4F00-84FD-A7FDC8568AE4}"/>
                </a:ext>
              </a:extLst>
            </p:cNvPr>
            <p:cNvGrpSpPr/>
            <p:nvPr/>
          </p:nvGrpSpPr>
          <p:grpSpPr>
            <a:xfrm>
              <a:off x="-38138" y="2445492"/>
              <a:ext cx="778864" cy="736074"/>
              <a:chOff x="-56651" y="-1316592"/>
              <a:chExt cx="778863" cy="736073"/>
            </a:xfrm>
          </p:grpSpPr>
          <p:sp>
            <p:nvSpPr>
              <p:cNvPr id="106" name="Фигура">
                <a:extLst>
                  <a:ext uri="{FF2B5EF4-FFF2-40B4-BE49-F238E27FC236}">
                    <a16:creationId xmlns:a16="http://schemas.microsoft.com/office/drawing/2014/main" id="{F4538FBE-B9A1-49CC-9868-22C330E1BEEC}"/>
                  </a:ext>
                </a:extLst>
              </p:cNvPr>
              <p:cNvSpPr/>
              <p:nvPr/>
            </p:nvSpPr>
            <p:spPr>
              <a:xfrm>
                <a:off x="-41755" y="-1316592"/>
                <a:ext cx="763967" cy="736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7929" y="386"/>
                    </a:lnTo>
                    <a:lnTo>
                      <a:pt x="5349" y="1474"/>
                    </a:lnTo>
                    <a:lnTo>
                      <a:pt x="3163" y="3163"/>
                    </a:lnTo>
                    <a:lnTo>
                      <a:pt x="1475" y="5349"/>
                    </a:lnTo>
                    <a:lnTo>
                      <a:pt x="386" y="7929"/>
                    </a:lnTo>
                    <a:lnTo>
                      <a:pt x="0" y="10800"/>
                    </a:lnTo>
                    <a:lnTo>
                      <a:pt x="386" y="13671"/>
                    </a:lnTo>
                    <a:lnTo>
                      <a:pt x="1475" y="16251"/>
                    </a:lnTo>
                    <a:lnTo>
                      <a:pt x="3163" y="18437"/>
                    </a:lnTo>
                    <a:lnTo>
                      <a:pt x="5349" y="20126"/>
                    </a:lnTo>
                    <a:lnTo>
                      <a:pt x="7929" y="21214"/>
                    </a:lnTo>
                    <a:lnTo>
                      <a:pt x="10800" y="21600"/>
                    </a:lnTo>
                    <a:lnTo>
                      <a:pt x="13671" y="21214"/>
                    </a:lnTo>
                    <a:lnTo>
                      <a:pt x="16251" y="20126"/>
                    </a:lnTo>
                    <a:lnTo>
                      <a:pt x="18437" y="18437"/>
                    </a:lnTo>
                    <a:lnTo>
                      <a:pt x="20125" y="16251"/>
                    </a:lnTo>
                    <a:lnTo>
                      <a:pt x="21214" y="13671"/>
                    </a:lnTo>
                    <a:lnTo>
                      <a:pt x="21600" y="10800"/>
                    </a:lnTo>
                    <a:lnTo>
                      <a:pt x="21214" y="7929"/>
                    </a:lnTo>
                    <a:lnTo>
                      <a:pt x="20125" y="5349"/>
                    </a:lnTo>
                    <a:lnTo>
                      <a:pt x="18437" y="3163"/>
                    </a:lnTo>
                    <a:lnTo>
                      <a:pt x="16251" y="1474"/>
                    </a:lnTo>
                    <a:lnTo>
                      <a:pt x="13671" y="386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37236A"/>
              </a:solidFill>
              <a:ln w="12700" cap="flat">
                <a:solidFill>
                  <a:srgbClr val="604A7B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PF Din Text Comp Pro"/>
                    <a:ea typeface="PF Din Text Comp Pro"/>
                    <a:cs typeface="PF Din Text Comp Pro"/>
                    <a:sym typeface="PF Din Text Comp Pro"/>
                  </a:defRPr>
                </a:pPr>
                <a:endParaRPr/>
              </a:p>
            </p:txBody>
          </p:sp>
          <p:sp>
            <p:nvSpPr>
              <p:cNvPr id="107" name="36 km">
                <a:extLst>
                  <a:ext uri="{FF2B5EF4-FFF2-40B4-BE49-F238E27FC236}">
                    <a16:creationId xmlns:a16="http://schemas.microsoft.com/office/drawing/2014/main" id="{7AF20FC2-D23F-4C1A-BB84-96F75121FCD7}"/>
                  </a:ext>
                </a:extLst>
              </p:cNvPr>
              <p:cNvSpPr/>
              <p:nvPr/>
            </p:nvSpPr>
            <p:spPr>
              <a:xfrm>
                <a:off x="-56651" y="-1299362"/>
                <a:ext cx="763967" cy="695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  <a:r>
                  <a:rPr dirty="0"/>
                  <a:t>340</a:t>
                </a:r>
                <a:br>
                  <a:rPr dirty="0"/>
                </a:br>
                <a:r>
                  <a:rPr lang="ru-RU" dirty="0"/>
                  <a:t>км</a:t>
                </a:r>
                <a:endParaRPr dirty="0"/>
              </a:p>
            </p:txBody>
          </p:sp>
        </p:grpSp>
        <p:grpSp>
          <p:nvGrpSpPr>
            <p:cNvPr id="100" name="Фигура">
              <a:extLst>
                <a:ext uri="{FF2B5EF4-FFF2-40B4-BE49-F238E27FC236}">
                  <a16:creationId xmlns:a16="http://schemas.microsoft.com/office/drawing/2014/main" id="{99F50ACD-2171-495D-8B86-A6CE436C06CF}"/>
                </a:ext>
              </a:extLst>
            </p:cNvPr>
            <p:cNvGrpSpPr/>
            <p:nvPr/>
          </p:nvGrpSpPr>
          <p:grpSpPr>
            <a:xfrm>
              <a:off x="1150353" y="2440053"/>
              <a:ext cx="763970" cy="767475"/>
              <a:chOff x="-28205" y="-1317604"/>
              <a:chExt cx="763969" cy="767474"/>
            </a:xfrm>
          </p:grpSpPr>
          <p:sp>
            <p:nvSpPr>
              <p:cNvPr id="104" name="Фигура">
                <a:extLst>
                  <a:ext uri="{FF2B5EF4-FFF2-40B4-BE49-F238E27FC236}">
                    <a16:creationId xmlns:a16="http://schemas.microsoft.com/office/drawing/2014/main" id="{33D542C9-E4C2-4CFF-883C-954FA8E9F7BF}"/>
                  </a:ext>
                </a:extLst>
              </p:cNvPr>
              <p:cNvSpPr/>
              <p:nvPr/>
            </p:nvSpPr>
            <p:spPr>
              <a:xfrm>
                <a:off x="-28205" y="-1317604"/>
                <a:ext cx="763969" cy="736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7929" y="386"/>
                    </a:lnTo>
                    <a:lnTo>
                      <a:pt x="5349" y="1474"/>
                    </a:lnTo>
                    <a:lnTo>
                      <a:pt x="3163" y="3163"/>
                    </a:lnTo>
                    <a:lnTo>
                      <a:pt x="1475" y="5349"/>
                    </a:lnTo>
                    <a:lnTo>
                      <a:pt x="386" y="7929"/>
                    </a:lnTo>
                    <a:lnTo>
                      <a:pt x="0" y="10800"/>
                    </a:lnTo>
                    <a:lnTo>
                      <a:pt x="386" y="13671"/>
                    </a:lnTo>
                    <a:lnTo>
                      <a:pt x="1475" y="16251"/>
                    </a:lnTo>
                    <a:lnTo>
                      <a:pt x="3163" y="18437"/>
                    </a:lnTo>
                    <a:lnTo>
                      <a:pt x="5349" y="20126"/>
                    </a:lnTo>
                    <a:lnTo>
                      <a:pt x="7929" y="21214"/>
                    </a:lnTo>
                    <a:lnTo>
                      <a:pt x="10800" y="21600"/>
                    </a:lnTo>
                    <a:lnTo>
                      <a:pt x="13671" y="21214"/>
                    </a:lnTo>
                    <a:lnTo>
                      <a:pt x="16251" y="20126"/>
                    </a:lnTo>
                    <a:lnTo>
                      <a:pt x="18437" y="18437"/>
                    </a:lnTo>
                    <a:lnTo>
                      <a:pt x="20125" y="16251"/>
                    </a:lnTo>
                    <a:lnTo>
                      <a:pt x="21214" y="13671"/>
                    </a:lnTo>
                    <a:lnTo>
                      <a:pt x="21600" y="10800"/>
                    </a:lnTo>
                    <a:lnTo>
                      <a:pt x="21214" y="7929"/>
                    </a:lnTo>
                    <a:lnTo>
                      <a:pt x="20125" y="5349"/>
                    </a:lnTo>
                    <a:lnTo>
                      <a:pt x="18437" y="3163"/>
                    </a:lnTo>
                    <a:lnTo>
                      <a:pt x="16251" y="1474"/>
                    </a:lnTo>
                    <a:lnTo>
                      <a:pt x="13671" y="386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37236A"/>
              </a:solidFill>
              <a:ln w="12700" cap="flat">
                <a:solidFill>
                  <a:srgbClr val="604A7B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PF Din Text Comp Pro"/>
                    <a:ea typeface="PF Din Text Comp Pro"/>
                    <a:cs typeface="PF Din Text Comp Pro"/>
                    <a:sym typeface="PF Din Text Comp Pro"/>
                  </a:defRPr>
                </a:pPr>
                <a:endParaRPr/>
              </a:p>
            </p:txBody>
          </p:sp>
          <p:sp>
            <p:nvSpPr>
              <p:cNvPr id="105" name="530 km">
                <a:extLst>
                  <a:ext uri="{FF2B5EF4-FFF2-40B4-BE49-F238E27FC236}">
                    <a16:creationId xmlns:a16="http://schemas.microsoft.com/office/drawing/2014/main" id="{9A237F53-2640-4DF7-9467-4A9D3421AD22}"/>
                  </a:ext>
                </a:extLst>
              </p:cNvPr>
              <p:cNvSpPr/>
              <p:nvPr/>
            </p:nvSpPr>
            <p:spPr>
              <a:xfrm>
                <a:off x="-28204" y="-1246065"/>
                <a:ext cx="763965" cy="695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  <a:r>
                  <a:rPr dirty="0"/>
                  <a:t>530</a:t>
                </a:r>
                <a:br>
                  <a:rPr dirty="0"/>
                </a:br>
                <a:r>
                  <a:rPr lang="ru-RU" dirty="0"/>
                  <a:t>км</a:t>
                </a:r>
                <a:endParaRPr dirty="0"/>
              </a:p>
            </p:txBody>
          </p:sp>
        </p:grpSp>
        <p:grpSp>
          <p:nvGrpSpPr>
            <p:cNvPr id="101" name="Фигура">
              <a:extLst>
                <a:ext uri="{FF2B5EF4-FFF2-40B4-BE49-F238E27FC236}">
                  <a16:creationId xmlns:a16="http://schemas.microsoft.com/office/drawing/2014/main" id="{AC09EDC9-5DF1-4C60-B677-B063172BBDD0}"/>
                </a:ext>
              </a:extLst>
            </p:cNvPr>
            <p:cNvGrpSpPr/>
            <p:nvPr/>
          </p:nvGrpSpPr>
          <p:grpSpPr>
            <a:xfrm>
              <a:off x="2338604" y="2410603"/>
              <a:ext cx="763971" cy="777538"/>
              <a:chOff x="-2" y="-1351481"/>
              <a:chExt cx="763970" cy="777537"/>
            </a:xfrm>
          </p:grpSpPr>
          <p:sp>
            <p:nvSpPr>
              <p:cNvPr id="102" name="Фигура">
                <a:extLst>
                  <a:ext uri="{FF2B5EF4-FFF2-40B4-BE49-F238E27FC236}">
                    <a16:creationId xmlns:a16="http://schemas.microsoft.com/office/drawing/2014/main" id="{1E5F6830-95FD-4BBE-8831-6963D3AE6CDA}"/>
                  </a:ext>
                </a:extLst>
              </p:cNvPr>
              <p:cNvSpPr/>
              <p:nvPr/>
            </p:nvSpPr>
            <p:spPr>
              <a:xfrm>
                <a:off x="-2" y="-1351481"/>
                <a:ext cx="763970" cy="736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7929" y="386"/>
                    </a:lnTo>
                    <a:lnTo>
                      <a:pt x="5349" y="1474"/>
                    </a:lnTo>
                    <a:lnTo>
                      <a:pt x="3163" y="3163"/>
                    </a:lnTo>
                    <a:lnTo>
                      <a:pt x="1475" y="5349"/>
                    </a:lnTo>
                    <a:lnTo>
                      <a:pt x="386" y="7929"/>
                    </a:lnTo>
                    <a:lnTo>
                      <a:pt x="0" y="10800"/>
                    </a:lnTo>
                    <a:lnTo>
                      <a:pt x="386" y="13671"/>
                    </a:lnTo>
                    <a:lnTo>
                      <a:pt x="1475" y="16251"/>
                    </a:lnTo>
                    <a:lnTo>
                      <a:pt x="3163" y="18437"/>
                    </a:lnTo>
                    <a:lnTo>
                      <a:pt x="5349" y="20126"/>
                    </a:lnTo>
                    <a:lnTo>
                      <a:pt x="7929" y="21214"/>
                    </a:lnTo>
                    <a:lnTo>
                      <a:pt x="10800" y="21600"/>
                    </a:lnTo>
                    <a:lnTo>
                      <a:pt x="13671" y="21214"/>
                    </a:lnTo>
                    <a:lnTo>
                      <a:pt x="16251" y="20126"/>
                    </a:lnTo>
                    <a:lnTo>
                      <a:pt x="18437" y="18437"/>
                    </a:lnTo>
                    <a:lnTo>
                      <a:pt x="20125" y="16251"/>
                    </a:lnTo>
                    <a:lnTo>
                      <a:pt x="21214" y="13671"/>
                    </a:lnTo>
                    <a:lnTo>
                      <a:pt x="21600" y="10800"/>
                    </a:lnTo>
                    <a:lnTo>
                      <a:pt x="21214" y="7929"/>
                    </a:lnTo>
                    <a:lnTo>
                      <a:pt x="20125" y="5349"/>
                    </a:lnTo>
                    <a:lnTo>
                      <a:pt x="18437" y="3163"/>
                    </a:lnTo>
                    <a:lnTo>
                      <a:pt x="16251" y="1474"/>
                    </a:lnTo>
                    <a:lnTo>
                      <a:pt x="13671" y="386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37236A"/>
              </a:solidFill>
              <a:ln w="12700" cap="flat">
                <a:solidFill>
                  <a:srgbClr val="604A7B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  <a:latin typeface="PF Din Text Comp Pro"/>
                    <a:ea typeface="PF Din Text Comp Pro"/>
                    <a:cs typeface="PF Din Text Comp Pro"/>
                    <a:sym typeface="PF Din Text Comp Pro"/>
                  </a:defRPr>
                </a:pPr>
                <a:endParaRPr/>
              </a:p>
            </p:txBody>
          </p:sp>
          <p:sp>
            <p:nvSpPr>
              <p:cNvPr id="103" name="1000 km">
                <a:extLst>
                  <a:ext uri="{FF2B5EF4-FFF2-40B4-BE49-F238E27FC236}">
                    <a16:creationId xmlns:a16="http://schemas.microsoft.com/office/drawing/2014/main" id="{FF49F815-0321-45B3-B10D-3C59D7215A83}"/>
                  </a:ext>
                </a:extLst>
              </p:cNvPr>
              <p:cNvSpPr/>
              <p:nvPr/>
            </p:nvSpPr>
            <p:spPr>
              <a:xfrm>
                <a:off x="-1" y="-1269879"/>
                <a:ext cx="763969" cy="695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  <a:r>
                  <a:rPr dirty="0"/>
                  <a:t>1000</a:t>
                </a:r>
                <a:br>
                  <a:rPr dirty="0"/>
                </a:br>
                <a:r>
                  <a:rPr lang="ru-RU" dirty="0"/>
                  <a:t>км</a:t>
                </a:r>
                <a:endParaRPr dirty="0"/>
              </a:p>
            </p:txBody>
          </p:sp>
        </p:grp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159867-ADB0-42AF-B256-F5886B2E0BE0}"/>
              </a:ext>
            </a:extLst>
          </p:cNvPr>
          <p:cNvSpPr/>
          <p:nvPr/>
        </p:nvSpPr>
        <p:spPr>
          <a:xfrm>
            <a:off x="536182" y="1187106"/>
            <a:ext cx="3282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 sz="1900" b="1">
                <a:solidFill>
                  <a:srgbClr val="222222"/>
                </a:solidFill>
              </a:defRPr>
            </a:pPr>
            <a:r>
              <a:rPr lang="en-US" sz="1400" i="1" dirty="0"/>
              <a:t>Transit time from Kaliningrad port:</a:t>
            </a:r>
          </a:p>
        </p:txBody>
      </p:sp>
      <p:sp>
        <p:nvSpPr>
          <p:cNvPr id="115" name="object 22">
            <a:extLst>
              <a:ext uri="{FF2B5EF4-FFF2-40B4-BE49-F238E27FC236}">
                <a16:creationId xmlns:a16="http://schemas.microsoft.com/office/drawing/2014/main" id="{82669F34-E410-434F-AB1C-169C73A652D9}"/>
              </a:ext>
            </a:extLst>
          </p:cNvPr>
          <p:cNvSpPr/>
          <p:nvPr/>
        </p:nvSpPr>
        <p:spPr>
          <a:xfrm>
            <a:off x="678949" y="1528781"/>
            <a:ext cx="846451" cy="215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>
              <a:defRPr sz="1400" spc="-50"/>
            </a:lvl1pPr>
          </a:lstStyle>
          <a:p>
            <a:r>
              <a:rPr i="1" dirty="0"/>
              <a:t>Trelleborg</a:t>
            </a:r>
          </a:p>
        </p:txBody>
      </p:sp>
      <p:sp>
        <p:nvSpPr>
          <p:cNvPr id="116" name="object 25">
            <a:extLst>
              <a:ext uri="{FF2B5EF4-FFF2-40B4-BE49-F238E27FC236}">
                <a16:creationId xmlns:a16="http://schemas.microsoft.com/office/drawing/2014/main" id="{EF110577-DB5B-4EEB-973D-CA6B8219DEA4}"/>
              </a:ext>
            </a:extLst>
          </p:cNvPr>
          <p:cNvSpPr/>
          <p:nvPr/>
        </p:nvSpPr>
        <p:spPr>
          <a:xfrm>
            <a:off x="1723045" y="1528779"/>
            <a:ext cx="784468" cy="215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>
              <a:defRPr sz="1400" spc="-39"/>
            </a:lvl1pPr>
          </a:lstStyle>
          <a:p>
            <a:r>
              <a:rPr i="1" dirty="0"/>
              <a:t>Rostock</a:t>
            </a:r>
            <a:r>
              <a:rPr dirty="0"/>
              <a:t> </a:t>
            </a:r>
          </a:p>
        </p:txBody>
      </p:sp>
      <p:sp>
        <p:nvSpPr>
          <p:cNvPr id="117" name="object 23">
            <a:extLst>
              <a:ext uri="{FF2B5EF4-FFF2-40B4-BE49-F238E27FC236}">
                <a16:creationId xmlns:a16="http://schemas.microsoft.com/office/drawing/2014/main" id="{20CF3A75-CF4A-41D5-90CE-F5C794C16DA6}"/>
              </a:ext>
            </a:extLst>
          </p:cNvPr>
          <p:cNvSpPr/>
          <p:nvPr/>
        </p:nvSpPr>
        <p:spPr>
          <a:xfrm>
            <a:off x="2654430" y="1519790"/>
            <a:ext cx="1013325" cy="215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>
              <a:defRPr sz="1400" spc="-9"/>
            </a:lvl1pPr>
          </a:lstStyle>
          <a:p>
            <a:r>
              <a:rPr lang="en-US" i="1" dirty="0"/>
              <a:t>Hamburg</a:t>
            </a:r>
            <a:endParaRPr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70485E-FBD3-49CB-82C2-750E793E3A3B}"/>
              </a:ext>
            </a:extLst>
          </p:cNvPr>
          <p:cNvSpPr/>
          <p:nvPr/>
        </p:nvSpPr>
        <p:spPr>
          <a:xfrm>
            <a:off x="533993" y="3043516"/>
            <a:ext cx="3829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 b="1">
                <a:solidFill>
                  <a:srgbClr val="222222"/>
                </a:solidFill>
              </a:defRPr>
            </a:pPr>
            <a:r>
              <a:rPr lang="en-US" sz="1400" dirty="0"/>
              <a:t>Distance by train from </a:t>
            </a:r>
            <a:r>
              <a:rPr lang="en-US" sz="1400" dirty="0" err="1"/>
              <a:t>Braniewo</a:t>
            </a:r>
            <a:r>
              <a:rPr lang="en-US" sz="1400" dirty="0"/>
              <a:t> Station to:</a:t>
            </a:r>
          </a:p>
        </p:txBody>
      </p:sp>
      <p:sp>
        <p:nvSpPr>
          <p:cNvPr id="118" name="Прямоугольник 78">
            <a:extLst>
              <a:ext uri="{FF2B5EF4-FFF2-40B4-BE49-F238E27FC236}">
                <a16:creationId xmlns:a16="http://schemas.microsoft.com/office/drawing/2014/main" id="{066D1A38-AFFC-4939-9480-CBE36B1B6A10}"/>
              </a:ext>
            </a:extLst>
          </p:cNvPr>
          <p:cNvSpPr/>
          <p:nvPr/>
        </p:nvSpPr>
        <p:spPr>
          <a:xfrm>
            <a:off x="758283" y="4271548"/>
            <a:ext cx="60110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1400"/>
            </a:lvl1pPr>
          </a:lstStyle>
          <a:p>
            <a:r>
              <a:rPr dirty="0" err="1"/>
              <a:t>Łódź</a:t>
            </a:r>
            <a:r>
              <a:rPr dirty="0"/>
              <a:t> </a:t>
            </a:r>
          </a:p>
        </p:txBody>
      </p:sp>
      <p:sp>
        <p:nvSpPr>
          <p:cNvPr id="119" name="Прямоугольник 79">
            <a:extLst>
              <a:ext uri="{FF2B5EF4-FFF2-40B4-BE49-F238E27FC236}">
                <a16:creationId xmlns:a16="http://schemas.microsoft.com/office/drawing/2014/main" id="{1DA0F3B1-C8C2-4CC6-A081-9A681B2486FB}"/>
              </a:ext>
            </a:extLst>
          </p:cNvPr>
          <p:cNvSpPr/>
          <p:nvPr/>
        </p:nvSpPr>
        <p:spPr>
          <a:xfrm>
            <a:off x="1847093" y="4281927"/>
            <a:ext cx="61561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1400"/>
            </a:lvl1pPr>
          </a:lstStyle>
          <a:p>
            <a:r>
              <a:rPr dirty="0"/>
              <a:t>Berlin</a:t>
            </a:r>
          </a:p>
        </p:txBody>
      </p:sp>
      <p:sp>
        <p:nvSpPr>
          <p:cNvPr id="120" name="Прямоугольник 80">
            <a:extLst>
              <a:ext uri="{FF2B5EF4-FFF2-40B4-BE49-F238E27FC236}">
                <a16:creationId xmlns:a16="http://schemas.microsoft.com/office/drawing/2014/main" id="{F718ED1A-754D-4BFB-8AC6-D40330591E76}"/>
              </a:ext>
            </a:extLst>
          </p:cNvPr>
          <p:cNvSpPr/>
          <p:nvPr/>
        </p:nvSpPr>
        <p:spPr>
          <a:xfrm>
            <a:off x="2771782" y="4281926"/>
            <a:ext cx="1013321" cy="307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1400"/>
            </a:lvl1pPr>
          </a:lstStyle>
          <a:p>
            <a:r>
              <a:rPr lang="en-US" dirty="0"/>
              <a:t>Duisburg</a:t>
            </a:r>
            <a:endParaRPr dirty="0"/>
          </a:p>
        </p:txBody>
      </p:sp>
      <p:sp>
        <p:nvSpPr>
          <p:cNvPr id="121" name="TextBox 335">
            <a:extLst>
              <a:ext uri="{FF2B5EF4-FFF2-40B4-BE49-F238E27FC236}">
                <a16:creationId xmlns:a16="http://schemas.microsoft.com/office/drawing/2014/main" id="{358084E0-628D-4BB9-8538-302C3ADABA8D}"/>
              </a:ext>
            </a:extLst>
          </p:cNvPr>
          <p:cNvSpPr txBox="1"/>
          <p:nvPr/>
        </p:nvSpPr>
        <p:spPr>
          <a:xfrm>
            <a:off x="4839811" y="3991546"/>
            <a:ext cx="2357826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/>
            </a:lvl1pPr>
          </a:lstStyle>
          <a:p>
            <a:r>
              <a:rPr sz="800" dirty="0"/>
              <a:t>Bremerhaven</a:t>
            </a:r>
          </a:p>
        </p:txBody>
      </p:sp>
      <p:sp>
        <p:nvSpPr>
          <p:cNvPr id="122" name="TextBox 339">
            <a:extLst>
              <a:ext uri="{FF2B5EF4-FFF2-40B4-BE49-F238E27FC236}">
                <a16:creationId xmlns:a16="http://schemas.microsoft.com/office/drawing/2014/main" id="{356712EE-EDF0-44D2-A598-FFD390896F68}"/>
              </a:ext>
            </a:extLst>
          </p:cNvPr>
          <p:cNvSpPr txBox="1"/>
          <p:nvPr/>
        </p:nvSpPr>
        <p:spPr>
          <a:xfrm>
            <a:off x="5908103" y="2779645"/>
            <a:ext cx="2055500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/>
            </a:lvl1pPr>
          </a:lstStyle>
          <a:p>
            <a:r>
              <a:rPr sz="800" dirty="0"/>
              <a:t>Trelleborg</a:t>
            </a:r>
          </a:p>
        </p:txBody>
      </p:sp>
      <p:sp>
        <p:nvSpPr>
          <p:cNvPr id="123" name="TextBox 341">
            <a:extLst>
              <a:ext uri="{FF2B5EF4-FFF2-40B4-BE49-F238E27FC236}">
                <a16:creationId xmlns:a16="http://schemas.microsoft.com/office/drawing/2014/main" id="{187C2E84-662A-426E-9B29-177367D27182}"/>
              </a:ext>
            </a:extLst>
          </p:cNvPr>
          <p:cNvSpPr txBox="1"/>
          <p:nvPr/>
        </p:nvSpPr>
        <p:spPr>
          <a:xfrm>
            <a:off x="6159340" y="2204256"/>
            <a:ext cx="1477347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00" dirty="0" err="1"/>
              <a:t>Göteborg</a:t>
            </a:r>
            <a:endParaRPr sz="800" dirty="0"/>
          </a:p>
        </p:txBody>
      </p:sp>
      <p:sp>
        <p:nvSpPr>
          <p:cNvPr id="124" name="TextBox 347">
            <a:extLst>
              <a:ext uri="{FF2B5EF4-FFF2-40B4-BE49-F238E27FC236}">
                <a16:creationId xmlns:a16="http://schemas.microsoft.com/office/drawing/2014/main" id="{AD8EFB57-658B-4D45-B7FA-49401A1D8571}"/>
              </a:ext>
            </a:extLst>
          </p:cNvPr>
          <p:cNvSpPr txBox="1"/>
          <p:nvPr/>
        </p:nvSpPr>
        <p:spPr>
          <a:xfrm>
            <a:off x="6496843" y="1706484"/>
            <a:ext cx="2958949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/>
            </a:lvl1pPr>
          </a:lstStyle>
          <a:p>
            <a:r>
              <a:rPr sz="800"/>
              <a:t>Stockholm</a:t>
            </a:r>
          </a:p>
        </p:txBody>
      </p:sp>
      <p:sp>
        <p:nvSpPr>
          <p:cNvPr id="125" name="TextBox 361">
            <a:extLst>
              <a:ext uri="{FF2B5EF4-FFF2-40B4-BE49-F238E27FC236}">
                <a16:creationId xmlns:a16="http://schemas.microsoft.com/office/drawing/2014/main" id="{88240A68-CF05-4C0F-981C-867F35C8960A}"/>
              </a:ext>
            </a:extLst>
          </p:cNvPr>
          <p:cNvSpPr txBox="1"/>
          <p:nvPr/>
        </p:nvSpPr>
        <p:spPr>
          <a:xfrm>
            <a:off x="4444921" y="3434741"/>
            <a:ext cx="1297025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00" dirty="0" err="1"/>
              <a:t>Hambourg</a:t>
            </a:r>
            <a:endParaRPr sz="800" dirty="0"/>
          </a:p>
        </p:txBody>
      </p:sp>
      <p:sp>
        <p:nvSpPr>
          <p:cNvPr id="126" name="TextBox 106">
            <a:extLst>
              <a:ext uri="{FF2B5EF4-FFF2-40B4-BE49-F238E27FC236}">
                <a16:creationId xmlns:a16="http://schemas.microsoft.com/office/drawing/2014/main" id="{4A8257C1-7269-48DF-9A1A-61D76BB7721A}"/>
              </a:ext>
            </a:extLst>
          </p:cNvPr>
          <p:cNvSpPr txBox="1"/>
          <p:nvPr/>
        </p:nvSpPr>
        <p:spPr>
          <a:xfrm>
            <a:off x="7978335" y="2970285"/>
            <a:ext cx="1988878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/>
            </a:lvl1pPr>
          </a:lstStyle>
          <a:p>
            <a:r>
              <a:rPr sz="800" dirty="0"/>
              <a:t>Kaliningrad</a:t>
            </a:r>
          </a:p>
        </p:txBody>
      </p:sp>
      <p:sp>
        <p:nvSpPr>
          <p:cNvPr id="127" name="TextBox 366">
            <a:extLst>
              <a:ext uri="{FF2B5EF4-FFF2-40B4-BE49-F238E27FC236}">
                <a16:creationId xmlns:a16="http://schemas.microsoft.com/office/drawing/2014/main" id="{EC9908C0-A77D-484B-8C2C-5438CC615B03}"/>
              </a:ext>
            </a:extLst>
          </p:cNvPr>
          <p:cNvSpPr txBox="1"/>
          <p:nvPr/>
        </p:nvSpPr>
        <p:spPr>
          <a:xfrm>
            <a:off x="6364073" y="3449451"/>
            <a:ext cx="1523294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/>
            </a:lvl1pPr>
          </a:lstStyle>
          <a:p>
            <a:r>
              <a:rPr sz="800" dirty="0" err="1"/>
              <a:t>Gdańsk</a:t>
            </a:r>
            <a:endParaRPr sz="800" dirty="0"/>
          </a:p>
        </p:txBody>
      </p:sp>
      <p:sp>
        <p:nvSpPr>
          <p:cNvPr id="128" name="TextBox 54">
            <a:extLst>
              <a:ext uri="{FF2B5EF4-FFF2-40B4-BE49-F238E27FC236}">
                <a16:creationId xmlns:a16="http://schemas.microsoft.com/office/drawing/2014/main" id="{6F45D9F2-74A6-4A34-A709-FA782E62CF41}"/>
              </a:ext>
            </a:extLst>
          </p:cNvPr>
          <p:cNvSpPr txBox="1"/>
          <p:nvPr/>
        </p:nvSpPr>
        <p:spPr>
          <a:xfrm>
            <a:off x="6028883" y="3690556"/>
            <a:ext cx="1656429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/>
            </a:lvl1pPr>
          </a:lstStyle>
          <a:p>
            <a:r>
              <a:rPr sz="800" dirty="0"/>
              <a:t>Rostock</a:t>
            </a:r>
          </a:p>
        </p:txBody>
      </p:sp>
      <p:sp>
        <p:nvSpPr>
          <p:cNvPr id="129" name="TextBox 101">
            <a:extLst>
              <a:ext uri="{FF2B5EF4-FFF2-40B4-BE49-F238E27FC236}">
                <a16:creationId xmlns:a16="http://schemas.microsoft.com/office/drawing/2014/main" id="{7DBBB7D0-A14A-45C0-8664-D7E84E62567F}"/>
              </a:ext>
            </a:extLst>
          </p:cNvPr>
          <p:cNvSpPr txBox="1"/>
          <p:nvPr/>
        </p:nvSpPr>
        <p:spPr>
          <a:xfrm>
            <a:off x="7634168" y="3414642"/>
            <a:ext cx="2371764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00" dirty="0" err="1"/>
              <a:t>Braniewo</a:t>
            </a:r>
            <a:endParaRPr sz="800" dirty="0"/>
          </a:p>
        </p:txBody>
      </p:sp>
      <p:sp>
        <p:nvSpPr>
          <p:cNvPr id="130" name="TextBox 245">
            <a:extLst>
              <a:ext uri="{FF2B5EF4-FFF2-40B4-BE49-F238E27FC236}">
                <a16:creationId xmlns:a16="http://schemas.microsoft.com/office/drawing/2014/main" id="{784F269B-77B3-4B25-B60B-96243ADC652A}"/>
              </a:ext>
            </a:extLst>
          </p:cNvPr>
          <p:cNvSpPr txBox="1"/>
          <p:nvPr/>
        </p:nvSpPr>
        <p:spPr>
          <a:xfrm>
            <a:off x="7358023" y="4258363"/>
            <a:ext cx="84291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90600">
              <a:defRPr sz="1600"/>
            </a:lvl1pPr>
          </a:lstStyle>
          <a:p>
            <a:r>
              <a:rPr sz="800" dirty="0" err="1"/>
              <a:t>Łódź</a:t>
            </a:r>
            <a:endParaRPr sz="800" dirty="0"/>
          </a:p>
        </p:txBody>
      </p:sp>
      <p:sp>
        <p:nvSpPr>
          <p:cNvPr id="131" name="TextBox 245">
            <a:extLst>
              <a:ext uri="{FF2B5EF4-FFF2-40B4-BE49-F238E27FC236}">
                <a16:creationId xmlns:a16="http://schemas.microsoft.com/office/drawing/2014/main" id="{9CBBD7F6-985A-4C17-B67F-8FAE615B92D6}"/>
              </a:ext>
            </a:extLst>
          </p:cNvPr>
          <p:cNvSpPr txBox="1"/>
          <p:nvPr/>
        </p:nvSpPr>
        <p:spPr>
          <a:xfrm>
            <a:off x="5329899" y="3824449"/>
            <a:ext cx="907309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90600">
              <a:defRPr sz="1600"/>
            </a:lvl1pPr>
          </a:lstStyle>
          <a:p>
            <a:r>
              <a:rPr sz="800" dirty="0"/>
              <a:t>Berlin</a:t>
            </a:r>
          </a:p>
        </p:txBody>
      </p:sp>
      <p:sp>
        <p:nvSpPr>
          <p:cNvPr id="132" name="TextBox 245">
            <a:extLst>
              <a:ext uri="{FF2B5EF4-FFF2-40B4-BE49-F238E27FC236}">
                <a16:creationId xmlns:a16="http://schemas.microsoft.com/office/drawing/2014/main" id="{9245F5F9-A34E-4A01-A527-8FCB5CC2F197}"/>
              </a:ext>
            </a:extLst>
          </p:cNvPr>
          <p:cNvSpPr txBox="1"/>
          <p:nvPr/>
        </p:nvSpPr>
        <p:spPr>
          <a:xfrm>
            <a:off x="5088529" y="4589460"/>
            <a:ext cx="1539382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90600">
              <a:defRPr sz="1600"/>
            </a:lvl1pPr>
          </a:lstStyle>
          <a:p>
            <a:r>
              <a:rPr sz="800" dirty="0" err="1"/>
              <a:t>Duisbourg</a:t>
            </a:r>
            <a:endParaRPr sz="800" dirty="0"/>
          </a:p>
        </p:txBody>
      </p:sp>
      <p:sp>
        <p:nvSpPr>
          <p:cNvPr id="133" name="Номер слайда 1">
            <a:extLst>
              <a:ext uri="{FF2B5EF4-FFF2-40B4-BE49-F238E27FC236}">
                <a16:creationId xmlns:a16="http://schemas.microsoft.com/office/drawing/2014/main" id="{18E91F53-4E3B-46EF-829E-D4BB07DD99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12965" y="4849529"/>
            <a:ext cx="512504" cy="274182"/>
          </a:xfrm>
        </p:spPr>
        <p:txBody>
          <a:bodyPr/>
          <a:lstStyle/>
          <a:p>
            <a:fld id="{B6F15528-21DE-4FAA-801E-634DDDAF4B2B}" type="slidenum">
              <a:rPr lang="ru-RU" sz="1400" smtClean="0"/>
              <a:t>11</a:t>
            </a:fld>
            <a:endParaRPr lang="ru-RU" sz="14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E90A8BE9-3936-40B5-8251-328CB46B511C}"/>
              </a:ext>
            </a:extLst>
          </p:cNvPr>
          <p:cNvSpPr/>
          <p:nvPr/>
        </p:nvSpPr>
        <p:spPr>
          <a:xfrm>
            <a:off x="6658382" y="4679516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UTLC ERA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0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E0CF31-9F24-4C7C-AD23-F299BCFD6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7" r="8569"/>
          <a:stretch/>
        </p:blipFill>
        <p:spPr>
          <a:xfrm rot="5400000">
            <a:off x="2276381" y="-1717773"/>
            <a:ext cx="4591242" cy="914400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A24EC5-A82C-46F4-97D1-FC842BA87C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458200" y="4784725"/>
            <a:ext cx="512504" cy="274182"/>
          </a:xfrm>
        </p:spPr>
        <p:txBody>
          <a:bodyPr/>
          <a:lstStyle/>
          <a:p>
            <a:fld id="{B6F15528-21DE-4FAA-801E-634DDDAF4B2B}" type="slidenum">
              <a:rPr lang="ru-RU" sz="1400" smtClean="0"/>
              <a:t>12</a:t>
            </a:fld>
            <a:endParaRPr lang="ru-RU" sz="1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299377-9628-4983-8A7C-270AB7097EA4}"/>
              </a:ext>
            </a:extLst>
          </p:cNvPr>
          <p:cNvSpPr/>
          <p:nvPr/>
        </p:nvSpPr>
        <p:spPr>
          <a:xfrm>
            <a:off x="6658382" y="4679516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RZDL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AB2FEFB-6841-4F70-837B-278C3A03E7B4}"/>
              </a:ext>
            </a:extLst>
          </p:cNvPr>
          <p:cNvSpPr/>
          <p:nvPr/>
        </p:nvSpPr>
        <p:spPr>
          <a:xfrm>
            <a:off x="0" y="0"/>
            <a:ext cx="9144000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B18A0D-8F5C-44A9-986C-694B5289B46B}"/>
              </a:ext>
            </a:extLst>
          </p:cNvPr>
          <p:cNvSpPr/>
          <p:nvPr/>
        </p:nvSpPr>
        <p:spPr>
          <a:xfrm>
            <a:off x="2966464" y="94638"/>
            <a:ext cx="321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RZDL CONTAINER ROUTES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0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2EBF40-A827-4893-AA4A-669DFC7BF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7" r="14489" b="2928"/>
          <a:stretch/>
        </p:blipFill>
        <p:spPr>
          <a:xfrm rot="5400000">
            <a:off x="2413474" y="-1615888"/>
            <a:ext cx="4352266" cy="9179211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C6945B1C-2D7C-460B-85E3-A191DEA7A18E}"/>
              </a:ext>
            </a:extLst>
          </p:cNvPr>
          <p:cNvSpPr/>
          <p:nvPr/>
        </p:nvSpPr>
        <p:spPr>
          <a:xfrm>
            <a:off x="-2887" y="56117"/>
            <a:ext cx="9144000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C8BC28-2544-47CF-91AB-152333E4505C}"/>
              </a:ext>
            </a:extLst>
          </p:cNvPr>
          <p:cNvSpPr/>
          <p:nvPr/>
        </p:nvSpPr>
        <p:spPr>
          <a:xfrm>
            <a:off x="2966464" y="94638"/>
            <a:ext cx="4587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RZDL: TRANSIT CONTAINER SERVICES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A24EC5-A82C-46F4-97D1-FC842BA87C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34400" y="4784725"/>
            <a:ext cx="512504" cy="274182"/>
          </a:xfrm>
        </p:spPr>
        <p:txBody>
          <a:bodyPr/>
          <a:lstStyle/>
          <a:p>
            <a:fld id="{B6F15528-21DE-4FAA-801E-634DDDAF4B2B}" type="slidenum">
              <a:rPr lang="ru-RU" sz="1400" smtClean="0"/>
              <a:t>13</a:t>
            </a:fld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51473A-8128-4307-A23C-CB3008FD55F8}"/>
              </a:ext>
            </a:extLst>
          </p:cNvPr>
          <p:cNvSpPr/>
          <p:nvPr/>
        </p:nvSpPr>
        <p:spPr>
          <a:xfrm>
            <a:off x="7086600" y="473715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RZDL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05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B761F19-E913-4696-8BAC-0405D024AA0A}"/>
              </a:ext>
            </a:extLst>
          </p:cNvPr>
          <p:cNvSpPr/>
          <p:nvPr/>
        </p:nvSpPr>
        <p:spPr>
          <a:xfrm>
            <a:off x="5334000" y="687882"/>
            <a:ext cx="3809983" cy="44619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object 3">
            <a:extLst>
              <a:ext uri="{FF2B5EF4-FFF2-40B4-BE49-F238E27FC236}">
                <a16:creationId xmlns:a16="http://schemas.microsoft.com/office/drawing/2014/main" id="{F4CE4807-DE10-4ED8-B9FC-D2146851FDF9}"/>
              </a:ext>
            </a:extLst>
          </p:cNvPr>
          <p:cNvSpPr/>
          <p:nvPr/>
        </p:nvSpPr>
        <p:spPr>
          <a:xfrm>
            <a:off x="0" y="-10459"/>
            <a:ext cx="9152003" cy="702078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Заголовок 27">
            <a:extLst>
              <a:ext uri="{FF2B5EF4-FFF2-40B4-BE49-F238E27FC236}">
                <a16:creationId xmlns:a16="http://schemas.microsoft.com/office/drawing/2014/main" id="{5FD910A5-11EF-4F00-99C5-CE87896BB4E1}"/>
              </a:ext>
            </a:extLst>
          </p:cNvPr>
          <p:cNvSpPr txBox="1">
            <a:spLocks/>
          </p:cNvSpPr>
          <p:nvPr/>
        </p:nvSpPr>
        <p:spPr>
          <a:xfrm>
            <a:off x="228600" y="163495"/>
            <a:ext cx="7924800" cy="39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/>
              <a:t>ATTRACTION OF ADDITIONAL CARGO VOLUMES TO TRANSSIB FROM JAPAN</a:t>
            </a:r>
            <a:endParaRPr lang="ru-RU" sz="1600" b="1" dirty="0"/>
          </a:p>
        </p:txBody>
      </p:sp>
      <p:pic>
        <p:nvPicPr>
          <p:cNvPr id="7" name="Picture 50" descr="Flag of Japan.svg">
            <a:extLst>
              <a:ext uri="{FF2B5EF4-FFF2-40B4-BE49-F238E27FC236}">
                <a16:creationId xmlns:a16="http://schemas.microsoft.com/office/drawing/2014/main" id="{6D8DF83E-ACA6-4EFA-AE5A-BE6B74C9D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3561"/>
            <a:ext cx="507194" cy="357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9C07A9-25C2-4382-8E40-DB79A92CD2F2}"/>
              </a:ext>
            </a:extLst>
          </p:cNvPr>
          <p:cNvSpPr txBox="1"/>
          <p:nvPr/>
        </p:nvSpPr>
        <p:spPr>
          <a:xfrm>
            <a:off x="228600" y="1241959"/>
            <a:ext cx="2769382" cy="461665"/>
          </a:xfrm>
          <a:prstGeom prst="rect">
            <a:avLst/>
          </a:prstGeom>
          <a:solidFill>
            <a:srgbClr val="4A94B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Gotham Pro Medium"/>
              </a:rPr>
              <a:t>СС</a:t>
            </a:r>
            <a:r>
              <a:rPr lang="en-US" sz="2400" b="1" i="1" dirty="0">
                <a:latin typeface="Gotham Pro Medium"/>
              </a:rPr>
              <a:t>TT Secretariat</a:t>
            </a:r>
            <a:r>
              <a:rPr lang="ru-RU" sz="2400" b="1" i="1" dirty="0">
                <a:latin typeface="Gotham Pro Medium"/>
              </a:rPr>
              <a:t> </a:t>
            </a:r>
            <a:endParaRPr lang="en-US" sz="2400" b="1" i="1" dirty="0">
              <a:latin typeface="Gotham Pro Medium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650E7BD-CCC1-4B7F-BB29-83540E435573}"/>
              </a:ext>
            </a:extLst>
          </p:cNvPr>
          <p:cNvCxnSpPr/>
          <p:nvPr/>
        </p:nvCxnSpPr>
        <p:spPr>
          <a:xfrm>
            <a:off x="3199955" y="1355725"/>
            <a:ext cx="1447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C6FE135-B664-41E3-AABC-733FB61CE6E8}"/>
              </a:ext>
            </a:extLst>
          </p:cNvPr>
          <p:cNvCxnSpPr>
            <a:cxnSpLocks/>
          </p:cNvCxnSpPr>
          <p:nvPr/>
        </p:nvCxnSpPr>
        <p:spPr>
          <a:xfrm flipH="1">
            <a:off x="3186112" y="1584325"/>
            <a:ext cx="1447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3BA7098-23ED-4CC1-B750-7C6F3355DDF1}"/>
              </a:ext>
            </a:extLst>
          </p:cNvPr>
          <p:cNvSpPr txBox="1"/>
          <p:nvPr/>
        </p:nvSpPr>
        <p:spPr>
          <a:xfrm>
            <a:off x="4910281" y="1118813"/>
            <a:ext cx="2805100" cy="830997"/>
          </a:xfrm>
          <a:prstGeom prst="rect">
            <a:avLst/>
          </a:prstGeom>
          <a:solidFill>
            <a:srgbClr val="4A94B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Gotham Pro Medium"/>
              </a:rPr>
              <a:t>Association of Trans-Siberian Intermodal Operators of Japan (TSIOAJ)</a:t>
            </a:r>
            <a:endParaRPr lang="ru-RU" sz="1600" b="1" i="1" dirty="0">
              <a:latin typeface="Gotham Pro Medium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58F3B98-8227-4F62-B1FF-E84BD7A98854}"/>
              </a:ext>
            </a:extLst>
          </p:cNvPr>
          <p:cNvCxnSpPr>
            <a:cxnSpLocks/>
          </p:cNvCxnSpPr>
          <p:nvPr/>
        </p:nvCxnSpPr>
        <p:spPr>
          <a:xfrm>
            <a:off x="7315200" y="2001040"/>
            <a:ext cx="0" cy="421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995436-3686-4FB5-A0EF-4091D4E8CD74}"/>
              </a:ext>
            </a:extLst>
          </p:cNvPr>
          <p:cNvSpPr txBox="1"/>
          <p:nvPr/>
        </p:nvSpPr>
        <p:spPr>
          <a:xfrm>
            <a:off x="5998526" y="2444218"/>
            <a:ext cx="281223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otham Pro Medium"/>
              </a:rPr>
              <a:t>TOYO TRANS LLC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7D002D-2A03-4CF3-A3FF-FA5FE271C683}"/>
              </a:ext>
            </a:extLst>
          </p:cNvPr>
          <p:cNvSpPr txBox="1"/>
          <p:nvPr/>
        </p:nvSpPr>
        <p:spPr>
          <a:xfrm>
            <a:off x="5991383" y="2809978"/>
            <a:ext cx="2819382" cy="2833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otham Pro Medium"/>
              </a:rPr>
              <a:t>NISSIN CORP.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04900B-4613-4105-9177-B07B3B6C8D10}"/>
              </a:ext>
            </a:extLst>
          </p:cNvPr>
          <p:cNvSpPr txBox="1"/>
          <p:nvPr/>
        </p:nvSpPr>
        <p:spPr>
          <a:xfrm>
            <a:off x="5998526" y="3184139"/>
            <a:ext cx="281224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otham Pro Medium"/>
              </a:rPr>
              <a:t>AZUMA SHIPPING CO., LTD.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5FDB2-0ABD-486D-825E-DB9838B936F8}"/>
              </a:ext>
            </a:extLst>
          </p:cNvPr>
          <p:cNvSpPr txBox="1"/>
          <p:nvPr/>
        </p:nvSpPr>
        <p:spPr>
          <a:xfrm>
            <a:off x="2884375" y="2448014"/>
            <a:ext cx="280510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otham Pro Medium"/>
              </a:rPr>
              <a:t>JAPAN TRANS SYSTEM INC.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CEC565-6836-420C-936A-2206AB088A76}"/>
              </a:ext>
            </a:extLst>
          </p:cNvPr>
          <p:cNvSpPr txBox="1"/>
          <p:nvPr/>
        </p:nvSpPr>
        <p:spPr>
          <a:xfrm>
            <a:off x="2884375" y="2855401"/>
            <a:ext cx="280510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otham Pro Medium"/>
              </a:rPr>
              <a:t>JAPAN TRANSCITY CORP.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5853F3-DD65-4C61-AC38-CE14A94784F0}"/>
              </a:ext>
            </a:extLst>
          </p:cNvPr>
          <p:cNvSpPr txBox="1"/>
          <p:nvPr/>
        </p:nvSpPr>
        <p:spPr>
          <a:xfrm>
            <a:off x="6005665" y="3534171"/>
            <a:ext cx="280510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otham Pro Medium"/>
              </a:rPr>
              <a:t>SENKO CO., LTD.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F9F2D3-81C1-4724-A7FA-BD2671862CE5}"/>
              </a:ext>
            </a:extLst>
          </p:cNvPr>
          <p:cNvSpPr txBox="1"/>
          <p:nvPr/>
        </p:nvSpPr>
        <p:spPr>
          <a:xfrm>
            <a:off x="6019951" y="3882568"/>
            <a:ext cx="279081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otham Pro Medium"/>
              </a:rPr>
              <a:t>NIPPON EXPRESS CO., LTD.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683BF9-1F28-4F24-B1B8-7DF25BDFFDF0}"/>
              </a:ext>
            </a:extLst>
          </p:cNvPr>
          <p:cNvSpPr txBox="1"/>
          <p:nvPr/>
        </p:nvSpPr>
        <p:spPr>
          <a:xfrm>
            <a:off x="2884965" y="3676084"/>
            <a:ext cx="281224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otham Pro Medium"/>
              </a:rPr>
              <a:t>MITSUBISHI LOGISTICS CORP.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4176E6-130B-4823-9630-1BA769551944}"/>
              </a:ext>
            </a:extLst>
          </p:cNvPr>
          <p:cNvSpPr txBox="1"/>
          <p:nvPr/>
        </p:nvSpPr>
        <p:spPr>
          <a:xfrm>
            <a:off x="2884375" y="3262789"/>
            <a:ext cx="281224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otham Pro Medium"/>
              </a:rPr>
              <a:t>VANTEC HTS FORWARDING, LTD.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8E5BAA-EDC9-481B-A514-2E56703A760A}"/>
              </a:ext>
            </a:extLst>
          </p:cNvPr>
          <p:cNvSpPr txBox="1"/>
          <p:nvPr/>
        </p:nvSpPr>
        <p:spPr>
          <a:xfrm>
            <a:off x="214312" y="3877673"/>
            <a:ext cx="2300288" cy="2824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otham Pro Medium"/>
              </a:rPr>
              <a:t>SANKYU INC.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DD71AF-B0E1-4F26-B378-8D2DFB4BB7B0}"/>
              </a:ext>
            </a:extLst>
          </p:cNvPr>
          <p:cNvSpPr txBox="1"/>
          <p:nvPr/>
        </p:nvSpPr>
        <p:spPr>
          <a:xfrm>
            <a:off x="228600" y="2451919"/>
            <a:ext cx="2286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otham Pro Medium"/>
              </a:rPr>
              <a:t>TRANS RUSSIA AGENCY JAPAN CO. LTD.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B28E67-D1E1-44E8-BDA2-277E2B68067F}"/>
              </a:ext>
            </a:extLst>
          </p:cNvPr>
          <p:cNvSpPr txBox="1"/>
          <p:nvPr/>
        </p:nvSpPr>
        <p:spPr>
          <a:xfrm>
            <a:off x="228600" y="3000569"/>
            <a:ext cx="228600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otham Pro Medium"/>
              </a:rPr>
              <a:t>KAMIGUMI CO., LTD.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215952-9BF7-4CB1-853C-999EB6FC287B}"/>
              </a:ext>
            </a:extLst>
          </p:cNvPr>
          <p:cNvSpPr txBox="1"/>
          <p:nvPr/>
        </p:nvSpPr>
        <p:spPr>
          <a:xfrm>
            <a:off x="214312" y="3349505"/>
            <a:ext cx="230028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otham Pro Medium"/>
              </a:rPr>
              <a:t>ISEWAN TERMINAL SERVICE CO., LTD. 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36520070-F546-4411-870B-B626D688273F}"/>
              </a:ext>
            </a:extLst>
          </p:cNvPr>
          <p:cNvCxnSpPr>
            <a:cxnSpLocks/>
          </p:cNvCxnSpPr>
          <p:nvPr/>
        </p:nvCxnSpPr>
        <p:spPr>
          <a:xfrm flipH="1">
            <a:off x="4876800" y="2013052"/>
            <a:ext cx="1143000" cy="326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5A5D7B17-DF61-4171-8129-B312FAEBEE2A}"/>
              </a:ext>
            </a:extLst>
          </p:cNvPr>
          <p:cNvCxnSpPr>
            <a:cxnSpLocks/>
          </p:cNvCxnSpPr>
          <p:nvPr/>
        </p:nvCxnSpPr>
        <p:spPr>
          <a:xfrm flipH="1">
            <a:off x="2209800" y="1978679"/>
            <a:ext cx="2514600" cy="291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object 3">
            <a:extLst>
              <a:ext uri="{FF2B5EF4-FFF2-40B4-BE49-F238E27FC236}">
                <a16:creationId xmlns:a16="http://schemas.microsoft.com/office/drawing/2014/main" id="{7DE78EF9-A8A0-42C1-BC34-D0DC63385D5C}"/>
              </a:ext>
            </a:extLst>
          </p:cNvPr>
          <p:cNvSpPr/>
          <p:nvPr/>
        </p:nvSpPr>
        <p:spPr>
          <a:xfrm rot="10800000">
            <a:off x="-4" y="4332559"/>
            <a:ext cx="8305803" cy="731679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dirty="0">
              <a:latin typeface="Gotham Pro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5C3A4-D961-40A6-BE4F-BB65CB64EA1D}"/>
              </a:ext>
            </a:extLst>
          </p:cNvPr>
          <p:cNvSpPr txBox="1"/>
          <p:nvPr/>
        </p:nvSpPr>
        <p:spPr>
          <a:xfrm>
            <a:off x="276225" y="4339058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400" dirty="0">
                <a:latin typeface="Gotham Pro Medium"/>
              </a:rPr>
              <a:t>CCTT/TSIOAJ Business Forums in Tokyo since 2015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400" dirty="0">
                <a:latin typeface="Gotham Pro Medium"/>
              </a:rPr>
              <a:t>Test shipment</a:t>
            </a:r>
            <a:r>
              <a:rPr lang="ru-RU" sz="1400" dirty="0">
                <a:latin typeface="Gotham Pro Medium"/>
              </a:rPr>
              <a:t> (</a:t>
            </a:r>
            <a:r>
              <a:rPr lang="en-US" sz="1400" dirty="0">
                <a:latin typeface="Gotham Pro Medium"/>
              </a:rPr>
              <a:t>December </a:t>
            </a:r>
            <a:r>
              <a:rPr lang="ru-RU" sz="1400" dirty="0">
                <a:latin typeface="Gotham Pro Medium"/>
              </a:rPr>
              <a:t>2016</a:t>
            </a:r>
            <a:r>
              <a:rPr lang="en-US" sz="1400" dirty="0">
                <a:latin typeface="Gotham Pro Medium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400" dirty="0">
                <a:latin typeface="Gotham Pro Medium"/>
              </a:rPr>
              <a:t>Analysis and development of proposals to increase cargo volumes transportation from Japan via TSR</a:t>
            </a: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7652DB18-1918-4CD1-8371-731FBF2CD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03" y="1055690"/>
            <a:ext cx="928322" cy="2769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Номер слайда 1">
            <a:extLst>
              <a:ext uri="{FF2B5EF4-FFF2-40B4-BE49-F238E27FC236}">
                <a16:creationId xmlns:a16="http://schemas.microsoft.com/office/drawing/2014/main" id="{7AD76F95-EF27-4FB6-ABFD-0DB862D89C95}"/>
              </a:ext>
            </a:extLst>
          </p:cNvPr>
          <p:cNvSpPr txBox="1">
            <a:spLocks/>
          </p:cNvSpPr>
          <p:nvPr/>
        </p:nvSpPr>
        <p:spPr>
          <a:xfrm>
            <a:off x="8707866" y="4868786"/>
            <a:ext cx="512504" cy="27418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1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EBC66A-2638-4C1C-88EB-298AFF909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r="14488"/>
          <a:stretch/>
        </p:blipFill>
        <p:spPr>
          <a:xfrm rot="5400000">
            <a:off x="2228554" y="-1877083"/>
            <a:ext cx="4686891" cy="914400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A24EC5-A82C-46F4-97D1-FC842BA87C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34400" y="4784725"/>
            <a:ext cx="512504" cy="274182"/>
          </a:xfrm>
        </p:spPr>
        <p:txBody>
          <a:bodyPr/>
          <a:lstStyle/>
          <a:p>
            <a:fld id="{B6F15528-21DE-4FAA-801E-634DDDAF4B2B}" type="slidenum">
              <a:rPr lang="ru-RU" sz="1400" smtClean="0"/>
              <a:t>15</a:t>
            </a:fld>
            <a:endParaRPr lang="ru-RU" sz="1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827FCD-C22B-4F77-8119-9DF8FF01FCA6}"/>
              </a:ext>
            </a:extLst>
          </p:cNvPr>
          <p:cNvSpPr/>
          <p:nvPr/>
        </p:nvSpPr>
        <p:spPr>
          <a:xfrm>
            <a:off x="7086600" y="473715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RZDL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5A7686B-7360-48BD-8DD5-4E8D0878530A}"/>
              </a:ext>
            </a:extLst>
          </p:cNvPr>
          <p:cNvSpPr/>
          <p:nvPr/>
        </p:nvSpPr>
        <p:spPr>
          <a:xfrm>
            <a:off x="-1" y="43368"/>
            <a:ext cx="9144000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B33BC0-A0DE-43A5-81C9-9EAB2E8309EB}"/>
              </a:ext>
            </a:extLst>
          </p:cNvPr>
          <p:cNvSpPr/>
          <p:nvPr/>
        </p:nvSpPr>
        <p:spPr>
          <a:xfrm>
            <a:off x="239382" y="217366"/>
            <a:ext cx="8904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‘TRANS-SIBERIAN LANDBRIDGE’ – EXPRESS CONTAINER SERVICE TO / FROM EUROPE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2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679764-8C5D-45D4-A9F3-97F414B55384}"/>
              </a:ext>
            </a:extLst>
          </p:cNvPr>
          <p:cNvSpPr/>
          <p:nvPr/>
        </p:nvSpPr>
        <p:spPr>
          <a:xfrm>
            <a:off x="5334000" y="687882"/>
            <a:ext cx="3809983" cy="44619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C6F6816C-49BD-4EC1-BDA2-6799DD929234}"/>
              </a:ext>
            </a:extLst>
          </p:cNvPr>
          <p:cNvSpPr/>
          <p:nvPr/>
        </p:nvSpPr>
        <p:spPr>
          <a:xfrm>
            <a:off x="1" y="-15294"/>
            <a:ext cx="9144000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Заголовок 27">
            <a:extLst>
              <a:ext uri="{FF2B5EF4-FFF2-40B4-BE49-F238E27FC236}">
                <a16:creationId xmlns:a16="http://schemas.microsoft.com/office/drawing/2014/main" id="{EC3FD741-1437-447F-A6C2-B1FEC506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7" y="168588"/>
            <a:ext cx="8986205" cy="432511"/>
          </a:xfrm>
        </p:spPr>
        <p:txBody>
          <a:bodyPr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2020: LAUNCH OF REGULAR MULTIMODAL TRANSPORT SERVICE: R. KOREA - BREST - EUROPE VIA TSR</a:t>
            </a:r>
            <a:r>
              <a:rPr lang="ru-RU" sz="1400" b="1" dirty="0">
                <a:solidFill>
                  <a:schemeClr val="tx1"/>
                </a:solidFill>
                <a:latin typeface="+mj-lt"/>
              </a:rPr>
              <a:t> 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365D44-A520-4979-8120-AEA87BCD8110}"/>
              </a:ext>
            </a:extLst>
          </p:cNvPr>
          <p:cNvGrpSpPr/>
          <p:nvPr/>
        </p:nvGrpSpPr>
        <p:grpSpPr>
          <a:xfrm>
            <a:off x="6476711" y="2922985"/>
            <a:ext cx="990889" cy="817490"/>
            <a:chOff x="6476711" y="2922985"/>
            <a:chExt cx="990889" cy="81749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7F1EC879-0D7E-459F-8F50-828731A0F0E0}"/>
                </a:ext>
              </a:extLst>
            </p:cNvPr>
            <p:cNvSpPr/>
            <p:nvPr/>
          </p:nvSpPr>
          <p:spPr>
            <a:xfrm>
              <a:off x="6934200" y="3032125"/>
              <a:ext cx="533400" cy="2690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227F4DF-F163-4C47-B49F-CDBCDB935ECA}"/>
                </a:ext>
              </a:extLst>
            </p:cNvPr>
            <p:cNvSpPr/>
            <p:nvPr/>
          </p:nvSpPr>
          <p:spPr>
            <a:xfrm>
              <a:off x="6858000" y="3337690"/>
              <a:ext cx="533400" cy="2269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: один усеченный угол 3">
              <a:extLst>
                <a:ext uri="{FF2B5EF4-FFF2-40B4-BE49-F238E27FC236}">
                  <a16:creationId xmlns:a16="http://schemas.microsoft.com/office/drawing/2014/main" id="{B4BC8E1C-AFD9-401E-94F8-B652CB5E8FA2}"/>
                </a:ext>
              </a:extLst>
            </p:cNvPr>
            <p:cNvSpPr/>
            <p:nvPr/>
          </p:nvSpPr>
          <p:spPr>
            <a:xfrm>
              <a:off x="6781800" y="3184525"/>
              <a:ext cx="76200" cy="76200"/>
            </a:xfrm>
            <a:prstGeom prst="snip1Rect">
              <a:avLst/>
            </a:prstGeom>
            <a:solidFill>
              <a:srgbClr val="DEE5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один усеченный угол 8">
              <a:extLst>
                <a:ext uri="{FF2B5EF4-FFF2-40B4-BE49-F238E27FC236}">
                  <a16:creationId xmlns:a16="http://schemas.microsoft.com/office/drawing/2014/main" id="{19159937-F764-49EF-B41A-5739648ECE0C}"/>
                </a:ext>
              </a:extLst>
            </p:cNvPr>
            <p:cNvSpPr/>
            <p:nvPr/>
          </p:nvSpPr>
          <p:spPr>
            <a:xfrm>
              <a:off x="6753225" y="3205134"/>
              <a:ext cx="76200" cy="76200"/>
            </a:xfrm>
            <a:prstGeom prst="snip1Rect">
              <a:avLst/>
            </a:prstGeom>
            <a:solidFill>
              <a:srgbClr val="DEE5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один усеченный угол 9">
              <a:extLst>
                <a:ext uri="{FF2B5EF4-FFF2-40B4-BE49-F238E27FC236}">
                  <a16:creationId xmlns:a16="http://schemas.microsoft.com/office/drawing/2014/main" id="{A341951F-503A-489A-890F-AD2A7B4EC896}"/>
                </a:ext>
              </a:extLst>
            </p:cNvPr>
            <p:cNvSpPr/>
            <p:nvPr/>
          </p:nvSpPr>
          <p:spPr>
            <a:xfrm>
              <a:off x="6691313" y="3243234"/>
              <a:ext cx="76200" cy="76200"/>
            </a:xfrm>
            <a:prstGeom prst="snip1Rect">
              <a:avLst/>
            </a:prstGeom>
            <a:solidFill>
              <a:srgbClr val="DEE5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: один усеченный угол 10">
              <a:extLst>
                <a:ext uri="{FF2B5EF4-FFF2-40B4-BE49-F238E27FC236}">
                  <a16:creationId xmlns:a16="http://schemas.microsoft.com/office/drawing/2014/main" id="{F13DC093-F8C7-4C66-A584-102AC735B228}"/>
                </a:ext>
              </a:extLst>
            </p:cNvPr>
            <p:cNvSpPr/>
            <p:nvPr/>
          </p:nvSpPr>
          <p:spPr>
            <a:xfrm>
              <a:off x="6715125" y="3237649"/>
              <a:ext cx="76200" cy="76200"/>
            </a:xfrm>
            <a:prstGeom prst="snip1Rect">
              <a:avLst/>
            </a:prstGeom>
            <a:solidFill>
              <a:srgbClr val="DEE5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442E2EF-6889-496A-BFD1-4F70369F8C1C}"/>
                </a:ext>
              </a:extLst>
            </p:cNvPr>
            <p:cNvSpPr/>
            <p:nvPr/>
          </p:nvSpPr>
          <p:spPr>
            <a:xfrm rot="19731050">
              <a:off x="6476711" y="3664275"/>
              <a:ext cx="14525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A611ED75-3748-49CF-93C8-3E9CC2B222F8}"/>
                </a:ext>
              </a:extLst>
            </p:cNvPr>
            <p:cNvSpPr/>
            <p:nvPr/>
          </p:nvSpPr>
          <p:spPr>
            <a:xfrm rot="19731050">
              <a:off x="6547497" y="3580490"/>
              <a:ext cx="14525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8C75EAF-F9B2-446B-9FC3-E816694787AE}"/>
                </a:ext>
              </a:extLst>
            </p:cNvPr>
            <p:cNvSpPr/>
            <p:nvPr/>
          </p:nvSpPr>
          <p:spPr>
            <a:xfrm rot="19731050">
              <a:off x="6579681" y="3509491"/>
              <a:ext cx="14525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99EA122-06A0-4D89-BC6F-EED4B6A06CDE}"/>
                </a:ext>
              </a:extLst>
            </p:cNvPr>
            <p:cNvSpPr/>
            <p:nvPr/>
          </p:nvSpPr>
          <p:spPr>
            <a:xfrm rot="19731050">
              <a:off x="6700550" y="3393411"/>
              <a:ext cx="14525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8DBED36-67DE-431B-AFE6-EBD568FE7281}"/>
                </a:ext>
              </a:extLst>
            </p:cNvPr>
            <p:cNvSpPr/>
            <p:nvPr/>
          </p:nvSpPr>
          <p:spPr>
            <a:xfrm rot="19731050">
              <a:off x="6695789" y="3317642"/>
              <a:ext cx="14525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9EFFDC0B-FE0E-4CE9-A4B7-DE3FD30FEFC8}"/>
                </a:ext>
              </a:extLst>
            </p:cNvPr>
            <p:cNvSpPr/>
            <p:nvPr/>
          </p:nvSpPr>
          <p:spPr>
            <a:xfrm rot="19731050">
              <a:off x="6779050" y="3322238"/>
              <a:ext cx="145258" cy="88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7DEA0BC1-F5DE-43C6-8960-3653259DED30}"/>
                </a:ext>
              </a:extLst>
            </p:cNvPr>
            <p:cNvSpPr/>
            <p:nvPr/>
          </p:nvSpPr>
          <p:spPr>
            <a:xfrm rot="19731050">
              <a:off x="6806231" y="3231601"/>
              <a:ext cx="145258" cy="88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19FBA81E-2DA4-40E6-B8BE-2B317AD8B55E}"/>
                </a:ext>
              </a:extLst>
            </p:cNvPr>
            <p:cNvSpPr/>
            <p:nvPr/>
          </p:nvSpPr>
          <p:spPr>
            <a:xfrm rot="18437767">
              <a:off x="6833815" y="3311126"/>
              <a:ext cx="145258" cy="88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06DA453B-207B-4A76-A1DC-86C73EA6682F}"/>
                </a:ext>
              </a:extLst>
            </p:cNvPr>
            <p:cNvSpPr/>
            <p:nvPr/>
          </p:nvSpPr>
          <p:spPr>
            <a:xfrm rot="18437767">
              <a:off x="6839574" y="3182179"/>
              <a:ext cx="145258" cy="88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1FCD945D-F7CE-4FA1-BA2F-D5BC657ACD2A}"/>
                </a:ext>
              </a:extLst>
            </p:cNvPr>
            <p:cNvSpPr/>
            <p:nvPr/>
          </p:nvSpPr>
          <p:spPr>
            <a:xfrm rot="18437767">
              <a:off x="6863219" y="3100581"/>
              <a:ext cx="145258" cy="88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718A76F3-72CE-41E1-90EB-62A9FF36BE05}"/>
                </a:ext>
              </a:extLst>
            </p:cNvPr>
            <p:cNvSpPr/>
            <p:nvPr/>
          </p:nvSpPr>
          <p:spPr>
            <a:xfrm rot="16611808">
              <a:off x="6858883" y="2999506"/>
              <a:ext cx="145258" cy="88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91386EF2-DB1E-4BBF-A580-3DDF1C4A39A8}"/>
                </a:ext>
              </a:extLst>
            </p:cNvPr>
            <p:cNvSpPr/>
            <p:nvPr/>
          </p:nvSpPr>
          <p:spPr>
            <a:xfrm rot="14382553">
              <a:off x="6848618" y="2965017"/>
              <a:ext cx="145258" cy="61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366FD6B6-0B23-4909-AAF8-1885B5ADBF32}"/>
                </a:ext>
              </a:extLst>
            </p:cNvPr>
            <p:cNvSpPr/>
            <p:nvPr/>
          </p:nvSpPr>
          <p:spPr>
            <a:xfrm rot="11384751">
              <a:off x="6571618" y="2935798"/>
              <a:ext cx="145258" cy="61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177D5C36-DC5B-4797-8B7E-4FE56EC1C77A}"/>
                </a:ext>
              </a:extLst>
            </p:cNvPr>
            <p:cNvSpPr/>
            <p:nvPr/>
          </p:nvSpPr>
          <p:spPr>
            <a:xfrm rot="11384751">
              <a:off x="6641583" y="2937914"/>
              <a:ext cx="145258" cy="61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B771AD9C-DD12-4507-B029-834F70625429}"/>
                </a:ext>
              </a:extLst>
            </p:cNvPr>
            <p:cNvSpPr/>
            <p:nvPr/>
          </p:nvSpPr>
          <p:spPr>
            <a:xfrm rot="8663382">
              <a:off x="6761511" y="2927621"/>
              <a:ext cx="98560" cy="457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74C89B-E51A-45CE-A324-5C48C3A45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40" y="719344"/>
            <a:ext cx="5791200" cy="4404367"/>
          </a:xfrm>
          <a:prstGeom prst="rect">
            <a:avLst/>
          </a:prstGeom>
        </p:spPr>
      </p:pic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EFB86BA4-BAA4-444E-8B78-6AD4880728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12965" y="4849529"/>
            <a:ext cx="512504" cy="274182"/>
          </a:xfrm>
        </p:spPr>
        <p:txBody>
          <a:bodyPr/>
          <a:lstStyle/>
          <a:p>
            <a:fld id="{B6F15528-21DE-4FAA-801E-634DDDAF4B2B}" type="slidenum">
              <a:rPr lang="ru-RU" sz="1400" smtClean="0"/>
              <a:t>16</a:t>
            </a:fld>
            <a:endParaRPr lang="ru-RU" sz="1400" dirty="0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09741313-0CE0-4CC0-A544-0EDCDA12096C}"/>
              </a:ext>
            </a:extLst>
          </p:cNvPr>
          <p:cNvSpPr/>
          <p:nvPr/>
        </p:nvSpPr>
        <p:spPr>
          <a:xfrm>
            <a:off x="963420" y="854808"/>
            <a:ext cx="1253640" cy="1197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E141A40-2C03-4D6E-8C6F-83119C012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6" b="34599"/>
          <a:stretch/>
        </p:blipFill>
        <p:spPr bwMode="auto">
          <a:xfrm>
            <a:off x="581982" y="3237649"/>
            <a:ext cx="2357755" cy="79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891DEC6-4264-4158-B413-2EFC03E79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6" t="34335" r="22176" b="29750"/>
          <a:stretch/>
        </p:blipFill>
        <p:spPr bwMode="auto">
          <a:xfrm>
            <a:off x="771740" y="2268547"/>
            <a:ext cx="1809320" cy="8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5C31759-6AED-4A6C-9BD4-12C04491C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b="26144"/>
          <a:stretch/>
        </p:blipFill>
        <p:spPr bwMode="auto">
          <a:xfrm>
            <a:off x="662069" y="4221021"/>
            <a:ext cx="2197580" cy="56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2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38" y="459375"/>
            <a:ext cx="9100125" cy="32432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20681" y="3614731"/>
            <a:ext cx="542893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The rates include</a:t>
            </a:r>
            <a:r>
              <a:rPr lang="ru-RU" sz="900" b="1" dirty="0"/>
              <a:t>:</a:t>
            </a:r>
            <a:endParaRPr lang="en-US" sz="900" dirty="0"/>
          </a:p>
          <a:p>
            <a:r>
              <a:rPr lang="en-US" sz="900" dirty="0"/>
              <a:t>- Sea freight from Yokohama port to Vostochny port on FILO conditions</a:t>
            </a:r>
            <a:r>
              <a:rPr lang="ru-RU" sz="900" dirty="0"/>
              <a:t>;</a:t>
            </a:r>
            <a:br>
              <a:rPr lang="en-US" sz="900" dirty="0"/>
            </a:br>
            <a:r>
              <a:rPr lang="en-US" sz="900" dirty="0"/>
              <a:t>- Transshipment at Vostochny port</a:t>
            </a:r>
            <a:r>
              <a:rPr lang="ru-RU" sz="900" dirty="0"/>
              <a:t>;</a:t>
            </a:r>
            <a:endParaRPr lang="en-US" sz="900" dirty="0"/>
          </a:p>
          <a:p>
            <a:r>
              <a:rPr lang="en-US" sz="900" dirty="0"/>
              <a:t>- Provision of container and flatcar owned by TransContainer</a:t>
            </a:r>
            <a:r>
              <a:rPr lang="ru-RU" sz="900" dirty="0"/>
              <a:t>;</a:t>
            </a:r>
            <a:br>
              <a:rPr lang="en-US" sz="900" dirty="0"/>
            </a:br>
            <a:r>
              <a:rPr lang="en-US" sz="900" dirty="0"/>
              <a:t>- railway tariff</a:t>
            </a:r>
            <a:r>
              <a:rPr lang="ru-RU" sz="900" dirty="0"/>
              <a:t>.</a:t>
            </a:r>
            <a:endParaRPr lang="en-US" sz="900" dirty="0"/>
          </a:p>
          <a:p>
            <a:r>
              <a:rPr lang="en-US" sz="900" b="1" dirty="0"/>
              <a:t>The rates do not include </a:t>
            </a:r>
            <a:r>
              <a:rPr lang="ru-RU" sz="900" b="1" dirty="0"/>
              <a:t>:</a:t>
            </a:r>
            <a:endParaRPr lang="en-US" sz="900" dirty="0"/>
          </a:p>
          <a:p>
            <a:r>
              <a:rPr lang="en-US" sz="900" dirty="0"/>
              <a:t>- Terminal handling charges at Yokohama port</a:t>
            </a:r>
            <a:r>
              <a:rPr lang="ru-RU" sz="900" dirty="0"/>
              <a:t>;</a:t>
            </a:r>
            <a:endParaRPr lang="en-US" sz="900" dirty="0"/>
          </a:p>
          <a:p>
            <a:r>
              <a:rPr lang="en-US" sz="900" dirty="0"/>
              <a:t>- Charge for shift escort and security</a:t>
            </a:r>
            <a:r>
              <a:rPr lang="ru-RU" sz="900" dirty="0"/>
              <a:t>;</a:t>
            </a:r>
            <a:endParaRPr lang="en-US" sz="900" dirty="0"/>
          </a:p>
          <a:p>
            <a:r>
              <a:rPr lang="en-US" sz="900" dirty="0"/>
              <a:t>- Terminal handling charges upon arrival at destination station</a:t>
            </a:r>
            <a:r>
              <a:rPr lang="ru-RU" sz="900" dirty="0"/>
              <a:t>.</a:t>
            </a:r>
            <a:endParaRPr lang="en-US" sz="9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172983"/>
              </p:ext>
            </p:extLst>
          </p:nvPr>
        </p:nvGraphicFramePr>
        <p:xfrm>
          <a:off x="123983" y="3717331"/>
          <a:ext cx="3486151" cy="12721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41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Destination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Estimated</a:t>
                      </a:r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 transit time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Cost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Novosibirsk (in </a:t>
                      </a:r>
                      <a:r>
                        <a:rPr lang="en-US" sz="900" u="none" strike="noStrike" baseline="0" dirty="0">
                          <a:effectLst/>
                          <a:latin typeface="+mn-lt"/>
                        </a:rPr>
                        <a:t>block train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20 </a:t>
                      </a:r>
                      <a:r>
                        <a:rPr lang="en-US" sz="900" b="0" u="none" strike="noStrike" dirty="0">
                          <a:effectLst/>
                          <a:latin typeface="+mn-lt"/>
                        </a:rPr>
                        <a:t>days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$2 574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Almaty 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in </a:t>
                      </a:r>
                      <a:r>
                        <a:rPr lang="en-US" sz="900" u="none" strike="noStrike" baseline="0" dirty="0">
                          <a:effectLst/>
                          <a:latin typeface="+mn-lt"/>
                        </a:rPr>
                        <a:t>block train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21 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days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$5 771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Ekaterinburg 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in </a:t>
                      </a:r>
                      <a:r>
                        <a:rPr lang="en-US" sz="900" u="none" strike="noStrike" baseline="0" dirty="0">
                          <a:effectLst/>
                          <a:latin typeface="+mn-lt"/>
                        </a:rPr>
                        <a:t>block train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22 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days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$2 980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Irkutsk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23 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days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$2 644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Tashkent 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in </a:t>
                      </a:r>
                      <a:r>
                        <a:rPr lang="en-US" sz="900" u="none" strike="noStrike" baseline="0" dirty="0">
                          <a:effectLst/>
                          <a:latin typeface="+mn-lt"/>
                        </a:rPr>
                        <a:t>block train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23 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days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$7 214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Moscow 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in </a:t>
                      </a:r>
                      <a:r>
                        <a:rPr lang="en-US" sz="900" u="none" strike="noStrike" baseline="0" dirty="0">
                          <a:effectLst/>
                          <a:latin typeface="+mn-lt"/>
                        </a:rPr>
                        <a:t>block train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24 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days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$3 049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EDEDA3-0FDD-44AD-BC57-380438BC2BD5}"/>
              </a:ext>
            </a:extLst>
          </p:cNvPr>
          <p:cNvSpPr/>
          <p:nvPr/>
        </p:nvSpPr>
        <p:spPr>
          <a:xfrm>
            <a:off x="6096000" y="4788241"/>
            <a:ext cx="262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TransContainer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3DB524F-5B08-457A-B7DC-52A67B4A6112}"/>
              </a:ext>
            </a:extLst>
          </p:cNvPr>
          <p:cNvSpPr/>
          <p:nvPr/>
        </p:nvSpPr>
        <p:spPr>
          <a:xfrm>
            <a:off x="-21938" y="0"/>
            <a:ext cx="9144000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320202" y="116424"/>
            <a:ext cx="8503594" cy="470096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lvl="0" algn="ctr"/>
            <a:r>
              <a:rPr lang="en-US" sz="1600" dirty="0" err="1">
                <a:solidFill>
                  <a:schemeClr val="tx1"/>
                </a:solidFill>
              </a:rPr>
              <a:t>TransContainer</a:t>
            </a:r>
            <a:r>
              <a:rPr lang="en-US" sz="1600" dirty="0">
                <a:solidFill>
                  <a:schemeClr val="tx1"/>
                </a:solidFill>
              </a:rPr>
              <a:t> Main Routes: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from Yokohama to Russia, Kazakhstan, Uzbekistan via Port Vostochny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F4D1618D-76C2-4B62-83DB-797DAF5674C5}"/>
              </a:ext>
            </a:extLst>
          </p:cNvPr>
          <p:cNvSpPr txBox="1">
            <a:spLocks/>
          </p:cNvSpPr>
          <p:nvPr/>
        </p:nvSpPr>
        <p:spPr>
          <a:xfrm>
            <a:off x="8631496" y="4788241"/>
            <a:ext cx="512504" cy="27418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smtClean="0"/>
              <a:pPr/>
              <a:t>17</a:t>
            </a:fld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679764-8C5D-45D4-A9F3-97F414B55384}"/>
              </a:ext>
            </a:extLst>
          </p:cNvPr>
          <p:cNvSpPr/>
          <p:nvPr/>
        </p:nvSpPr>
        <p:spPr>
          <a:xfrm>
            <a:off x="5334000" y="687882"/>
            <a:ext cx="3809983" cy="44619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C6F6816C-49BD-4EC1-BDA2-6799DD929234}"/>
              </a:ext>
            </a:extLst>
          </p:cNvPr>
          <p:cNvSpPr/>
          <p:nvPr/>
        </p:nvSpPr>
        <p:spPr>
          <a:xfrm>
            <a:off x="1" y="-15294"/>
            <a:ext cx="9144000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C05F13D2-E1D6-451B-B8D5-11369F0D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20" y="146380"/>
            <a:ext cx="7973336" cy="1320800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Trebuchet MS (Заголовки)"/>
              </a:rPr>
              <a:t>CCTT Project</a:t>
            </a:r>
            <a:r>
              <a:rPr lang="ru-RU" sz="1600" b="1" dirty="0">
                <a:solidFill>
                  <a:schemeClr val="tx1"/>
                </a:solidFill>
                <a:latin typeface="Trebuchet MS (Заголовки)"/>
              </a:rPr>
              <a:t>: </a:t>
            </a:r>
            <a:r>
              <a:rPr lang="en-GB" sz="1600" b="1" dirty="0">
                <a:solidFill>
                  <a:schemeClr val="tx1"/>
                </a:solidFill>
                <a:latin typeface="Trebuchet MS (Заголовки)"/>
              </a:rPr>
              <a:t>Multimodal Trans-Eurasian Routes’ Transport Network</a:t>
            </a:r>
            <a:br>
              <a:rPr lang="en-US" sz="1600" b="1" dirty="0">
                <a:solidFill>
                  <a:schemeClr val="tx1"/>
                </a:solidFill>
                <a:latin typeface="Trebuchet MS (Заголовки)"/>
              </a:rPr>
            </a:br>
            <a:endParaRPr lang="ru-RU" sz="1600" b="1" dirty="0">
              <a:solidFill>
                <a:schemeClr val="tx1"/>
              </a:solidFill>
              <a:latin typeface="Trebuchet MS (Заголовки)"/>
            </a:endParaRPr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70E5D177-4A68-414C-AE87-2A9307D70D8A}"/>
              </a:ext>
            </a:extLst>
          </p:cNvPr>
          <p:cNvSpPr/>
          <p:nvPr/>
        </p:nvSpPr>
        <p:spPr>
          <a:xfrm>
            <a:off x="-535849" y="578563"/>
            <a:ext cx="5336450" cy="4461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E94AD83-6B18-46D5-8843-DA472B2851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7" t="15704" r="40000" b="5534"/>
          <a:stretch/>
        </p:blipFill>
        <p:spPr>
          <a:xfrm>
            <a:off x="5006288" y="894300"/>
            <a:ext cx="3962400" cy="4049131"/>
          </a:xfrm>
          <a:prstGeom prst="rect">
            <a:avLst/>
          </a:prstGeom>
        </p:spPr>
      </p:pic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id="{4B53F5A5-7910-40D1-8EC4-D18DD7E63B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12965" y="4849529"/>
            <a:ext cx="512504" cy="274182"/>
          </a:xfrm>
        </p:spPr>
        <p:txBody>
          <a:bodyPr/>
          <a:lstStyle/>
          <a:p>
            <a:fld id="{B6F15528-21DE-4FAA-801E-634DDDAF4B2B}" type="slidenum">
              <a:rPr lang="ru-RU" sz="1400" smtClean="0"/>
              <a:t>18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9517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2D910F45-BA78-4FE6-B389-3EDA74706C63}"/>
              </a:ext>
            </a:extLst>
          </p:cNvPr>
          <p:cNvSpPr/>
          <p:nvPr/>
        </p:nvSpPr>
        <p:spPr>
          <a:xfrm>
            <a:off x="3581400" y="517525"/>
            <a:ext cx="1641900" cy="1572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97E02-4A74-411C-8354-38296E3B410B}"/>
              </a:ext>
            </a:extLst>
          </p:cNvPr>
          <p:cNvSpPr txBox="1"/>
          <p:nvPr/>
        </p:nvSpPr>
        <p:spPr>
          <a:xfrm>
            <a:off x="1668935" y="2270125"/>
            <a:ext cx="5691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THANK YOU FOR YOUR ATTENTION</a:t>
            </a:r>
            <a:endParaRPr lang="ru-RU" sz="2800" i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CF5D1A-5F41-4A2E-B958-2D124A190F14}"/>
              </a:ext>
            </a:extLst>
          </p:cNvPr>
          <p:cNvSpPr/>
          <p:nvPr/>
        </p:nvSpPr>
        <p:spPr>
          <a:xfrm>
            <a:off x="651300" y="37179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484C50"/>
                </a:solidFill>
                <a:latin typeface="Roboto" panose="02000000000000000000"/>
              </a:rPr>
              <a:t>CCTT Representative Office in Russia</a:t>
            </a:r>
          </a:p>
          <a:p>
            <a:endParaRPr lang="en-US" sz="1200" dirty="0">
              <a:solidFill>
                <a:srgbClr val="484C50"/>
              </a:solidFill>
              <a:latin typeface="Roboto" panose="02000000000000000000"/>
            </a:endParaRPr>
          </a:p>
          <a:p>
            <a:r>
              <a:rPr lang="en-US" sz="1200" dirty="0">
                <a:solidFill>
                  <a:srgbClr val="484C50"/>
                </a:solidFill>
                <a:latin typeface="Roboto" panose="02000000000000000000"/>
              </a:rPr>
              <a:t>125009, 24/2 </a:t>
            </a:r>
            <a:r>
              <a:rPr lang="en-US" sz="1200" dirty="0" err="1">
                <a:solidFill>
                  <a:srgbClr val="484C50"/>
                </a:solidFill>
                <a:latin typeface="Roboto" panose="02000000000000000000"/>
              </a:rPr>
              <a:t>Tverskaya</a:t>
            </a:r>
            <a:r>
              <a:rPr lang="en-US" sz="1200" dirty="0">
                <a:solidFill>
                  <a:srgbClr val="484C50"/>
                </a:solidFill>
                <a:latin typeface="Roboto" panose="02000000000000000000"/>
              </a:rPr>
              <a:t>, 2 floor, 4 entrance. </a:t>
            </a:r>
            <a:br>
              <a:rPr lang="en-US" sz="1200" dirty="0">
                <a:solidFill>
                  <a:srgbClr val="484C50"/>
                </a:solidFill>
                <a:latin typeface="Roboto" panose="02000000000000000000"/>
              </a:rPr>
            </a:br>
            <a:r>
              <a:rPr lang="en-US" sz="1200" dirty="0">
                <a:solidFill>
                  <a:srgbClr val="484C50"/>
                </a:solidFill>
                <a:latin typeface="Roboto" panose="02000000000000000000"/>
              </a:rPr>
              <a:t>Moscow, Russia</a:t>
            </a:r>
          </a:p>
          <a:p>
            <a:r>
              <a:rPr lang="en-US" sz="1200" dirty="0">
                <a:solidFill>
                  <a:srgbClr val="484C50"/>
                </a:solidFill>
                <a:latin typeface="Roboto" panose="02000000000000000000"/>
              </a:rPr>
              <a:t>Tel/Fax: (495) 232-55-51; (495) 234-00-22</a:t>
            </a:r>
            <a:br>
              <a:rPr lang="en-US" sz="1200" dirty="0">
                <a:solidFill>
                  <a:srgbClr val="484C50"/>
                </a:solidFill>
                <a:latin typeface="Roboto" panose="02000000000000000000"/>
              </a:rPr>
            </a:br>
            <a:r>
              <a:rPr lang="en-US" sz="1200" dirty="0">
                <a:solidFill>
                  <a:srgbClr val="484C50"/>
                </a:solidFill>
                <a:latin typeface="Roboto" panose="02000000000000000000"/>
              </a:rPr>
              <a:t>e-mail: info@icctt.com </a:t>
            </a:r>
            <a:endParaRPr lang="en-US" sz="1200" b="0" i="0" dirty="0">
              <a:solidFill>
                <a:srgbClr val="484C50"/>
              </a:solidFill>
              <a:effectLst/>
              <a:latin typeface="Roboto" panose="0200000000000000000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65711F-3553-40B1-A050-5CED5086C11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382000" y="4644072"/>
            <a:ext cx="512504" cy="274182"/>
          </a:xfrm>
        </p:spPr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7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B82F69B-0088-4FF4-963B-34A25527F8A7}"/>
              </a:ext>
            </a:extLst>
          </p:cNvPr>
          <p:cNvSpPr/>
          <p:nvPr/>
        </p:nvSpPr>
        <p:spPr>
          <a:xfrm>
            <a:off x="-18" y="687882"/>
            <a:ext cx="9144001" cy="44619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9410A52-88EC-43DD-87A0-DC97BEB6D734}"/>
              </a:ext>
            </a:extLst>
          </p:cNvPr>
          <p:cNvSpPr/>
          <p:nvPr/>
        </p:nvSpPr>
        <p:spPr>
          <a:xfrm>
            <a:off x="119705" y="2165727"/>
            <a:ext cx="3951369" cy="155400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C6F6816C-49BD-4EC1-BDA2-6799DD929234}"/>
              </a:ext>
            </a:extLst>
          </p:cNvPr>
          <p:cNvSpPr/>
          <p:nvPr/>
        </p:nvSpPr>
        <p:spPr>
          <a:xfrm>
            <a:off x="0" y="-15294"/>
            <a:ext cx="9144001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Заголовок 27">
            <a:extLst>
              <a:ext uri="{FF2B5EF4-FFF2-40B4-BE49-F238E27FC236}">
                <a16:creationId xmlns:a16="http://schemas.microsoft.com/office/drawing/2014/main" id="{36EAE854-2D68-4035-BD01-35A5E3498624}"/>
              </a:ext>
            </a:extLst>
          </p:cNvPr>
          <p:cNvSpPr txBox="1">
            <a:spLocks/>
          </p:cNvSpPr>
          <p:nvPr/>
        </p:nvSpPr>
        <p:spPr>
          <a:xfrm>
            <a:off x="458951" y="143784"/>
            <a:ext cx="838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bg1"/>
                </a:solidFill>
                <a:latin typeface="Gotham Pro Medium"/>
                <a:ea typeface="+mj-ea"/>
                <a:cs typeface="Gotham Pro Medium"/>
              </a:defRPr>
            </a:lvl1pPr>
          </a:lstStyle>
          <a:p>
            <a:pPr algn="ctr"/>
            <a:r>
              <a:rPr lang="ru-RU" sz="1800" b="1" kern="0" dirty="0">
                <a:solidFill>
                  <a:schemeClr val="tx1"/>
                </a:solidFill>
                <a:latin typeface="+mj-lt"/>
              </a:rPr>
              <a:t>СС</a:t>
            </a:r>
            <a:r>
              <a:rPr lang="en-US" sz="1800" b="1" kern="0" dirty="0">
                <a:solidFill>
                  <a:schemeClr val="tx1"/>
                </a:solidFill>
                <a:latin typeface="+mj-lt"/>
              </a:rPr>
              <a:t>TT – International Coordinating Council on Trans-Eurasian Transportation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1C073B3-3BAF-4D53-8E01-1A94189E7B79}"/>
              </a:ext>
            </a:extLst>
          </p:cNvPr>
          <p:cNvGrpSpPr/>
          <p:nvPr/>
        </p:nvGrpSpPr>
        <p:grpSpPr>
          <a:xfrm>
            <a:off x="4116443" y="1497110"/>
            <a:ext cx="4779868" cy="2830360"/>
            <a:chOff x="1520106" y="1818787"/>
            <a:chExt cx="5387677" cy="31201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F15976-828D-4264-844D-15650249836F}"/>
                </a:ext>
              </a:extLst>
            </p:cNvPr>
            <p:cNvSpPr txBox="1"/>
            <p:nvPr/>
          </p:nvSpPr>
          <p:spPr>
            <a:xfrm>
              <a:off x="1559181" y="2817144"/>
              <a:ext cx="1657040" cy="2544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Railways</a:t>
              </a:r>
              <a:endParaRPr lang="ru-RU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BD3B7B-96D7-4F01-9424-5B3A31A8B58E}"/>
                </a:ext>
              </a:extLst>
            </p:cNvPr>
            <p:cNvSpPr txBox="1"/>
            <p:nvPr/>
          </p:nvSpPr>
          <p:spPr>
            <a:xfrm>
              <a:off x="5258863" y="3508321"/>
              <a:ext cx="1643499" cy="2714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i="1" dirty="0">
                  <a:solidFill>
                    <a:schemeClr val="tx1"/>
                  </a:solidFill>
                </a:rPr>
                <a:t>Mass media</a:t>
              </a:r>
              <a:endParaRPr lang="ru-RU" sz="10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FE51D4C-4922-46BE-A1C9-C5FC792B98A3}"/>
                </a:ext>
              </a:extLst>
            </p:cNvPr>
            <p:cNvSpPr/>
            <p:nvPr/>
          </p:nvSpPr>
          <p:spPr>
            <a:xfrm>
              <a:off x="5259421" y="4156140"/>
              <a:ext cx="1643499" cy="2714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000" b="1" i="1" dirty="0">
                  <a:solidFill>
                    <a:schemeClr val="tx1"/>
                  </a:solidFill>
                </a:rPr>
                <a:t>Telecom / IT</a:t>
              </a:r>
              <a:endParaRPr lang="ru-RU" sz="10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805F6E-225E-4261-B748-12EF882A9EFF}"/>
                </a:ext>
              </a:extLst>
            </p:cNvPr>
            <p:cNvSpPr txBox="1"/>
            <p:nvPr/>
          </p:nvSpPr>
          <p:spPr>
            <a:xfrm>
              <a:off x="5264283" y="3174623"/>
              <a:ext cx="1638081" cy="2714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i="1" dirty="0">
                  <a:solidFill>
                    <a:schemeClr val="tx1"/>
                  </a:solidFill>
                </a:rPr>
                <a:t>Marketing</a:t>
              </a:r>
              <a:endParaRPr lang="ru-RU" sz="10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C03329B-2583-4C6B-8E60-59016C023AC3}"/>
                </a:ext>
              </a:extLst>
            </p:cNvPr>
            <p:cNvSpPr/>
            <p:nvPr/>
          </p:nvSpPr>
          <p:spPr>
            <a:xfrm>
              <a:off x="5264930" y="3837821"/>
              <a:ext cx="1631363" cy="2714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000" b="1" i="1" dirty="0">
                  <a:solidFill>
                    <a:schemeClr val="tx1"/>
                  </a:solidFill>
                </a:rPr>
                <a:t>Insurance</a:t>
              </a:r>
              <a:r>
                <a:rPr lang="ru-RU" sz="800" b="1" i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AEBB65D-C258-4A72-8288-BF5744AB8545}"/>
                </a:ext>
              </a:extLst>
            </p:cNvPr>
            <p:cNvSpPr/>
            <p:nvPr/>
          </p:nvSpPr>
          <p:spPr>
            <a:xfrm>
              <a:off x="1539694" y="3632940"/>
              <a:ext cx="1651895" cy="40714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solidFill>
                    <a:schemeClr val="tx1"/>
                  </a:solidFill>
                </a:rPr>
                <a:t>State organizations, municipalities</a:t>
              </a:r>
              <a:endParaRPr lang="ru-RU" sz="900" b="1" i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360AED-8ED7-4465-B6F4-727CE3E5BE9E}"/>
                </a:ext>
              </a:extLst>
            </p:cNvPr>
            <p:cNvSpPr txBox="1"/>
            <p:nvPr/>
          </p:nvSpPr>
          <p:spPr>
            <a:xfrm>
              <a:off x="5264283" y="4459519"/>
              <a:ext cx="1643500" cy="2714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i="1" dirty="0">
                  <a:solidFill>
                    <a:schemeClr val="tx1"/>
                  </a:solidFill>
                </a:rPr>
                <a:t>Security</a:t>
              </a:r>
              <a:r>
                <a:rPr lang="ru-RU" sz="800" b="1" i="1" dirty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C122F9-0340-4841-A508-75E1B1240E7D}"/>
                </a:ext>
              </a:extLst>
            </p:cNvPr>
            <p:cNvSpPr txBox="1"/>
            <p:nvPr/>
          </p:nvSpPr>
          <p:spPr>
            <a:xfrm>
              <a:off x="2234352" y="1818787"/>
              <a:ext cx="4223977" cy="339288"/>
            </a:xfrm>
            <a:prstGeom prst="rect">
              <a:avLst/>
            </a:prstGeom>
            <a:solidFill>
              <a:srgbClr val="52A4C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georgia" panose="02040502050405020303" pitchFamily="18" charset="0"/>
                </a:rPr>
                <a:t>CCTT Secretariat</a:t>
              </a:r>
              <a:endParaRPr lang="en-US" sz="1400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D36C321-2606-41E0-ACF6-1C99837F8C28}"/>
                </a:ext>
              </a:extLst>
            </p:cNvPr>
            <p:cNvSpPr txBox="1"/>
            <p:nvPr/>
          </p:nvSpPr>
          <p:spPr>
            <a:xfrm>
              <a:off x="1520106" y="2330935"/>
              <a:ext cx="5329802" cy="279913"/>
            </a:xfrm>
            <a:prstGeom prst="rect">
              <a:avLst/>
            </a:prstGeom>
            <a:solidFill>
              <a:srgbClr val="52A4C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i="1" dirty="0">
                  <a:latin typeface="Georgia" panose="02040502050405020303" pitchFamily="18" charset="0"/>
                </a:rPr>
                <a:t>CCTT members (95 members from 24 countries)</a:t>
              </a:r>
              <a:endParaRPr lang="ru-RU" sz="1050" b="1" i="1" dirty="0">
                <a:latin typeface="Georgia" panose="02040502050405020303" pitchFamily="18" charset="0"/>
              </a:endParaRPr>
            </a:p>
          </p:txBody>
        </p: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BA929B17-C74C-4346-B852-04FC86177E30}"/>
                </a:ext>
              </a:extLst>
            </p:cNvPr>
            <p:cNvCxnSpPr>
              <a:cxnSpLocks/>
            </p:cNvCxnSpPr>
            <p:nvPr/>
          </p:nvCxnSpPr>
          <p:spPr>
            <a:xfrm>
              <a:off x="4416959" y="2129858"/>
              <a:ext cx="0" cy="21240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870E626A-3AF0-4717-99F9-31B4149F7D4C}"/>
                </a:ext>
              </a:extLst>
            </p:cNvPr>
            <p:cNvCxnSpPr>
              <a:cxnSpLocks/>
            </p:cNvCxnSpPr>
            <p:nvPr/>
          </p:nvCxnSpPr>
          <p:spPr>
            <a:xfrm>
              <a:off x="4416957" y="2627785"/>
              <a:ext cx="1" cy="20717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06B782A1-F924-4768-88D6-56D079AC1428}"/>
                </a:ext>
              </a:extLst>
            </p:cNvPr>
            <p:cNvSpPr/>
            <p:nvPr/>
          </p:nvSpPr>
          <p:spPr>
            <a:xfrm>
              <a:off x="1548089" y="4268967"/>
              <a:ext cx="1643500" cy="2544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RF Ministries </a:t>
              </a:r>
              <a:endParaRPr lang="ru-RU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FC8C9136-238B-470C-8356-E1056D77AD99}"/>
                </a:ext>
              </a:extLst>
            </p:cNvPr>
            <p:cNvSpPr/>
            <p:nvPr/>
          </p:nvSpPr>
          <p:spPr>
            <a:xfrm>
              <a:off x="3369664" y="4096992"/>
              <a:ext cx="1729738" cy="3901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solidFill>
                    <a:schemeClr val="tx1"/>
                  </a:solidFill>
                </a:rPr>
                <a:t>Cargo owners</a:t>
              </a:r>
            </a:p>
            <a:p>
              <a:endParaRPr lang="ru-RU" sz="800" b="1" dirty="0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467AEA00-A1E7-4EE8-B28D-CF34DCCB4D9B}"/>
                </a:ext>
              </a:extLst>
            </p:cNvPr>
            <p:cNvSpPr/>
            <p:nvPr/>
          </p:nvSpPr>
          <p:spPr>
            <a:xfrm>
              <a:off x="3373085" y="3313892"/>
              <a:ext cx="1729739" cy="23750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800" b="1" i="1" dirty="0">
                  <a:solidFill>
                    <a:schemeClr val="tx1"/>
                  </a:solidFill>
                </a:rPr>
                <a:t>Operators and forwarders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D4381767-0FB1-4A40-B462-558869EEEA23}"/>
                </a:ext>
              </a:extLst>
            </p:cNvPr>
            <p:cNvSpPr/>
            <p:nvPr/>
          </p:nvSpPr>
          <p:spPr>
            <a:xfrm>
              <a:off x="3375660" y="2846757"/>
              <a:ext cx="1729740" cy="3732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800" b="1" i="1" dirty="0">
                  <a:solidFill>
                    <a:schemeClr val="tx1"/>
                  </a:solidFill>
                </a:rPr>
                <a:t>National Freight Forwarders Associations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6BA3CE27-5515-49C2-A177-FC92718ABB25}"/>
                </a:ext>
              </a:extLst>
            </p:cNvPr>
            <p:cNvSpPr/>
            <p:nvPr/>
          </p:nvSpPr>
          <p:spPr>
            <a:xfrm>
              <a:off x="3381468" y="3637345"/>
              <a:ext cx="1721356" cy="2544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solidFill>
                    <a:schemeClr val="tx1"/>
                  </a:solidFill>
                </a:rPr>
                <a:t>Shipping companies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932C57AC-7582-40C0-A03C-C3543DA44FA3}"/>
                </a:ext>
              </a:extLst>
            </p:cNvPr>
            <p:cNvSpPr/>
            <p:nvPr/>
          </p:nvSpPr>
          <p:spPr>
            <a:xfrm>
              <a:off x="1548089" y="4667496"/>
              <a:ext cx="1643500" cy="2714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RF FCS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31244619-F63E-4665-92E0-551DF5C15EDF}"/>
                </a:ext>
              </a:extLst>
            </p:cNvPr>
            <p:cNvSpPr/>
            <p:nvPr/>
          </p:nvSpPr>
          <p:spPr>
            <a:xfrm>
              <a:off x="1541318" y="3173973"/>
              <a:ext cx="1643500" cy="3732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800" b="1" i="1" dirty="0">
                  <a:solidFill>
                    <a:schemeClr val="tx1"/>
                  </a:solidFill>
                </a:rPr>
                <a:t>Seaports and stevedoring companies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A771249-3593-4DC7-A5C0-20EEED47695E}"/>
                </a:ext>
              </a:extLst>
            </p:cNvPr>
            <p:cNvSpPr txBox="1"/>
            <p:nvPr/>
          </p:nvSpPr>
          <p:spPr>
            <a:xfrm>
              <a:off x="5264838" y="2845282"/>
              <a:ext cx="1638081" cy="2714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Consulting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id="{C3C09F6D-31B0-4F12-AD6D-6FD41841F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47925"/>
              </p:ext>
            </p:extLst>
          </p:nvPr>
        </p:nvGraphicFramePr>
        <p:xfrm>
          <a:off x="5102102" y="714786"/>
          <a:ext cx="3168771" cy="70128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68771">
                  <a:extLst>
                    <a:ext uri="{9D8B030D-6E8A-4147-A177-3AD203B41FA5}">
                      <a16:colId xmlns:a16="http://schemas.microsoft.com/office/drawing/2014/main" val="3576538163"/>
                    </a:ext>
                  </a:extLst>
                </a:gridCol>
              </a:tblGrid>
              <a:tr h="16194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СС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TT Chairman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955" marR="37955" marT="18978" marB="1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69026"/>
                  </a:ext>
                </a:extLst>
              </a:tr>
              <a:tr h="449969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CEO – Chairman of the Board, 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RZD OJSC</a:t>
                      </a:r>
                      <a:endParaRPr lang="en-US" sz="1200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955" marR="37955" marT="18978" marB="1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248954"/>
                  </a:ext>
                </a:extLst>
              </a:tr>
            </a:tbl>
          </a:graphicData>
        </a:graphic>
      </p:graphicFrame>
      <p:pic>
        <p:nvPicPr>
          <p:cNvPr id="51" name="Объект 54">
            <a:extLst>
              <a:ext uri="{FF2B5EF4-FFF2-40B4-BE49-F238E27FC236}">
                <a16:creationId xmlns:a16="http://schemas.microsoft.com/office/drawing/2014/main" id="{A41288CB-6191-4DC6-AA4D-E6D215B797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82" y="3939633"/>
            <a:ext cx="2227710" cy="1408770"/>
          </a:xfrm>
        </p:spPr>
      </p:pic>
      <p:pic>
        <p:nvPicPr>
          <p:cNvPr id="36" name="Picture 8" descr="Flag of Russia.svg">
            <a:extLst>
              <a:ext uri="{FF2B5EF4-FFF2-40B4-BE49-F238E27FC236}">
                <a16:creationId xmlns:a16="http://schemas.microsoft.com/office/drawing/2014/main" id="{C0C3A2BF-1129-478E-BC25-2A8D04BF9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52" y="2221971"/>
            <a:ext cx="494345" cy="34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0" descr="Flag of Japan.svg">
            <a:extLst>
              <a:ext uri="{FF2B5EF4-FFF2-40B4-BE49-F238E27FC236}">
                <a16:creationId xmlns:a16="http://schemas.microsoft.com/office/drawing/2014/main" id="{4016B7A4-91CE-46C5-B24E-E9B587D6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83" y="2230973"/>
            <a:ext cx="486893" cy="343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8703DE8F-9AF7-4494-8BBE-437F7323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2" y="2217136"/>
            <a:ext cx="518470" cy="3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Таблица 52">
            <a:extLst>
              <a:ext uri="{FF2B5EF4-FFF2-40B4-BE49-F238E27FC236}">
                <a16:creationId xmlns:a16="http://schemas.microsoft.com/office/drawing/2014/main" id="{9478D478-AD04-42AE-A20A-BFD84A92C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84172"/>
              </p:ext>
            </p:extLst>
          </p:nvPr>
        </p:nvGraphicFramePr>
        <p:xfrm>
          <a:off x="19070" y="2614191"/>
          <a:ext cx="1204451" cy="499654"/>
        </p:xfrm>
        <a:graphic>
          <a:graphicData uri="http://schemas.openxmlformats.org/drawingml/2006/table">
            <a:tbl>
              <a:tblPr/>
              <a:tblGrid>
                <a:gridCol w="1204451">
                  <a:extLst>
                    <a:ext uri="{9D8B030D-6E8A-4147-A177-3AD203B41FA5}">
                      <a16:colId xmlns:a16="http://schemas.microsoft.com/office/drawing/2014/main" val="3576538163"/>
                    </a:ext>
                  </a:extLst>
                </a:gridCol>
              </a:tblGrid>
              <a:tr h="499654">
                <a:tc>
                  <a:txBody>
                    <a:bodyPr/>
                    <a:lstStyle/>
                    <a:p>
                      <a:pPr algn="ctr"/>
                      <a:r>
                        <a:rPr lang="en-US" sz="900" b="1" i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CCTT Vice- Chairman</a:t>
                      </a:r>
                      <a:endParaRPr lang="en-US" sz="9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955" marR="37955" marT="18978" marB="1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569026"/>
                  </a:ext>
                </a:extLst>
              </a:tr>
            </a:tbl>
          </a:graphicData>
        </a:graphic>
      </p:graphicFrame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28AB677-7ACD-48DD-A9A8-A0F00661C7DE}"/>
              </a:ext>
            </a:extLst>
          </p:cNvPr>
          <p:cNvSpPr/>
          <p:nvPr/>
        </p:nvSpPr>
        <p:spPr>
          <a:xfrm>
            <a:off x="2796967" y="3705735"/>
            <a:ext cx="1245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On a rotating basis</a:t>
            </a:r>
            <a:endParaRPr lang="ru-RU" sz="1200" b="1" i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DA9382A-AFF9-473B-99FF-350E7AE11123}"/>
              </a:ext>
            </a:extLst>
          </p:cNvPr>
          <p:cNvSpPr txBox="1"/>
          <p:nvPr/>
        </p:nvSpPr>
        <p:spPr>
          <a:xfrm>
            <a:off x="119705" y="3161060"/>
            <a:ext cx="93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GETO</a:t>
            </a:r>
          </a:p>
          <a:p>
            <a:pPr algn="ctr"/>
            <a:r>
              <a:rPr lang="en-US" sz="1000" b="1" dirty="0"/>
              <a:t>President</a:t>
            </a:r>
            <a:endParaRPr lang="ru-RU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B1D615-FCED-4DE1-A21A-CF721B6E2EC7}"/>
              </a:ext>
            </a:extLst>
          </p:cNvPr>
          <p:cNvSpPr txBox="1"/>
          <p:nvPr/>
        </p:nvSpPr>
        <p:spPr>
          <a:xfrm>
            <a:off x="1209412" y="3161059"/>
            <a:ext cx="899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TSIOAJ</a:t>
            </a:r>
          </a:p>
          <a:p>
            <a:pPr algn="ctr"/>
            <a:r>
              <a:rPr lang="en-US" sz="1000" b="1" dirty="0"/>
              <a:t>President</a:t>
            </a:r>
            <a:endParaRPr lang="ru-RU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F9BC583-B32E-4018-AB80-0A3B8FE3DC07}"/>
              </a:ext>
            </a:extLst>
          </p:cNvPr>
          <p:cNvSpPr txBox="1"/>
          <p:nvPr/>
        </p:nvSpPr>
        <p:spPr>
          <a:xfrm>
            <a:off x="2049435" y="3178090"/>
            <a:ext cx="93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ARF (</a:t>
            </a:r>
            <a:r>
              <a:rPr lang="ru-RU" sz="1000" b="1" dirty="0"/>
              <a:t>АРЭ</a:t>
            </a:r>
            <a:r>
              <a:rPr lang="en-US" sz="1000" b="1" dirty="0"/>
              <a:t>)</a:t>
            </a:r>
          </a:p>
          <a:p>
            <a:pPr algn="ctr"/>
            <a:r>
              <a:rPr lang="en-US" sz="1000" b="1" dirty="0"/>
              <a:t>President</a:t>
            </a:r>
            <a:endParaRPr lang="ru-RU" sz="10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BDE7B60-7972-4420-8A7B-DF5AD723779B}"/>
              </a:ext>
            </a:extLst>
          </p:cNvPr>
          <p:cNvSpPr txBox="1"/>
          <p:nvPr/>
        </p:nvSpPr>
        <p:spPr>
          <a:xfrm>
            <a:off x="2914166" y="3065742"/>
            <a:ext cx="1027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Chairman of the Board, KTZ</a:t>
            </a:r>
            <a:endParaRPr lang="ru-RU" sz="10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1A1640-F557-424C-AEDC-530F4D75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13" y="2230973"/>
            <a:ext cx="543251" cy="33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F161E6-7EEF-45A5-B1EC-B9683E4C3E68}"/>
              </a:ext>
            </a:extLst>
          </p:cNvPr>
          <p:cNvSpPr/>
          <p:nvPr/>
        </p:nvSpPr>
        <p:spPr>
          <a:xfrm>
            <a:off x="2938195" y="2165726"/>
            <a:ext cx="909932" cy="154600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B8A4C412-9CBC-498E-A4F3-77A036116FC4}"/>
              </a:ext>
            </a:extLst>
          </p:cNvPr>
          <p:cNvSpPr/>
          <p:nvPr/>
        </p:nvSpPr>
        <p:spPr>
          <a:xfrm>
            <a:off x="-110885" y="3775976"/>
            <a:ext cx="3219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NATIONAL FORWARDING ASSOCIATIONS</a:t>
            </a:r>
          </a:p>
          <a:p>
            <a:pPr algn="ctr"/>
            <a:r>
              <a:rPr lang="en-US" sz="1200" b="1" i="1" dirty="0"/>
              <a:t>(Standing Members)</a:t>
            </a:r>
            <a:endParaRPr lang="ru-RU" sz="1200" b="1" i="1" dirty="0"/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8ACD0A4C-1348-4702-B66F-71CF4C5C7F81}"/>
              </a:ext>
            </a:extLst>
          </p:cNvPr>
          <p:cNvCxnSpPr>
            <a:cxnSpLocks/>
          </p:cNvCxnSpPr>
          <p:nvPr/>
        </p:nvCxnSpPr>
        <p:spPr>
          <a:xfrm>
            <a:off x="6689804" y="1355227"/>
            <a:ext cx="0" cy="1926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26CFA4B-A28D-4B34-BECB-6737B7DDC7E6}"/>
              </a:ext>
            </a:extLst>
          </p:cNvPr>
          <p:cNvSpPr txBox="1"/>
          <p:nvPr/>
        </p:nvSpPr>
        <p:spPr>
          <a:xfrm>
            <a:off x="189435" y="1739715"/>
            <a:ext cx="3747451" cy="276999"/>
          </a:xfrm>
          <a:prstGeom prst="rect">
            <a:avLst/>
          </a:prstGeom>
          <a:solidFill>
            <a:srgbClr val="52A4C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eorgia" panose="02040502050405020303" pitchFamily="18" charset="0"/>
              </a:rPr>
              <a:t>CCTT</a:t>
            </a:r>
            <a:r>
              <a:rPr lang="ru-RU" sz="1200" b="1" i="1" dirty="0">
                <a:latin typeface="georgia" panose="02040502050405020303" pitchFamily="18" charset="0"/>
              </a:rPr>
              <a:t> </a:t>
            </a:r>
            <a:r>
              <a:rPr lang="en-US" sz="1200" b="1" i="1" dirty="0">
                <a:latin typeface="georgia" panose="02040502050405020303" pitchFamily="18" charset="0"/>
              </a:rPr>
              <a:t>Vice-Chairmen</a:t>
            </a:r>
            <a:endParaRPr lang="en-US" sz="1200" b="1" i="1" dirty="0"/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C7A76FF8-E741-4E93-BD97-4B7FE922D9E6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V="1">
            <a:off x="2063160" y="1065428"/>
            <a:ext cx="3038942" cy="558994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5B154B66-7916-41EF-A743-C2C51721B0B2}"/>
              </a:ext>
            </a:extLst>
          </p:cNvPr>
          <p:cNvSpPr/>
          <p:nvPr/>
        </p:nvSpPr>
        <p:spPr>
          <a:xfrm rot="10800000">
            <a:off x="1960046" y="1547052"/>
            <a:ext cx="192732" cy="17845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5CC51D7-A95D-4DE1-AA68-B31A8E5D6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r="11529" b="75786"/>
          <a:stretch/>
        </p:blipFill>
        <p:spPr bwMode="auto">
          <a:xfrm>
            <a:off x="7558629" y="4416134"/>
            <a:ext cx="1600200" cy="50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662CEB3-70AC-4930-9A5A-5867BB0B4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74426" b="7225"/>
          <a:stretch/>
        </p:blipFill>
        <p:spPr bwMode="auto">
          <a:xfrm>
            <a:off x="3891250" y="4427033"/>
            <a:ext cx="1635461" cy="48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" name="Таблица 51">
            <a:extLst>
              <a:ext uri="{FF2B5EF4-FFF2-40B4-BE49-F238E27FC236}">
                <a16:creationId xmlns:a16="http://schemas.microsoft.com/office/drawing/2014/main" id="{4A2B8ADE-E54C-4D13-A7C2-35A502E61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634065"/>
              </p:ext>
            </p:extLst>
          </p:nvPr>
        </p:nvGraphicFramePr>
        <p:xfrm>
          <a:off x="1007501" y="2622707"/>
          <a:ext cx="1204451" cy="499654"/>
        </p:xfrm>
        <a:graphic>
          <a:graphicData uri="http://schemas.openxmlformats.org/drawingml/2006/table">
            <a:tbl>
              <a:tblPr/>
              <a:tblGrid>
                <a:gridCol w="1204451">
                  <a:extLst>
                    <a:ext uri="{9D8B030D-6E8A-4147-A177-3AD203B41FA5}">
                      <a16:colId xmlns:a16="http://schemas.microsoft.com/office/drawing/2014/main" val="3576538163"/>
                    </a:ext>
                  </a:extLst>
                </a:gridCol>
              </a:tblGrid>
              <a:tr h="499654">
                <a:tc>
                  <a:txBody>
                    <a:bodyPr/>
                    <a:lstStyle/>
                    <a:p>
                      <a:pPr algn="ctr"/>
                      <a:r>
                        <a:rPr lang="en-US" sz="900" b="1" i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CCTT Vice- Chairman</a:t>
                      </a:r>
                      <a:endParaRPr lang="en-US" sz="9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955" marR="37955" marT="18978" marB="1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569026"/>
                  </a:ext>
                </a:extLst>
              </a:tr>
            </a:tbl>
          </a:graphicData>
        </a:graphic>
      </p:graphicFrame>
      <p:graphicFrame>
        <p:nvGraphicFramePr>
          <p:cNvPr id="66" name="Таблица 65">
            <a:extLst>
              <a:ext uri="{FF2B5EF4-FFF2-40B4-BE49-F238E27FC236}">
                <a16:creationId xmlns:a16="http://schemas.microsoft.com/office/drawing/2014/main" id="{7B1122E1-F4D8-4B1C-AF45-3B19DE3AC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695762"/>
              </p:ext>
            </p:extLst>
          </p:nvPr>
        </p:nvGraphicFramePr>
        <p:xfrm>
          <a:off x="1916360" y="2627984"/>
          <a:ext cx="1204451" cy="499654"/>
        </p:xfrm>
        <a:graphic>
          <a:graphicData uri="http://schemas.openxmlformats.org/drawingml/2006/table">
            <a:tbl>
              <a:tblPr/>
              <a:tblGrid>
                <a:gridCol w="1204451">
                  <a:extLst>
                    <a:ext uri="{9D8B030D-6E8A-4147-A177-3AD203B41FA5}">
                      <a16:colId xmlns:a16="http://schemas.microsoft.com/office/drawing/2014/main" val="3576538163"/>
                    </a:ext>
                  </a:extLst>
                </a:gridCol>
              </a:tblGrid>
              <a:tr h="499654">
                <a:tc>
                  <a:txBody>
                    <a:bodyPr/>
                    <a:lstStyle/>
                    <a:p>
                      <a:pPr algn="ctr"/>
                      <a:r>
                        <a:rPr lang="en-US" sz="900" b="1" i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CCTT Vice- Chairman</a:t>
                      </a:r>
                      <a:endParaRPr lang="en-US" sz="9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955" marR="37955" marT="18978" marB="1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569026"/>
                  </a:ext>
                </a:extLst>
              </a:tr>
            </a:tbl>
          </a:graphicData>
        </a:graphic>
      </p:graphicFrame>
      <p:graphicFrame>
        <p:nvGraphicFramePr>
          <p:cNvPr id="67" name="Таблица 66">
            <a:extLst>
              <a:ext uri="{FF2B5EF4-FFF2-40B4-BE49-F238E27FC236}">
                <a16:creationId xmlns:a16="http://schemas.microsoft.com/office/drawing/2014/main" id="{0248AE20-9D14-4532-A5BF-51B277C97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49868"/>
              </p:ext>
            </p:extLst>
          </p:nvPr>
        </p:nvGraphicFramePr>
        <p:xfrm>
          <a:off x="2825219" y="2619983"/>
          <a:ext cx="1204451" cy="499654"/>
        </p:xfrm>
        <a:graphic>
          <a:graphicData uri="http://schemas.openxmlformats.org/drawingml/2006/table">
            <a:tbl>
              <a:tblPr/>
              <a:tblGrid>
                <a:gridCol w="1204451">
                  <a:extLst>
                    <a:ext uri="{9D8B030D-6E8A-4147-A177-3AD203B41FA5}">
                      <a16:colId xmlns:a16="http://schemas.microsoft.com/office/drawing/2014/main" val="3576538163"/>
                    </a:ext>
                  </a:extLst>
                </a:gridCol>
              </a:tblGrid>
              <a:tr h="499654">
                <a:tc>
                  <a:txBody>
                    <a:bodyPr/>
                    <a:lstStyle/>
                    <a:p>
                      <a:pPr algn="ctr"/>
                      <a:r>
                        <a:rPr lang="en-US" sz="900" b="1" i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CCTT Vice-Chairman</a:t>
                      </a:r>
                      <a:endParaRPr lang="en-US" sz="9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955" marR="37955" marT="18978" marB="1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569026"/>
                  </a:ext>
                </a:extLst>
              </a:tr>
            </a:tbl>
          </a:graphicData>
        </a:graphic>
      </p:graphicFrame>
      <p:sp>
        <p:nvSpPr>
          <p:cNvPr id="68" name="Номер слайда 1">
            <a:extLst>
              <a:ext uri="{FF2B5EF4-FFF2-40B4-BE49-F238E27FC236}">
                <a16:creationId xmlns:a16="http://schemas.microsoft.com/office/drawing/2014/main" id="{5C5CF73D-28DD-437A-87F1-4179D6705E93}"/>
              </a:ext>
            </a:extLst>
          </p:cNvPr>
          <p:cNvSpPr txBox="1">
            <a:spLocks/>
          </p:cNvSpPr>
          <p:nvPr/>
        </p:nvSpPr>
        <p:spPr>
          <a:xfrm>
            <a:off x="8512965" y="4849529"/>
            <a:ext cx="512504" cy="27418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smtClean="0"/>
              <a:pPr/>
              <a:t>2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674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>
            <a:extLst>
              <a:ext uri="{FF2B5EF4-FFF2-40B4-BE49-F238E27FC236}">
                <a16:creationId xmlns:a16="http://schemas.microsoft.com/office/drawing/2014/main" id="{C6F6816C-49BD-4EC1-BDA2-6799DD929234}"/>
              </a:ext>
            </a:extLst>
          </p:cNvPr>
          <p:cNvSpPr/>
          <p:nvPr/>
        </p:nvSpPr>
        <p:spPr>
          <a:xfrm>
            <a:off x="1" y="-15294"/>
            <a:ext cx="9144000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Заголовок 27">
            <a:extLst>
              <a:ext uri="{FF2B5EF4-FFF2-40B4-BE49-F238E27FC236}">
                <a16:creationId xmlns:a16="http://schemas.microsoft.com/office/drawing/2014/main" id="{82ADF032-2273-42DD-9ED8-31D4C904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404" y="122896"/>
            <a:ext cx="5617928" cy="2228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</a:rPr>
              <a:t>СС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TT Working Groups (CCTT WG)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5E2F476-8B28-41F3-91B2-7BE49EDD92E7}"/>
              </a:ext>
            </a:extLst>
          </p:cNvPr>
          <p:cNvGrpSpPr/>
          <p:nvPr/>
        </p:nvGrpSpPr>
        <p:grpSpPr>
          <a:xfrm>
            <a:off x="3428264" y="864196"/>
            <a:ext cx="2695940" cy="1661785"/>
            <a:chOff x="3624532" y="700886"/>
            <a:chExt cx="2018205" cy="1273738"/>
          </a:xfrm>
        </p:grpSpPr>
        <p:sp>
          <p:nvSpPr>
            <p:cNvPr id="52" name="TextBox 7">
              <a:extLst>
                <a:ext uri="{FF2B5EF4-FFF2-40B4-BE49-F238E27FC236}">
                  <a16:creationId xmlns:a16="http://schemas.microsoft.com/office/drawing/2014/main" id="{33223107-B59A-4430-A0D1-7A8588846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684" y="1571519"/>
              <a:ext cx="897328" cy="235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Calibri" pitchFamily="34" charset="0"/>
                </a:rPr>
                <a:t>CCTT WG ITD </a:t>
              </a:r>
              <a:endParaRPr lang="ru-RU" sz="1400" b="1" dirty="0">
                <a:latin typeface="Calibri" pitchFamily="34" charset="0"/>
              </a:endParaRPr>
            </a:p>
          </p:txBody>
        </p:sp>
        <p:sp>
          <p:nvSpPr>
            <p:cNvPr id="65" name="TextBox 5">
              <a:extLst>
                <a:ext uri="{FF2B5EF4-FFF2-40B4-BE49-F238E27FC236}">
                  <a16:creationId xmlns:a16="http://schemas.microsoft.com/office/drawing/2014/main" id="{9A7E7D04-6007-46FE-94CA-9F6AF999B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4532" y="1762308"/>
              <a:ext cx="2018205" cy="212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200" i="1" dirty="0">
                  <a:latin typeface="Calibri" pitchFamily="34" charset="0"/>
                </a:rPr>
                <a:t>Working group on IT Development</a:t>
              </a:r>
            </a:p>
          </p:txBody>
        </p:sp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7266DFA1-7974-4927-8D5F-50C34442563B}"/>
                </a:ext>
              </a:extLst>
            </p:cNvPr>
            <p:cNvGrpSpPr/>
            <p:nvPr/>
          </p:nvGrpSpPr>
          <p:grpSpPr>
            <a:xfrm>
              <a:off x="3930042" y="772522"/>
              <a:ext cx="1430872" cy="792780"/>
              <a:chOff x="5430721" y="1343135"/>
              <a:chExt cx="2965548" cy="1828745"/>
            </a:xfrm>
          </p:grpSpPr>
          <p:sp>
            <p:nvSpPr>
              <p:cNvPr id="72" name="Прямоугольник: скругленные углы 71">
                <a:extLst>
                  <a:ext uri="{FF2B5EF4-FFF2-40B4-BE49-F238E27FC236}">
                    <a16:creationId xmlns:a16="http://schemas.microsoft.com/office/drawing/2014/main" id="{3AB4721B-FB05-45E8-8BAD-8B26ACCBACF9}"/>
                  </a:ext>
                </a:extLst>
              </p:cNvPr>
              <p:cNvSpPr/>
              <p:nvPr/>
            </p:nvSpPr>
            <p:spPr>
              <a:xfrm>
                <a:off x="5430721" y="1343135"/>
                <a:ext cx="2965548" cy="1828745"/>
              </a:xfrm>
              <a:prstGeom prst="roundRect">
                <a:avLst/>
              </a:prstGeom>
              <a:solidFill>
                <a:srgbClr val="C2DFE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8"/>
              </a:p>
            </p:txBody>
          </p:sp>
          <p:pic>
            <p:nvPicPr>
              <p:cNvPr id="73" name="Picture 2" descr="https://kazned.ru/img/articles/20170825_162958_31fe00.jpg">
                <a:extLst>
                  <a:ext uri="{FF2B5EF4-FFF2-40B4-BE49-F238E27FC236}">
                    <a16:creationId xmlns:a16="http://schemas.microsoft.com/office/drawing/2014/main" id="{5203CED4-A346-489F-9B5C-A0551430CC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11"/>
              <a:stretch/>
            </p:blipFill>
            <p:spPr bwMode="auto">
              <a:xfrm>
                <a:off x="5710933" y="1463734"/>
                <a:ext cx="2405124" cy="155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FC89185A-7C7F-400E-9107-21FADB958FFA}"/>
                  </a:ext>
                </a:extLst>
              </p:cNvPr>
              <p:cNvSpPr/>
              <p:nvPr/>
            </p:nvSpPr>
            <p:spPr>
              <a:xfrm>
                <a:off x="5710933" y="1463732"/>
                <a:ext cx="2405124" cy="88389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798"/>
              </a:p>
            </p:txBody>
          </p:sp>
          <p:pic>
            <p:nvPicPr>
              <p:cNvPr id="75" name="Picture 4" descr="https://upload.wikimedia.org/wikipedia/commons/3/3d/Logo_Information_Technology.jpg">
                <a:extLst>
                  <a:ext uri="{FF2B5EF4-FFF2-40B4-BE49-F238E27FC236}">
                    <a16:creationId xmlns:a16="http://schemas.microsoft.com/office/drawing/2014/main" id="{C7578952-C40B-4580-BBE4-118DBFADB6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6856" y="1555920"/>
                <a:ext cx="833278" cy="872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80FADE54-CACE-49FC-8EC6-F9E31AD591E5}"/>
                </a:ext>
              </a:extLst>
            </p:cNvPr>
            <p:cNvSpPr/>
            <p:nvPr/>
          </p:nvSpPr>
          <p:spPr>
            <a:xfrm>
              <a:off x="3832982" y="700886"/>
              <a:ext cx="304800" cy="31387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  <a:endParaRPr lang="ru-RU"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9B0FA3C-DF4E-4CBD-B435-1240C470E2BE}"/>
              </a:ext>
            </a:extLst>
          </p:cNvPr>
          <p:cNvGrpSpPr/>
          <p:nvPr/>
        </p:nvGrpSpPr>
        <p:grpSpPr>
          <a:xfrm>
            <a:off x="4782221" y="2571114"/>
            <a:ext cx="2913979" cy="2476945"/>
            <a:chOff x="5558971" y="707295"/>
            <a:chExt cx="2121313" cy="1731116"/>
          </a:xfrm>
        </p:grpSpPr>
        <p:sp>
          <p:nvSpPr>
            <p:cNvPr id="63" name="TextBox 8">
              <a:extLst>
                <a:ext uri="{FF2B5EF4-FFF2-40B4-BE49-F238E27FC236}">
                  <a16:creationId xmlns:a16="http://schemas.microsoft.com/office/drawing/2014/main" id="{4DE325CE-C1ED-4CA8-907B-B1A3CB7C8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3267" y="1580413"/>
              <a:ext cx="898273" cy="21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Calibri" pitchFamily="34" charset="0"/>
                </a:rPr>
                <a:t>CCTT WG HITL</a:t>
              </a:r>
              <a:endParaRPr lang="ru-RU" sz="1400" b="1" dirty="0">
                <a:latin typeface="Calibri" pitchFamily="34" charset="0"/>
              </a:endParaRPr>
            </a:p>
          </p:txBody>
        </p:sp>
        <p:sp>
          <p:nvSpPr>
            <p:cNvPr id="66" name="TextBox 5">
              <a:extLst>
                <a:ext uri="{FF2B5EF4-FFF2-40B4-BE49-F238E27FC236}">
                  <a16:creationId xmlns:a16="http://schemas.microsoft.com/office/drawing/2014/main" id="{4B272BFD-4056-4BD2-9CDE-464CA1D2A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971" y="1771907"/>
              <a:ext cx="2121313" cy="66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200" i="1" dirty="0">
                  <a:latin typeface="Calibri" pitchFamily="34" charset="0"/>
                </a:rPr>
                <a:t>Working group</a:t>
              </a:r>
            </a:p>
            <a:p>
              <a:pPr algn="ctr" eaLnBrk="0" hangingPunct="0"/>
              <a:r>
                <a:rPr lang="en-US" sz="1200" i="1" dirty="0">
                  <a:latin typeface="Calibri" pitchFamily="34" charset="0"/>
                </a:rPr>
                <a:t>  on harmonization of international transport law</a:t>
              </a:r>
            </a:p>
            <a:p>
              <a:pPr algn="ctr" eaLnBrk="0" hangingPunct="0"/>
              <a:endParaRPr lang="ru-RU" sz="1997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957A7233-22F4-44F4-A8CF-D57CD54E1B55}"/>
                </a:ext>
              </a:extLst>
            </p:cNvPr>
            <p:cNvGrpSpPr/>
            <p:nvPr/>
          </p:nvGrpSpPr>
          <p:grpSpPr>
            <a:xfrm>
              <a:off x="5835974" y="771245"/>
              <a:ext cx="1430872" cy="792780"/>
              <a:chOff x="8585104" y="1343135"/>
              <a:chExt cx="2965548" cy="1828745"/>
            </a:xfrm>
          </p:grpSpPr>
          <p:sp>
            <p:nvSpPr>
              <p:cNvPr id="77" name="Прямоугольник: скругленные углы 76">
                <a:extLst>
                  <a:ext uri="{FF2B5EF4-FFF2-40B4-BE49-F238E27FC236}">
                    <a16:creationId xmlns:a16="http://schemas.microsoft.com/office/drawing/2014/main" id="{C9F0D792-D7F8-4E4A-A4F9-59B741C508A8}"/>
                  </a:ext>
                </a:extLst>
              </p:cNvPr>
              <p:cNvSpPr/>
              <p:nvPr/>
            </p:nvSpPr>
            <p:spPr>
              <a:xfrm>
                <a:off x="8585104" y="1343135"/>
                <a:ext cx="2965548" cy="1828745"/>
              </a:xfrm>
              <a:prstGeom prst="roundRect">
                <a:avLst/>
              </a:prstGeom>
              <a:solidFill>
                <a:srgbClr val="C2DFE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8"/>
              </a:p>
            </p:txBody>
          </p:sp>
          <p:pic>
            <p:nvPicPr>
              <p:cNvPr id="78" name="Picture 2" descr="https://kazned.ru/img/articles/20170825_162958_31fe00.jpg">
                <a:extLst>
                  <a:ext uri="{FF2B5EF4-FFF2-40B4-BE49-F238E27FC236}">
                    <a16:creationId xmlns:a16="http://schemas.microsoft.com/office/drawing/2014/main" id="{C507A1A2-13C6-43E6-B533-546887DA2E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11"/>
              <a:stretch/>
            </p:blipFill>
            <p:spPr bwMode="auto">
              <a:xfrm>
                <a:off x="8846605" y="1463733"/>
                <a:ext cx="2455247" cy="15875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Прямоугольник 78">
                <a:extLst>
                  <a:ext uri="{FF2B5EF4-FFF2-40B4-BE49-F238E27FC236}">
                    <a16:creationId xmlns:a16="http://schemas.microsoft.com/office/drawing/2014/main" id="{B7716F47-7EF0-47AD-A8A2-95809B272689}"/>
                  </a:ext>
                </a:extLst>
              </p:cNvPr>
              <p:cNvSpPr/>
              <p:nvPr/>
            </p:nvSpPr>
            <p:spPr>
              <a:xfrm>
                <a:off x="8846605" y="1468710"/>
                <a:ext cx="2455248" cy="8755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798"/>
              </a:p>
            </p:txBody>
          </p:sp>
          <p:grpSp>
            <p:nvGrpSpPr>
              <p:cNvPr id="80" name="Группа 79">
                <a:extLst>
                  <a:ext uri="{FF2B5EF4-FFF2-40B4-BE49-F238E27FC236}">
                    <a16:creationId xmlns:a16="http://schemas.microsoft.com/office/drawing/2014/main" id="{E4D2C1DA-445D-4A14-AD6A-5ECB2723DEFE}"/>
                  </a:ext>
                </a:extLst>
              </p:cNvPr>
              <p:cNvGrpSpPr/>
              <p:nvPr/>
            </p:nvGrpSpPr>
            <p:grpSpPr>
              <a:xfrm>
                <a:off x="9430742" y="1501040"/>
                <a:ext cx="1440768" cy="904249"/>
                <a:chOff x="7076144" y="1279570"/>
                <a:chExt cx="1081910" cy="679024"/>
              </a:xfrm>
            </p:grpSpPr>
            <p:pic>
              <p:nvPicPr>
                <p:cNvPr id="81" name="Picture 10" descr="http://trinidadaufierorealestate.com/wp-content/uploads/2014/09/Macauley-Law-Group-Logo.png">
                  <a:extLst>
                    <a:ext uri="{FF2B5EF4-FFF2-40B4-BE49-F238E27FC236}">
                      <a16:creationId xmlns:a16="http://schemas.microsoft.com/office/drawing/2014/main" id="{A61642C7-14F0-4700-ACC8-1ABC44FA7A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200" r="27337" b="33384"/>
                <a:stretch/>
              </p:blipFill>
              <p:spPr bwMode="auto">
                <a:xfrm>
                  <a:off x="7076144" y="1279570"/>
                  <a:ext cx="1081910" cy="6790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14" descr="https://padletuploads.blob.core.windows.net/prod/187218167/Kd4-G0xlLG4oc-Mq0y7qLw/ad994d7e3920864fee7ccf1c681c3c5a.png">
                  <a:extLst>
                    <a:ext uri="{FF2B5EF4-FFF2-40B4-BE49-F238E27FC236}">
                      <a16:creationId xmlns:a16="http://schemas.microsoft.com/office/drawing/2014/main" id="{9F0F081A-1C60-44EA-B054-9D28D84DAE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8391" y="1279570"/>
                  <a:ext cx="241372" cy="2478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http://skaz.com.ua/pars_docs/refs/3/2224/2224_html_3b276bfa.png">
                  <a:extLst>
                    <a:ext uri="{FF2B5EF4-FFF2-40B4-BE49-F238E27FC236}">
                      <a16:creationId xmlns:a16="http://schemas.microsoft.com/office/drawing/2014/main" id="{7072FC14-3A41-4510-A11E-ADDB244E7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47055">
                  <a:off x="7727141" y="1617380"/>
                  <a:ext cx="219811" cy="140029"/>
                </a:xfrm>
                <a:prstGeom prst="rect">
                  <a:avLst/>
                </a:prstGeom>
                <a:noFill/>
                <a:effectLst>
                  <a:outerShdw blurRad="50800" dist="50800" dir="5400000" algn="ctr" rotWithShape="0">
                    <a:schemeClr val="tx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C9F1D712-5D87-490F-AC3C-7233892C1FFD}"/>
                </a:ext>
              </a:extLst>
            </p:cNvPr>
            <p:cNvSpPr/>
            <p:nvPr/>
          </p:nvSpPr>
          <p:spPr>
            <a:xfrm>
              <a:off x="5741677" y="707295"/>
              <a:ext cx="304800" cy="31387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  <a:endParaRPr lang="ru-RU"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88EE719-BCA3-4E07-83DE-702309BAD062}"/>
              </a:ext>
            </a:extLst>
          </p:cNvPr>
          <p:cNvGrpSpPr/>
          <p:nvPr/>
        </p:nvGrpSpPr>
        <p:grpSpPr>
          <a:xfrm>
            <a:off x="67517" y="2481207"/>
            <a:ext cx="2454399" cy="1944286"/>
            <a:chOff x="138572" y="3001586"/>
            <a:chExt cx="1713470" cy="1299022"/>
          </a:xfrm>
        </p:grpSpPr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D32F8BA7-8B94-4FAF-B160-78E5227EE654}"/>
                </a:ext>
              </a:extLst>
            </p:cNvPr>
            <p:cNvGrpSpPr/>
            <p:nvPr/>
          </p:nvGrpSpPr>
          <p:grpSpPr>
            <a:xfrm>
              <a:off x="241213" y="3109808"/>
              <a:ext cx="1409074" cy="761064"/>
              <a:chOff x="1482195" y="1323290"/>
              <a:chExt cx="2965548" cy="1828745"/>
            </a:xfrm>
            <a:solidFill>
              <a:srgbClr val="C00000"/>
            </a:solidFill>
          </p:grpSpPr>
          <p:sp>
            <p:nvSpPr>
              <p:cNvPr id="89" name="Прямоугольник: скругленные углы 88">
                <a:extLst>
                  <a:ext uri="{FF2B5EF4-FFF2-40B4-BE49-F238E27FC236}">
                    <a16:creationId xmlns:a16="http://schemas.microsoft.com/office/drawing/2014/main" id="{5B89E7D0-214B-4AAC-98C0-E403B1226F60}"/>
                  </a:ext>
                </a:extLst>
              </p:cNvPr>
              <p:cNvSpPr/>
              <p:nvPr/>
            </p:nvSpPr>
            <p:spPr>
              <a:xfrm>
                <a:off x="1482195" y="1323290"/>
                <a:ext cx="2965548" cy="1828745"/>
              </a:xfrm>
              <a:prstGeom prst="roundRect">
                <a:avLst/>
              </a:prstGeom>
              <a:solidFill>
                <a:srgbClr val="C2DFE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8"/>
              </a:p>
            </p:txBody>
          </p:sp>
          <p:pic>
            <p:nvPicPr>
              <p:cNvPr id="90" name="Picture 2" descr="https://kazned.ru/img/articles/20170825_162958_31fe00.jpg">
                <a:extLst>
                  <a:ext uri="{FF2B5EF4-FFF2-40B4-BE49-F238E27FC236}">
                    <a16:creationId xmlns:a16="http://schemas.microsoft.com/office/drawing/2014/main" id="{F6D5D787-94B4-4160-A53A-B23C2BF709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11"/>
              <a:stretch/>
            </p:blipFill>
            <p:spPr bwMode="auto">
              <a:xfrm>
                <a:off x="1781119" y="1463733"/>
                <a:ext cx="2405124" cy="1587549"/>
              </a:xfrm>
              <a:prstGeom prst="rect">
                <a:avLst/>
              </a:prstGeom>
              <a:grpFill/>
            </p:spPr>
          </p:pic>
          <p:pic>
            <p:nvPicPr>
              <p:cNvPr id="91" name="Picture 2" descr="http://ctoetotakoe.ru/wp-content/uploads/2016/07/Konkurentsiya-v-ekonomike-eto-chto-takoe-2-1140x686.jpeg">
                <a:extLst>
                  <a:ext uri="{FF2B5EF4-FFF2-40B4-BE49-F238E27FC236}">
                    <a16:creationId xmlns:a16="http://schemas.microsoft.com/office/drawing/2014/main" id="{0E0F964D-0BF0-4755-A20A-FFA2748ABD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119" y="1441091"/>
                <a:ext cx="2405124" cy="1027465"/>
              </a:xfrm>
              <a:prstGeom prst="rect">
                <a:avLst/>
              </a:prstGeom>
              <a:grpFill/>
            </p:spPr>
          </p:pic>
        </p:grp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27317CCC-97D3-42A7-A361-808DCEB11DA8}"/>
                </a:ext>
              </a:extLst>
            </p:cNvPr>
            <p:cNvSpPr/>
            <p:nvPr/>
          </p:nvSpPr>
          <p:spPr>
            <a:xfrm>
              <a:off x="147512" y="3868779"/>
              <a:ext cx="1704530" cy="43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CCTT WG for the development of Far Eastern multimodal transportation</a:t>
              </a:r>
              <a:endParaRPr lang="ru-RU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D5DF426-0D18-4B50-BA2B-BD098369160C}"/>
                </a:ext>
              </a:extLst>
            </p:cNvPr>
            <p:cNvSpPr/>
            <p:nvPr/>
          </p:nvSpPr>
          <p:spPr>
            <a:xfrm>
              <a:off x="138572" y="3001586"/>
              <a:ext cx="304800" cy="31387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endParaRPr lang="ru-RU" dirty="0"/>
            </a:p>
          </p:txBody>
        </p:sp>
        <p:pic>
          <p:nvPicPr>
            <p:cNvPr id="10242" name="Picture 2">
              <a:extLst>
                <a:ext uri="{FF2B5EF4-FFF2-40B4-BE49-F238E27FC236}">
                  <a16:creationId xmlns:a16="http://schemas.microsoft.com/office/drawing/2014/main" id="{672DF2C9-2408-4A1A-9BC6-70943141D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95" y="3067428"/>
              <a:ext cx="595509" cy="595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1F0F732-3665-41A5-823E-4B62FB9BA3E2}"/>
              </a:ext>
            </a:extLst>
          </p:cNvPr>
          <p:cNvGrpSpPr/>
          <p:nvPr/>
        </p:nvGrpSpPr>
        <p:grpSpPr>
          <a:xfrm>
            <a:off x="1463906" y="806834"/>
            <a:ext cx="2111175" cy="1940812"/>
            <a:chOff x="1670267" y="3010206"/>
            <a:chExt cx="1645564" cy="1445822"/>
          </a:xfrm>
        </p:grpSpPr>
        <p:grpSp>
          <p:nvGrpSpPr>
            <p:cNvPr id="92" name="Группа 91">
              <a:extLst>
                <a:ext uri="{FF2B5EF4-FFF2-40B4-BE49-F238E27FC236}">
                  <a16:creationId xmlns:a16="http://schemas.microsoft.com/office/drawing/2014/main" id="{A1C3D498-BD70-47A8-B7A4-53983CA07179}"/>
                </a:ext>
              </a:extLst>
            </p:cNvPr>
            <p:cNvGrpSpPr/>
            <p:nvPr/>
          </p:nvGrpSpPr>
          <p:grpSpPr>
            <a:xfrm>
              <a:off x="1792320" y="3098431"/>
              <a:ext cx="1409074" cy="772441"/>
              <a:chOff x="1482195" y="1323290"/>
              <a:chExt cx="2965548" cy="1828745"/>
            </a:xfrm>
            <a:solidFill>
              <a:srgbClr val="C2DFEA"/>
            </a:solidFill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F6778333-224C-4A8F-B54D-11A5BC1F9FDA}"/>
                  </a:ext>
                </a:extLst>
              </p:cNvPr>
              <p:cNvSpPr/>
              <p:nvPr/>
            </p:nvSpPr>
            <p:spPr>
              <a:xfrm>
                <a:off x="1482195" y="1323290"/>
                <a:ext cx="2965548" cy="182874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8"/>
              </a:p>
            </p:txBody>
          </p:sp>
          <p:pic>
            <p:nvPicPr>
              <p:cNvPr id="94" name="Picture 2" descr="https://kazned.ru/img/articles/20170825_162958_31fe00.jpg">
                <a:extLst>
                  <a:ext uri="{FF2B5EF4-FFF2-40B4-BE49-F238E27FC236}">
                    <a16:creationId xmlns:a16="http://schemas.microsoft.com/office/drawing/2014/main" id="{D7B01DFA-4460-442A-BC03-EDF5278DBA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11"/>
              <a:stretch/>
            </p:blipFill>
            <p:spPr bwMode="auto">
              <a:xfrm>
                <a:off x="1781119" y="1463733"/>
                <a:ext cx="2405124" cy="1587549"/>
              </a:xfrm>
              <a:prstGeom prst="rect">
                <a:avLst/>
              </a:prstGeom>
              <a:grpFill/>
            </p:spPr>
          </p:pic>
          <p:pic>
            <p:nvPicPr>
              <p:cNvPr id="95" name="Picture 2" descr="http://ctoetotakoe.ru/wp-content/uploads/2016/07/Konkurentsiya-v-ekonomike-eto-chto-takoe-2-1140x686.jpeg">
                <a:extLst>
                  <a:ext uri="{FF2B5EF4-FFF2-40B4-BE49-F238E27FC236}">
                    <a16:creationId xmlns:a16="http://schemas.microsoft.com/office/drawing/2014/main" id="{53F4EEAB-3C3C-4E0F-B26D-CCB8EC6DF6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119" y="1441091"/>
                <a:ext cx="2405124" cy="1027465"/>
              </a:xfrm>
              <a:prstGeom prst="rect">
                <a:avLst/>
              </a:prstGeom>
              <a:grpFill/>
            </p:spPr>
          </p:pic>
        </p:grp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5F92FF69-AEEA-4C07-8F8C-A51CF0D917D3}"/>
                </a:ext>
              </a:extLst>
            </p:cNvPr>
            <p:cNvSpPr/>
            <p:nvPr/>
          </p:nvSpPr>
          <p:spPr>
            <a:xfrm>
              <a:off x="1753562" y="3854167"/>
              <a:ext cx="1562269" cy="601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СС</a:t>
              </a:r>
              <a:r>
                <a:rPr lang="en-US" sz="1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TT WG on improving the competitiveness of the </a:t>
              </a:r>
              <a:r>
                <a:rPr lang="ru-RU" sz="1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«</a:t>
              </a:r>
              <a:r>
                <a:rPr lang="en-US" sz="1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North-South</a:t>
              </a:r>
              <a:r>
                <a:rPr lang="ru-RU" sz="1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»</a:t>
              </a:r>
              <a:r>
                <a:rPr lang="en-US" sz="1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ITC</a:t>
              </a:r>
              <a:endParaRPr lang="ru-RU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endParaRPr lang="ru-RU" sz="1050" dirty="0"/>
            </a:p>
          </p:txBody>
        </p:sp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14E4887D-8162-4641-8013-0EA541DD5DD0}"/>
                </a:ext>
              </a:extLst>
            </p:cNvPr>
            <p:cNvSpPr/>
            <p:nvPr/>
          </p:nvSpPr>
          <p:spPr>
            <a:xfrm>
              <a:off x="1670267" y="3010206"/>
              <a:ext cx="304800" cy="31387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ru-RU" dirty="0"/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10052C7B-F7B5-4DAB-AB48-5BC7719FABAB}"/>
                </a:ext>
              </a:extLst>
            </p:cNvPr>
            <p:cNvGrpSpPr/>
            <p:nvPr/>
          </p:nvGrpSpPr>
          <p:grpSpPr>
            <a:xfrm>
              <a:off x="2132590" y="3040227"/>
              <a:ext cx="304800" cy="551516"/>
              <a:chOff x="2107933" y="2966436"/>
              <a:chExt cx="339582" cy="689303"/>
            </a:xfrm>
          </p:grpSpPr>
          <p:pic>
            <p:nvPicPr>
              <p:cNvPr id="10258" name="Picture 18">
                <a:extLst>
                  <a:ext uri="{FF2B5EF4-FFF2-40B4-BE49-F238E27FC236}">
                    <a16:creationId xmlns:a16="http://schemas.microsoft.com/office/drawing/2014/main" id="{597C67CC-2B00-4819-8383-0D55A7A779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7933" y="3157753"/>
                <a:ext cx="339582" cy="339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62D9C1-D4BF-48F1-B2CA-3EDB318FCF40}"/>
                  </a:ext>
                </a:extLst>
              </p:cNvPr>
              <p:cNvSpPr txBox="1"/>
              <p:nvPr/>
            </p:nvSpPr>
            <p:spPr>
              <a:xfrm>
                <a:off x="2132185" y="2966436"/>
                <a:ext cx="2696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rgbClr val="161395"/>
                    </a:solidFill>
                  </a:rPr>
                  <a:t>N</a:t>
                </a:r>
                <a:endParaRPr lang="ru-RU" sz="1000" b="1" dirty="0">
                  <a:solidFill>
                    <a:srgbClr val="161395"/>
                  </a:solidFill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3E26AA8-FBE1-4AAA-AFA7-F5F3C9486A22}"/>
                  </a:ext>
                </a:extLst>
              </p:cNvPr>
              <p:cNvSpPr txBox="1"/>
              <p:nvPr/>
            </p:nvSpPr>
            <p:spPr>
              <a:xfrm>
                <a:off x="2139089" y="3409518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rgbClr val="161395"/>
                    </a:solidFill>
                  </a:rPr>
                  <a:t>S</a:t>
                </a:r>
                <a:endParaRPr lang="ru-RU" sz="1000" b="1" dirty="0">
                  <a:solidFill>
                    <a:srgbClr val="161395"/>
                  </a:solidFill>
                </a:endParaRPr>
              </a:p>
            </p:txBody>
          </p:sp>
        </p:grp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EB25EBB-5D09-4506-92F5-66E94AB5678B}"/>
              </a:ext>
            </a:extLst>
          </p:cNvPr>
          <p:cNvGrpSpPr/>
          <p:nvPr/>
        </p:nvGrpSpPr>
        <p:grpSpPr>
          <a:xfrm>
            <a:off x="2455594" y="2503006"/>
            <a:ext cx="2312813" cy="2115666"/>
            <a:chOff x="3170046" y="2986468"/>
            <a:chExt cx="1628408" cy="1421166"/>
          </a:xfrm>
        </p:grpSpPr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9705AD77-733E-445A-BB98-1AC369FD4B48}"/>
                </a:ext>
              </a:extLst>
            </p:cNvPr>
            <p:cNvGrpSpPr/>
            <p:nvPr/>
          </p:nvGrpSpPr>
          <p:grpSpPr>
            <a:xfrm>
              <a:off x="3321082" y="3098431"/>
              <a:ext cx="1409074" cy="772441"/>
              <a:chOff x="1482195" y="1323290"/>
              <a:chExt cx="2965548" cy="1828745"/>
            </a:xfrm>
            <a:solidFill>
              <a:srgbClr val="C2DFEA"/>
            </a:solidFill>
          </p:grpSpPr>
          <p:sp>
            <p:nvSpPr>
              <p:cNvPr id="99" name="Прямоугольник: скругленные углы 98">
                <a:extLst>
                  <a:ext uri="{FF2B5EF4-FFF2-40B4-BE49-F238E27FC236}">
                    <a16:creationId xmlns:a16="http://schemas.microsoft.com/office/drawing/2014/main" id="{90457303-79BC-4241-9B87-A864D6B90B11}"/>
                  </a:ext>
                </a:extLst>
              </p:cNvPr>
              <p:cNvSpPr/>
              <p:nvPr/>
            </p:nvSpPr>
            <p:spPr>
              <a:xfrm>
                <a:off x="1482195" y="1323290"/>
                <a:ext cx="2965548" cy="182874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8"/>
              </a:p>
            </p:txBody>
          </p:sp>
          <p:pic>
            <p:nvPicPr>
              <p:cNvPr id="100" name="Picture 2" descr="https://kazned.ru/img/articles/20170825_162958_31fe00.jpg">
                <a:extLst>
                  <a:ext uri="{FF2B5EF4-FFF2-40B4-BE49-F238E27FC236}">
                    <a16:creationId xmlns:a16="http://schemas.microsoft.com/office/drawing/2014/main" id="{2ABAA188-5D0A-40C6-8C3E-BFA669D29E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11"/>
              <a:stretch/>
            </p:blipFill>
            <p:spPr bwMode="auto">
              <a:xfrm>
                <a:off x="1781119" y="1463733"/>
                <a:ext cx="2405124" cy="1587549"/>
              </a:xfrm>
              <a:prstGeom prst="rect">
                <a:avLst/>
              </a:prstGeom>
              <a:grpFill/>
            </p:spPr>
          </p:pic>
          <p:pic>
            <p:nvPicPr>
              <p:cNvPr id="101" name="Picture 2" descr="http://ctoetotakoe.ru/wp-content/uploads/2016/07/Konkurentsiya-v-ekonomike-eto-chto-takoe-2-1140x686.jpeg">
                <a:extLst>
                  <a:ext uri="{FF2B5EF4-FFF2-40B4-BE49-F238E27FC236}">
                    <a16:creationId xmlns:a16="http://schemas.microsoft.com/office/drawing/2014/main" id="{39666A75-938C-479A-9452-DBE1F1BF30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119" y="1441091"/>
                <a:ext cx="2405124" cy="1027465"/>
              </a:xfrm>
              <a:prstGeom prst="rect">
                <a:avLst/>
              </a:prstGeom>
              <a:grpFill/>
            </p:spPr>
          </p:pic>
        </p:grp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01AD367D-6198-47CD-BE9D-4CF335A4F9EE}"/>
                </a:ext>
              </a:extLst>
            </p:cNvPr>
            <p:cNvSpPr/>
            <p:nvPr/>
          </p:nvSpPr>
          <p:spPr>
            <a:xfrm>
              <a:off x="3170046" y="3880436"/>
              <a:ext cx="1628408" cy="527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WG to improving the competitiveness of the "East - West“ ITC</a:t>
              </a:r>
            </a:p>
            <a:p>
              <a:pPr algn="ctr"/>
              <a:endParaRPr lang="ru-RU" sz="9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4030317C-F2E9-4B59-8B1D-99EDE6B8568D}"/>
                </a:ext>
              </a:extLst>
            </p:cNvPr>
            <p:cNvSpPr/>
            <p:nvPr/>
          </p:nvSpPr>
          <p:spPr>
            <a:xfrm>
              <a:off x="3244447" y="2986468"/>
              <a:ext cx="304800" cy="31387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  <a:endParaRPr lang="ru-RU" dirty="0"/>
            </a:p>
          </p:txBody>
        </p:sp>
        <p:pic>
          <p:nvPicPr>
            <p:cNvPr id="132" name="Picture 18">
              <a:extLst>
                <a:ext uri="{FF2B5EF4-FFF2-40B4-BE49-F238E27FC236}">
                  <a16:creationId xmlns:a16="http://schemas.microsoft.com/office/drawing/2014/main" id="{8F125FEB-EDD3-43E0-90DA-BF7C06EE5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50" y="3170441"/>
              <a:ext cx="304800" cy="27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6B77A9FB-7E22-4DA8-88A7-1D1F74524311}"/>
                </a:ext>
              </a:extLst>
            </p:cNvPr>
            <p:cNvSpPr txBox="1"/>
            <p:nvPr/>
          </p:nvSpPr>
          <p:spPr>
            <a:xfrm>
              <a:off x="3505439" y="3189366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161395"/>
                  </a:solidFill>
                </a:rPr>
                <a:t>W</a:t>
              </a:r>
              <a:endParaRPr lang="ru-RU" sz="1000" b="1" dirty="0">
                <a:solidFill>
                  <a:srgbClr val="161395"/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1254D65-5779-476B-8444-14DA839FB758}"/>
                </a:ext>
              </a:extLst>
            </p:cNvPr>
            <p:cNvSpPr txBox="1"/>
            <p:nvPr/>
          </p:nvSpPr>
          <p:spPr>
            <a:xfrm>
              <a:off x="3877086" y="3186202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161395"/>
                  </a:solidFill>
                </a:rPr>
                <a:t>E</a:t>
              </a:r>
              <a:endParaRPr lang="ru-RU" sz="1000" b="1" dirty="0">
                <a:solidFill>
                  <a:srgbClr val="161395"/>
                </a:solidFill>
              </a:endParaRPr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82B8D2D-2CCD-4FA2-ABA2-56BFB4B134B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12965" y="4849529"/>
            <a:ext cx="512504" cy="274182"/>
          </a:xfrm>
        </p:spPr>
        <p:txBody>
          <a:bodyPr/>
          <a:lstStyle/>
          <a:p>
            <a:fld id="{B6F15528-21DE-4FAA-801E-634DDDAF4B2B}" type="slidenum">
              <a:rPr lang="ru-RU" sz="1400" smtClean="0"/>
              <a:t>3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0774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>
            <a:extLst>
              <a:ext uri="{FF2B5EF4-FFF2-40B4-BE49-F238E27FC236}">
                <a16:creationId xmlns:a16="http://schemas.microsoft.com/office/drawing/2014/main" id="{C6F6816C-49BD-4EC1-BDA2-6799DD929234}"/>
              </a:ext>
            </a:extLst>
          </p:cNvPr>
          <p:cNvSpPr/>
          <p:nvPr/>
        </p:nvSpPr>
        <p:spPr>
          <a:xfrm>
            <a:off x="1" y="-15294"/>
            <a:ext cx="9144000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Заголовок 27">
            <a:extLst>
              <a:ext uri="{FF2B5EF4-FFF2-40B4-BE49-F238E27FC236}">
                <a16:creationId xmlns:a16="http://schemas.microsoft.com/office/drawing/2014/main" id="{82ADF032-2273-42DD-9ED8-31D4C904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3240"/>
            <a:ext cx="8102641" cy="228702"/>
          </a:xfrm>
        </p:spPr>
        <p:txBody>
          <a:bodyPr>
            <a:no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  <a:latin typeface="+mj-lt"/>
              </a:rPr>
              <a:t>CCTT AREAS OF ACTIVITY ON DEVELOPMENT OF MULTIMODAL CONTAINER TRANSPORTATION:</a:t>
            </a:r>
            <a:endParaRPr lang="ru-RU" sz="16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B636F-57F0-46FC-BEFA-F18681D28070}"/>
              </a:ext>
            </a:extLst>
          </p:cNvPr>
          <p:cNvSpPr txBox="1"/>
          <p:nvPr/>
        </p:nvSpPr>
        <p:spPr>
          <a:xfrm>
            <a:off x="1676400" y="954747"/>
            <a:ext cx="53809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3598D"/>
              </a:buClr>
              <a:buFont typeface="Wingdings" panose="05000000000000000000" pitchFamily="2" charset="2"/>
              <a:buChar char="Ø"/>
            </a:pPr>
            <a:r>
              <a:rPr lang="en-US" sz="1400" i="1" dirty="0"/>
              <a:t>Coordination of railways and seaports activity in the field of multimodal transport chains organization;</a:t>
            </a:r>
            <a:endParaRPr lang="ru-RU" sz="1400" i="1" dirty="0"/>
          </a:p>
          <a:p>
            <a:pPr marL="285750" indent="-285750">
              <a:buClr>
                <a:srgbClr val="13598D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Clr>
                <a:srgbClr val="13598D"/>
              </a:buClr>
              <a:buFont typeface="Wingdings" panose="05000000000000000000" pitchFamily="2" charset="2"/>
              <a:buChar char="Ø"/>
            </a:pPr>
            <a:r>
              <a:rPr lang="en-US" sz="1400" i="1" dirty="0"/>
              <a:t>Creating conditions for increasing competitiveness and commercial attractiveness of transit transportation</a:t>
            </a:r>
            <a:r>
              <a:rPr lang="ru-RU" sz="1400" dirty="0"/>
              <a:t>;</a:t>
            </a:r>
          </a:p>
          <a:p>
            <a:pPr>
              <a:buClr>
                <a:srgbClr val="13598D"/>
              </a:buClr>
            </a:pPr>
            <a:endParaRPr lang="ru-RU" sz="1400" dirty="0"/>
          </a:p>
          <a:p>
            <a:pPr marL="285750" indent="-285750">
              <a:buClr>
                <a:srgbClr val="13598D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Assistance in organization of container services</a:t>
            </a:r>
            <a:r>
              <a:rPr lang="ru-RU" sz="1400" dirty="0"/>
              <a:t>;</a:t>
            </a:r>
            <a:endParaRPr lang="en-US" sz="1400" dirty="0"/>
          </a:p>
          <a:p>
            <a:pPr marL="285750" indent="-285750">
              <a:buClr>
                <a:srgbClr val="13598D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Clr>
                <a:srgbClr val="13598D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Generating transport and logistic products;</a:t>
            </a:r>
            <a:endParaRPr lang="ru-RU" sz="1400" dirty="0"/>
          </a:p>
          <a:p>
            <a:pPr marL="285750" indent="-285750">
              <a:buClr>
                <a:srgbClr val="13598D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Clr>
                <a:srgbClr val="13598D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Monitoring and analysis of current state of transportation;</a:t>
            </a:r>
            <a:endParaRPr lang="ru-RU" sz="1400" dirty="0"/>
          </a:p>
          <a:p>
            <a:pPr marL="285750" indent="-285750">
              <a:buClr>
                <a:srgbClr val="13598D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Clr>
                <a:srgbClr val="13598D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Analysis of existing technologies of organization of cargo transportation within each logistics product;</a:t>
            </a:r>
            <a:endParaRPr lang="ru-RU" sz="1400" dirty="0"/>
          </a:p>
          <a:p>
            <a:pPr>
              <a:buClr>
                <a:srgbClr val="13598D"/>
              </a:buClr>
            </a:pPr>
            <a:endParaRPr lang="ru-RU" sz="1400" dirty="0"/>
          </a:p>
          <a:p>
            <a:pPr marL="285750" indent="-285750">
              <a:buClr>
                <a:srgbClr val="13598D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Interaction with international organizations on multimodality.</a:t>
            </a:r>
            <a:endParaRPr lang="ru-RU" sz="1400" dirty="0"/>
          </a:p>
          <a:p>
            <a:pPr marL="285750" indent="-285750">
              <a:buClr>
                <a:srgbClr val="13598D"/>
              </a:buCl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0AB05E-44A0-4AFC-B923-14F3D1E8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8" y="2885846"/>
            <a:ext cx="1333492" cy="9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3671272-8819-4B65-80B5-71C99C8C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5" y="3943638"/>
            <a:ext cx="1293955" cy="78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823BF49-B2DE-4C53-996D-169B04155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7" b="15000"/>
          <a:stretch/>
        </p:blipFill>
        <p:spPr bwMode="auto">
          <a:xfrm>
            <a:off x="268144" y="1771065"/>
            <a:ext cx="1293955" cy="95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30B37C-ECD8-4328-9AE3-40878451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34" b="31416"/>
          <a:stretch/>
        </p:blipFill>
        <p:spPr bwMode="auto">
          <a:xfrm>
            <a:off x="268145" y="803885"/>
            <a:ext cx="1293955" cy="80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2FF256CA-EEE8-433B-BA46-FE64F2B7AC9B}"/>
              </a:ext>
            </a:extLst>
          </p:cNvPr>
          <p:cNvSpPr txBox="1">
            <a:spLocks/>
          </p:cNvSpPr>
          <p:nvPr/>
        </p:nvSpPr>
        <p:spPr>
          <a:xfrm>
            <a:off x="8512965" y="4849529"/>
            <a:ext cx="512504" cy="27418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smtClean="0"/>
              <a:pPr/>
              <a:t>4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9636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679764-8C5D-45D4-A9F3-97F414B55384}"/>
              </a:ext>
            </a:extLst>
          </p:cNvPr>
          <p:cNvSpPr/>
          <p:nvPr/>
        </p:nvSpPr>
        <p:spPr>
          <a:xfrm>
            <a:off x="-76200" y="-15294"/>
            <a:ext cx="9249503" cy="51861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C6F6816C-49BD-4EC1-BDA2-6799DD929234}"/>
              </a:ext>
            </a:extLst>
          </p:cNvPr>
          <p:cNvSpPr/>
          <p:nvPr/>
        </p:nvSpPr>
        <p:spPr>
          <a:xfrm>
            <a:off x="0" y="-15294"/>
            <a:ext cx="9144001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314AA76-89E8-4B4B-B5D0-3910705FC4C1}"/>
              </a:ext>
            </a:extLst>
          </p:cNvPr>
          <p:cNvGrpSpPr/>
          <p:nvPr/>
        </p:nvGrpSpPr>
        <p:grpSpPr>
          <a:xfrm>
            <a:off x="322509" y="210591"/>
            <a:ext cx="7570292" cy="3804764"/>
            <a:chOff x="399549" y="690495"/>
            <a:chExt cx="7302071" cy="5872485"/>
          </a:xfrm>
        </p:grpSpPr>
        <p:graphicFrame>
          <p:nvGraphicFramePr>
            <p:cNvPr id="10" name="Схема 9">
              <a:extLst>
                <a:ext uri="{FF2B5EF4-FFF2-40B4-BE49-F238E27FC236}">
                  <a16:creationId xmlns:a16="http://schemas.microsoft.com/office/drawing/2014/main" id="{0109C92B-7604-44C8-A591-0AF4592D491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00380443"/>
                </p:ext>
              </p:extLst>
            </p:nvPr>
          </p:nvGraphicFramePr>
          <p:xfrm>
            <a:off x="526120" y="690495"/>
            <a:ext cx="7175500" cy="29488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72AEC9-2015-4D92-ADD9-E72AE8B63383}"/>
                </a:ext>
              </a:extLst>
            </p:cNvPr>
            <p:cNvSpPr txBox="1"/>
            <p:nvPr/>
          </p:nvSpPr>
          <p:spPr>
            <a:xfrm>
              <a:off x="399566" y="3045295"/>
              <a:ext cx="2682945" cy="1852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defRPr/>
              </a:pPr>
              <a:r>
                <a:rPr lang="en-US" dirty="0"/>
                <a:t>1. Sea freight</a:t>
              </a:r>
            </a:p>
            <a:p>
              <a:pPr>
                <a:defRPr/>
              </a:pPr>
              <a:r>
                <a:rPr lang="en-US" dirty="0"/>
                <a:t>2. Stevedoring services</a:t>
              </a:r>
              <a:endParaRPr lang="ru-RU" dirty="0"/>
            </a:p>
            <a:p>
              <a:pPr>
                <a:defRPr/>
              </a:pPr>
              <a:r>
                <a:rPr lang="en-US" dirty="0"/>
                <a:t>3. Port terminal services</a:t>
              </a:r>
              <a:endParaRPr lang="ru-RU" dirty="0"/>
            </a:p>
            <a:p>
              <a:pPr>
                <a:defRPr/>
              </a:pPr>
              <a:r>
                <a:rPr lang="en-US" dirty="0"/>
                <a:t>4. Railway tariff</a:t>
              </a:r>
              <a:endParaRPr lang="ru-RU" dirty="0">
                <a:latin typeface="Calibri" pitchFamily="34" charset="0"/>
              </a:endParaRPr>
            </a:p>
          </p:txBody>
        </p:sp>
        <p:sp>
          <p:nvSpPr>
            <p:cNvPr id="14" name="TextBox 39">
              <a:extLst>
                <a:ext uri="{FF2B5EF4-FFF2-40B4-BE49-F238E27FC236}">
                  <a16:creationId xmlns:a16="http://schemas.microsoft.com/office/drawing/2014/main" id="{0E80695A-1D6D-4C76-B47E-682830CD7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49" y="4710325"/>
              <a:ext cx="2628981" cy="185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dirty="0">
                  <a:latin typeface="+mn-lt"/>
                </a:rPr>
                <a:t>5. Platform rental</a:t>
              </a:r>
              <a:endParaRPr lang="ru-RU" altLang="ru-RU" dirty="0">
                <a:latin typeface="+mn-lt"/>
              </a:endParaRPr>
            </a:p>
            <a:p>
              <a:pPr eaLnBrk="1" hangingPunct="1"/>
              <a:r>
                <a:rPr lang="en-US" altLang="ru-RU" dirty="0">
                  <a:latin typeface="+mn-lt"/>
                </a:rPr>
                <a:t>6. Cargo Security</a:t>
              </a:r>
              <a:endParaRPr lang="ru-RU" altLang="ru-RU" dirty="0">
                <a:latin typeface="+mn-lt"/>
              </a:endParaRPr>
            </a:p>
            <a:p>
              <a:pPr eaLnBrk="1" hangingPunct="1"/>
              <a:r>
                <a:rPr lang="ru-RU" altLang="ru-RU" dirty="0">
                  <a:latin typeface="+mn-lt"/>
                </a:rPr>
                <a:t>7</a:t>
              </a:r>
              <a:r>
                <a:rPr lang="en-US" altLang="ru-RU" dirty="0">
                  <a:latin typeface="+mn-lt"/>
                </a:rPr>
                <a:t>. Operator`s Fee</a:t>
              </a:r>
            </a:p>
            <a:p>
              <a:pPr eaLnBrk="1" hangingPunct="1"/>
              <a:r>
                <a:rPr lang="en-US" altLang="ru-RU" dirty="0">
                  <a:latin typeface="+mn-lt"/>
                </a:rPr>
                <a:t>8. Miscellaneous</a:t>
              </a:r>
              <a:endParaRPr lang="ru-RU" altLang="ru-RU" dirty="0">
                <a:latin typeface="+mn-lt"/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B850BE3-0753-481C-9FE0-41100794CD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680" t="17140" r="38223" b="13294"/>
          <a:stretch/>
        </p:blipFill>
        <p:spPr>
          <a:xfrm>
            <a:off x="3305105" y="1668082"/>
            <a:ext cx="1647896" cy="2293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6A6747-FFF1-41E8-8BE8-623C838F214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500" t="21836" r="37081" b="8086"/>
          <a:stretch/>
        </p:blipFill>
        <p:spPr>
          <a:xfrm>
            <a:off x="5149825" y="1714621"/>
            <a:ext cx="1771030" cy="22938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593244-430E-41BB-B62B-A30522E74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2500" t="16633" r="37081" b="8086"/>
          <a:stretch/>
        </p:blipFill>
        <p:spPr>
          <a:xfrm>
            <a:off x="6960376" y="1677720"/>
            <a:ext cx="1648615" cy="2293888"/>
          </a:xfrm>
          <a:prstGeom prst="rect">
            <a:avLst/>
          </a:prstGeom>
        </p:spPr>
      </p:pic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E45EC6B9-D7EF-4B99-8B0F-4418D39301EA}"/>
              </a:ext>
            </a:extLst>
          </p:cNvPr>
          <p:cNvSpPr txBox="1">
            <a:spLocks/>
          </p:cNvSpPr>
          <p:nvPr/>
        </p:nvSpPr>
        <p:spPr>
          <a:xfrm>
            <a:off x="8512965" y="4849529"/>
            <a:ext cx="512504" cy="27418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smtClean="0"/>
              <a:pPr/>
              <a:t>5</a:t>
            </a:fld>
            <a:endParaRPr lang="ru-RU" sz="1400" dirty="0"/>
          </a:p>
        </p:txBody>
      </p:sp>
      <p:sp>
        <p:nvSpPr>
          <p:cNvPr id="157" name="Заголовок 27">
            <a:extLst>
              <a:ext uri="{FF2B5EF4-FFF2-40B4-BE49-F238E27FC236}">
                <a16:creationId xmlns:a16="http://schemas.microsoft.com/office/drawing/2014/main" id="{EC3FD741-1437-447F-A6C2-B1FEC506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09" y="5965"/>
            <a:ext cx="8757605" cy="91683"/>
          </a:xfrm>
        </p:spPr>
        <p:txBody>
          <a:bodyPr>
            <a:no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  <a:latin typeface="+mj-lt"/>
              </a:rPr>
              <a:t>ACTIONS IN ENCREASING TRANSIT CONTAINER TRANSPORTATION COMPETITIVENESS: </a:t>
            </a:r>
            <a:br>
              <a:rPr lang="en-US" sz="1600" b="1" i="1" dirty="0">
                <a:solidFill>
                  <a:schemeClr val="tx1"/>
                </a:solidFill>
                <a:latin typeface="+mj-lt"/>
              </a:rPr>
            </a:br>
            <a:r>
              <a:rPr lang="en-US" sz="1400" b="1" i="1" dirty="0">
                <a:solidFill>
                  <a:schemeClr val="tx1"/>
                </a:solidFill>
                <a:latin typeface="+mj-lt"/>
              </a:rPr>
              <a:t>1. Forming Entirely Through Rate for Transportation of Transit Cargo from Third Countries to Third Countries</a:t>
            </a:r>
            <a:endParaRPr lang="ru-RU" sz="1400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063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679764-8C5D-45D4-A9F3-97F414B55384}"/>
              </a:ext>
            </a:extLst>
          </p:cNvPr>
          <p:cNvSpPr/>
          <p:nvPr/>
        </p:nvSpPr>
        <p:spPr>
          <a:xfrm>
            <a:off x="1" y="687882"/>
            <a:ext cx="9149944" cy="44619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84FA73-16B3-49E1-8A70-96717AA91D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03" t="26285" r="6667" b="14427"/>
          <a:stretch/>
        </p:blipFill>
        <p:spPr>
          <a:xfrm>
            <a:off x="531970" y="830649"/>
            <a:ext cx="6707018" cy="2696250"/>
          </a:xfrm>
          <a:prstGeom prst="rect">
            <a:avLst/>
          </a:prstGeom>
        </p:spPr>
      </p:pic>
      <p:sp>
        <p:nvSpPr>
          <p:cNvPr id="21" name="object 3">
            <a:extLst>
              <a:ext uri="{FF2B5EF4-FFF2-40B4-BE49-F238E27FC236}">
                <a16:creationId xmlns:a16="http://schemas.microsoft.com/office/drawing/2014/main" id="{C6F6816C-49BD-4EC1-BDA2-6799DD929234}"/>
              </a:ext>
            </a:extLst>
          </p:cNvPr>
          <p:cNvSpPr/>
          <p:nvPr/>
        </p:nvSpPr>
        <p:spPr>
          <a:xfrm>
            <a:off x="0" y="-15294"/>
            <a:ext cx="9144001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Заголовок 27">
            <a:extLst>
              <a:ext uri="{FF2B5EF4-FFF2-40B4-BE49-F238E27FC236}">
                <a16:creationId xmlns:a16="http://schemas.microsoft.com/office/drawing/2014/main" id="{EC3FD741-1437-447F-A6C2-B1FEC506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0113"/>
            <a:ext cx="8915383" cy="325850"/>
          </a:xfrm>
        </p:spPr>
        <p:txBody>
          <a:bodyPr>
            <a:no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ACTIONS IN ENCREASING TRANSIT CONTAINER TRANSPORTATION COMPETITIVENESS:</a:t>
            </a:r>
            <a:br>
              <a:rPr lang="en-US" sz="1600" b="1" i="1" dirty="0">
                <a:solidFill>
                  <a:schemeClr val="tx1"/>
                </a:solidFill>
                <a:latin typeface="+mj-lt"/>
              </a:rPr>
            </a:br>
            <a:r>
              <a:rPr lang="en-US" sz="1600" b="1" i="1" dirty="0">
                <a:solidFill>
                  <a:schemeClr val="tx1"/>
                </a:solidFill>
                <a:latin typeface="+mj-lt"/>
              </a:rPr>
              <a:t>2. </a:t>
            </a:r>
            <a:r>
              <a:rPr lang="en-US" sz="1400" b="1" i="1" dirty="0">
                <a:solidFill>
                  <a:schemeClr val="tx1"/>
                </a:solidFill>
                <a:latin typeface="+mj-lt"/>
              </a:rPr>
              <a:t>Transit Time Reduction</a:t>
            </a:r>
            <a:endParaRPr lang="ru-RU" sz="1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65E76-48A4-4003-9E36-945345A624C4}"/>
              </a:ext>
            </a:extLst>
          </p:cNvPr>
          <p:cNvSpPr txBox="1"/>
          <p:nvPr/>
        </p:nvSpPr>
        <p:spPr>
          <a:xfrm>
            <a:off x="535407" y="3623552"/>
            <a:ext cx="6319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Simplification of customs clearance of transit goods</a:t>
            </a:r>
            <a:r>
              <a:rPr lang="ru-RU" dirty="0"/>
              <a:t>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Introduction of innovative technologies</a:t>
            </a:r>
            <a:r>
              <a:rPr lang="ru-RU" dirty="0"/>
              <a:t>;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Introduction of electronic document flow</a:t>
            </a:r>
            <a:r>
              <a:rPr lang="ru-RU" dirty="0"/>
              <a:t>;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B92E829-B309-4A54-9439-732ABC965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169" y="780611"/>
            <a:ext cx="120032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A8FE101-9698-4999-A06C-4152E64D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78" y="1892340"/>
            <a:ext cx="2515405" cy="15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ллекция технологии и науки">
            <a:extLst>
              <a:ext uri="{FF2B5EF4-FFF2-40B4-BE49-F238E27FC236}">
                <a16:creationId xmlns:a16="http://schemas.microsoft.com/office/drawing/2014/main" id="{0F763CAA-0F47-4835-A6FA-BAC0B8C9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95" y="3586723"/>
            <a:ext cx="1980335" cy="118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0EE71843-0092-409D-947E-82F957B70C9C}"/>
              </a:ext>
            </a:extLst>
          </p:cNvPr>
          <p:cNvSpPr txBox="1">
            <a:spLocks/>
          </p:cNvSpPr>
          <p:nvPr/>
        </p:nvSpPr>
        <p:spPr>
          <a:xfrm>
            <a:off x="8512965" y="4849529"/>
            <a:ext cx="512504" cy="27418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smtClean="0"/>
              <a:pPr/>
              <a:t>6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8656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679764-8C5D-45D4-A9F3-97F414B55384}"/>
              </a:ext>
            </a:extLst>
          </p:cNvPr>
          <p:cNvSpPr/>
          <p:nvPr/>
        </p:nvSpPr>
        <p:spPr>
          <a:xfrm>
            <a:off x="-18" y="687882"/>
            <a:ext cx="9144001" cy="44619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C6F6816C-49BD-4EC1-BDA2-6799DD929234}"/>
              </a:ext>
            </a:extLst>
          </p:cNvPr>
          <p:cNvSpPr/>
          <p:nvPr/>
        </p:nvSpPr>
        <p:spPr>
          <a:xfrm>
            <a:off x="0" y="-15294"/>
            <a:ext cx="9144001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Заголовок 27">
            <a:extLst>
              <a:ext uri="{FF2B5EF4-FFF2-40B4-BE49-F238E27FC236}">
                <a16:creationId xmlns:a16="http://schemas.microsoft.com/office/drawing/2014/main" id="{EC3FD741-1437-447F-A6C2-B1FEC506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114"/>
            <a:ext cx="8686783" cy="225910"/>
          </a:xfrm>
        </p:spPr>
        <p:txBody>
          <a:bodyPr>
            <a:no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ACTIONS IN ENCREASING TRANSIT CONTAINER TRANSPORTATION COMPETITIVENESS:</a:t>
            </a:r>
            <a:br>
              <a:rPr lang="en-US" sz="1600" b="1" i="1" dirty="0">
                <a:solidFill>
                  <a:schemeClr val="tx1"/>
                </a:solidFill>
                <a:latin typeface="+mj-lt"/>
              </a:rPr>
            </a:br>
            <a:r>
              <a:rPr lang="en-US" sz="1600" b="1" i="1" dirty="0">
                <a:solidFill>
                  <a:schemeClr val="tx1"/>
                </a:solidFill>
                <a:latin typeface="+mj-lt"/>
              </a:rPr>
              <a:t>3. </a:t>
            </a:r>
            <a:r>
              <a:rPr lang="en-US" sz="1400" b="1" i="1" dirty="0">
                <a:solidFill>
                  <a:schemeClr val="tx1"/>
                </a:solidFill>
                <a:latin typeface="+mj-lt"/>
              </a:rPr>
              <a:t>Cargo Security</a:t>
            </a:r>
            <a:r>
              <a:rPr lang="ru-RU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1" i="1" dirty="0">
                <a:solidFill>
                  <a:schemeClr val="tx1"/>
                </a:solidFill>
                <a:latin typeface="+mj-lt"/>
              </a:rPr>
              <a:t>With the Use of Emi</a:t>
            </a:r>
            <a:endParaRPr lang="ru-RU" sz="1400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33945D8-9AF1-45F2-BE02-3645EF4B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5" y="1508125"/>
            <a:ext cx="4851426" cy="269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6DFA7E8E-68F6-4261-B4DA-B3C949E73F00}"/>
              </a:ext>
            </a:extLst>
          </p:cNvPr>
          <p:cNvSpPr txBox="1">
            <a:spLocks/>
          </p:cNvSpPr>
          <p:nvPr/>
        </p:nvSpPr>
        <p:spPr>
          <a:xfrm>
            <a:off x="8512965" y="4849529"/>
            <a:ext cx="512504" cy="27418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smtClean="0"/>
              <a:pPr/>
              <a:t>7</a:t>
            </a:fld>
            <a:endParaRPr lang="ru-RU" sz="1400" dirty="0"/>
          </a:p>
        </p:txBody>
      </p:sp>
      <p:pic>
        <p:nvPicPr>
          <p:cNvPr id="9" name="Picture 2" descr="https://railway.irz.ru/uploads/images/products/p349_src_1.jpg">
            <a:extLst>
              <a:ext uri="{FF2B5EF4-FFF2-40B4-BE49-F238E27FC236}">
                <a16:creationId xmlns:a16="http://schemas.microsoft.com/office/drawing/2014/main" id="{98879A2A-D90B-424E-BABB-DD77EA0DB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02" y="1042437"/>
            <a:ext cx="3480545" cy="23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harcor.com.au/sites/harcor/media/900.jpg">
            <a:extLst>
              <a:ext uri="{FF2B5EF4-FFF2-40B4-BE49-F238E27FC236}">
                <a16:creationId xmlns:a16="http://schemas.microsoft.com/office/drawing/2014/main" id="{65E41158-4FB7-4A7A-8958-66FAB3AA9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50" y="3681194"/>
            <a:ext cx="2896495" cy="75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9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D0090E7-DB87-4D33-93CB-EC4F245B85C0}"/>
              </a:ext>
            </a:extLst>
          </p:cNvPr>
          <p:cNvSpPr/>
          <p:nvPr/>
        </p:nvSpPr>
        <p:spPr>
          <a:xfrm>
            <a:off x="0" y="646668"/>
            <a:ext cx="9130995" cy="450318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object 3">
            <a:extLst>
              <a:ext uri="{FF2B5EF4-FFF2-40B4-BE49-F238E27FC236}">
                <a16:creationId xmlns:a16="http://schemas.microsoft.com/office/drawing/2014/main" id="{4C2269FF-1364-46F6-AF30-3C18B997F40F}"/>
              </a:ext>
            </a:extLst>
          </p:cNvPr>
          <p:cNvSpPr/>
          <p:nvPr/>
        </p:nvSpPr>
        <p:spPr>
          <a:xfrm>
            <a:off x="1" y="-2203"/>
            <a:ext cx="9144000" cy="702078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8" name="Заголовок 27">
            <a:extLst>
              <a:ext uri="{FF2B5EF4-FFF2-40B4-BE49-F238E27FC236}">
                <a16:creationId xmlns:a16="http://schemas.microsoft.com/office/drawing/2014/main" id="{15F09C66-5761-48FB-8D03-7B87C2F0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23" y="99095"/>
            <a:ext cx="8667711" cy="446276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CREATION OF CONDITIONS FOR FORMATION OF TRANSPORT AND LOGISTIC PRODUCT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19FCAC6-A7A3-4990-ACA2-3ED06FE196A3}"/>
              </a:ext>
            </a:extLst>
          </p:cNvPr>
          <p:cNvGrpSpPr/>
          <p:nvPr/>
        </p:nvGrpSpPr>
        <p:grpSpPr>
          <a:xfrm>
            <a:off x="888037" y="741609"/>
            <a:ext cx="7900301" cy="4036606"/>
            <a:chOff x="471545" y="23487"/>
            <a:chExt cx="8056299" cy="5822190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182" name="Группа 181">
              <a:extLst>
                <a:ext uri="{FF2B5EF4-FFF2-40B4-BE49-F238E27FC236}">
                  <a16:creationId xmlns:a16="http://schemas.microsoft.com/office/drawing/2014/main" id="{6AA068FE-2CB7-42CF-B3AD-B9084194C6DF}"/>
                </a:ext>
              </a:extLst>
            </p:cNvPr>
            <p:cNvGrpSpPr/>
            <p:nvPr/>
          </p:nvGrpSpPr>
          <p:grpSpPr>
            <a:xfrm>
              <a:off x="7093986" y="2790868"/>
              <a:ext cx="1225388" cy="1302926"/>
              <a:chOff x="5140341" y="865505"/>
              <a:chExt cx="1225388" cy="1302926"/>
            </a:xfrm>
            <a:grpFill/>
          </p:grpSpPr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586F08C9-4AC0-44CB-BDEC-C6C2E4F3A167}"/>
                  </a:ext>
                </a:extLst>
              </p:cNvPr>
              <p:cNvSpPr txBox="1"/>
              <p:nvPr/>
            </p:nvSpPr>
            <p:spPr>
              <a:xfrm>
                <a:off x="5140348" y="865505"/>
                <a:ext cx="1222402" cy="355136"/>
              </a:xfrm>
              <a:prstGeom prst="rect">
                <a:avLst/>
              </a:prstGeom>
              <a:solidFill>
                <a:srgbClr val="52A4C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CIT</a:t>
                </a:r>
                <a:endParaRPr lang="ru-RU" sz="1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19CCB1D2-4EB2-4698-A44C-D5EC78C05D59}"/>
                  </a:ext>
                </a:extLst>
              </p:cNvPr>
              <p:cNvSpPr txBox="1"/>
              <p:nvPr/>
            </p:nvSpPr>
            <p:spPr>
              <a:xfrm>
                <a:off x="5140341" y="1196124"/>
                <a:ext cx="1222402" cy="355136"/>
              </a:xfrm>
              <a:prstGeom prst="rect">
                <a:avLst/>
              </a:prstGeom>
              <a:solidFill>
                <a:srgbClr val="52A4C4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UIC</a:t>
                </a:r>
                <a:endParaRPr lang="ru-RU" sz="1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9CFBE3DE-18C2-4628-AEAB-A3A8EA77E660}"/>
                  </a:ext>
                </a:extLst>
              </p:cNvPr>
              <p:cNvSpPr txBox="1"/>
              <p:nvPr/>
            </p:nvSpPr>
            <p:spPr>
              <a:xfrm>
                <a:off x="5140350" y="1517629"/>
                <a:ext cx="1225379" cy="355136"/>
              </a:xfrm>
              <a:prstGeom prst="rect">
                <a:avLst/>
              </a:prstGeom>
              <a:solidFill>
                <a:srgbClr val="52A4C4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OSJD</a:t>
                </a:r>
                <a:endParaRPr lang="ru-RU" sz="1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26EB472F-83D2-4A06-BBF4-314EBF13D798}"/>
                  </a:ext>
                </a:extLst>
              </p:cNvPr>
              <p:cNvSpPr txBox="1"/>
              <p:nvPr/>
            </p:nvSpPr>
            <p:spPr>
              <a:xfrm>
                <a:off x="5140348" y="1813295"/>
                <a:ext cx="1222395" cy="355136"/>
              </a:xfrm>
              <a:prstGeom prst="rect">
                <a:avLst/>
              </a:prstGeom>
              <a:solidFill>
                <a:srgbClr val="52A4C4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EEC</a:t>
                </a:r>
                <a:endParaRPr lang="ru-RU" sz="1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12EBD794-4215-4C68-9CF7-17C6F2802AF7}"/>
                </a:ext>
              </a:extLst>
            </p:cNvPr>
            <p:cNvSpPr txBox="1"/>
            <p:nvPr/>
          </p:nvSpPr>
          <p:spPr>
            <a:xfrm>
              <a:off x="6604985" y="4590534"/>
              <a:ext cx="1922859" cy="953614"/>
            </a:xfrm>
            <a:prstGeom prst="foldedCorner">
              <a:avLst/>
            </a:prstGeom>
            <a:solidFill>
              <a:srgbClr val="BCE2E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i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Proposals for improving transport and logistics product</a:t>
              </a:r>
              <a:endParaRPr lang="ru-RU" sz="10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B80878C4-F418-48B1-8597-C445E50B3E82}"/>
                </a:ext>
              </a:extLst>
            </p:cNvPr>
            <p:cNvSpPr txBox="1"/>
            <p:nvPr/>
          </p:nvSpPr>
          <p:spPr>
            <a:xfrm>
              <a:off x="2356337" y="2631440"/>
              <a:ext cx="542391" cy="16210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wrap="square" lIns="36000" tIns="36000" rIns="36000" bIns="3600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Carriers and Rolling Stock Operators</a:t>
              </a:r>
              <a:endParaRPr lang="ru-RU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85" name="Группа 184">
              <a:extLst>
                <a:ext uri="{FF2B5EF4-FFF2-40B4-BE49-F238E27FC236}">
                  <a16:creationId xmlns:a16="http://schemas.microsoft.com/office/drawing/2014/main" id="{7AC2D100-BA8F-443E-8041-2A06B2CD1D4E}"/>
                </a:ext>
              </a:extLst>
            </p:cNvPr>
            <p:cNvGrpSpPr/>
            <p:nvPr/>
          </p:nvGrpSpPr>
          <p:grpSpPr>
            <a:xfrm>
              <a:off x="3077305" y="1745112"/>
              <a:ext cx="2945802" cy="2672196"/>
              <a:chOff x="2943659" y="2321900"/>
              <a:chExt cx="2945802" cy="2672196"/>
            </a:xfrm>
            <a:grpFill/>
          </p:grpSpPr>
          <p:sp>
            <p:nvSpPr>
              <p:cNvPr id="204" name="Прямоугольник 203">
                <a:extLst>
                  <a:ext uri="{FF2B5EF4-FFF2-40B4-BE49-F238E27FC236}">
                    <a16:creationId xmlns:a16="http://schemas.microsoft.com/office/drawing/2014/main" id="{89DC706A-B106-4859-8BA8-FFA2B49B42F6}"/>
                  </a:ext>
                </a:extLst>
              </p:cNvPr>
              <p:cNvSpPr/>
              <p:nvPr/>
            </p:nvSpPr>
            <p:spPr>
              <a:xfrm>
                <a:off x="2951853" y="2478397"/>
                <a:ext cx="2937608" cy="2515699"/>
              </a:xfrm>
              <a:prstGeom prst="rect">
                <a:avLst/>
              </a:prstGeom>
              <a:solidFill>
                <a:srgbClr val="52A4C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Прямоугольник 204">
                <a:extLst>
                  <a:ext uri="{FF2B5EF4-FFF2-40B4-BE49-F238E27FC236}">
                    <a16:creationId xmlns:a16="http://schemas.microsoft.com/office/drawing/2014/main" id="{5D4D5D17-EAA6-43D2-8FCA-7E5A256D1DA9}"/>
                  </a:ext>
                </a:extLst>
              </p:cNvPr>
              <p:cNvSpPr/>
              <p:nvPr/>
            </p:nvSpPr>
            <p:spPr>
              <a:xfrm>
                <a:off x="2943659" y="2321900"/>
                <a:ext cx="2945796" cy="599293"/>
              </a:xfrm>
              <a:prstGeom prst="rect">
                <a:avLst/>
              </a:prstGeom>
              <a:solidFill>
                <a:srgbClr val="52A4C4"/>
              </a:solidFill>
              <a:ln>
                <a:noFill/>
                <a:prstDash val="solid"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Transport and Logistics Product - Container Train (TLP-CT)</a:t>
                </a:r>
                <a:endParaRPr lang="ru-RU" sz="105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6" name="Группа 205">
                <a:extLst>
                  <a:ext uri="{FF2B5EF4-FFF2-40B4-BE49-F238E27FC236}">
                    <a16:creationId xmlns:a16="http://schemas.microsoft.com/office/drawing/2014/main" id="{9ED7C6B0-18DA-4E53-B8A8-2FA5060C0550}"/>
                  </a:ext>
                </a:extLst>
              </p:cNvPr>
              <p:cNvGrpSpPr/>
              <p:nvPr/>
            </p:nvGrpSpPr>
            <p:grpSpPr>
              <a:xfrm>
                <a:off x="3006417" y="2955431"/>
                <a:ext cx="926910" cy="1968668"/>
                <a:chOff x="5292084" y="3687228"/>
                <a:chExt cx="1194319" cy="2536619"/>
              </a:xfrm>
              <a:grpFill/>
            </p:grpSpPr>
            <p:grpSp>
              <p:nvGrpSpPr>
                <p:cNvPr id="214" name="Группа 213">
                  <a:extLst>
                    <a:ext uri="{FF2B5EF4-FFF2-40B4-BE49-F238E27FC236}">
                      <a16:creationId xmlns:a16="http://schemas.microsoft.com/office/drawing/2014/main" id="{6D1484B0-E74C-4D7A-9725-4103EEF92B9B}"/>
                    </a:ext>
                  </a:extLst>
                </p:cNvPr>
                <p:cNvGrpSpPr/>
                <p:nvPr/>
              </p:nvGrpSpPr>
              <p:grpSpPr>
                <a:xfrm>
                  <a:off x="5320216" y="3687228"/>
                  <a:ext cx="864096" cy="2304256"/>
                  <a:chOff x="4854391" y="1080085"/>
                  <a:chExt cx="563069" cy="2994082"/>
                </a:xfrm>
                <a:grpFill/>
                <a:scene3d>
                  <a:camera prst="isometricOffAxis1Right"/>
                  <a:lightRig rig="threePt" dir="t"/>
                </a:scene3d>
              </p:grpSpPr>
              <p:sp>
                <p:nvSpPr>
                  <p:cNvPr id="224" name="Прямоугольник 47">
                    <a:extLst>
                      <a:ext uri="{FF2B5EF4-FFF2-40B4-BE49-F238E27FC236}">
                        <a16:creationId xmlns:a16="http://schemas.microsoft.com/office/drawing/2014/main" id="{98B17927-0B1B-49E3-A779-A40D31E4DDA0}"/>
                      </a:ext>
                    </a:extLst>
                  </p:cNvPr>
                  <p:cNvSpPr/>
                  <p:nvPr/>
                </p:nvSpPr>
                <p:spPr>
                  <a:xfrm flipV="1">
                    <a:off x="4854393" y="1080085"/>
                    <a:ext cx="563067" cy="831600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5" name="Прямоугольник 47">
                    <a:extLst>
                      <a:ext uri="{FF2B5EF4-FFF2-40B4-BE49-F238E27FC236}">
                        <a16:creationId xmlns:a16="http://schemas.microsoft.com/office/drawing/2014/main" id="{AA59439B-D4C6-484C-9817-6C5BA6906B5F}"/>
                      </a:ext>
                    </a:extLst>
                  </p:cNvPr>
                  <p:cNvSpPr/>
                  <p:nvPr/>
                </p:nvSpPr>
                <p:spPr>
                  <a:xfrm flipV="1">
                    <a:off x="4854392" y="1510172"/>
                    <a:ext cx="563067" cy="831600"/>
                  </a:xfrm>
                  <a:prstGeom prst="rect">
                    <a:avLst/>
                  </a:prstGeom>
                  <a:grpFill/>
                  <a:ln w="635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6" name="Прямоугольник 47">
                    <a:extLst>
                      <a:ext uri="{FF2B5EF4-FFF2-40B4-BE49-F238E27FC236}">
                        <a16:creationId xmlns:a16="http://schemas.microsoft.com/office/drawing/2014/main" id="{41C03BEA-5375-455A-BC29-A205CCBF48F8}"/>
                      </a:ext>
                    </a:extLst>
                  </p:cNvPr>
                  <p:cNvSpPr/>
                  <p:nvPr/>
                </p:nvSpPr>
                <p:spPr>
                  <a:xfrm flipV="1">
                    <a:off x="4854393" y="1943561"/>
                    <a:ext cx="563067" cy="831600"/>
                  </a:xfrm>
                  <a:prstGeom prst="rect">
                    <a:avLst/>
                  </a:prstGeom>
                  <a:grpFill/>
                  <a:ln w="6350">
                    <a:solidFill>
                      <a:schemeClr val="accent3">
                        <a:lumMod val="7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7" name="Прямоугольник 47">
                    <a:extLst>
                      <a:ext uri="{FF2B5EF4-FFF2-40B4-BE49-F238E27FC236}">
                        <a16:creationId xmlns:a16="http://schemas.microsoft.com/office/drawing/2014/main" id="{74C94ABE-1B32-4190-BB30-12F9DCD3CB8D}"/>
                      </a:ext>
                    </a:extLst>
                  </p:cNvPr>
                  <p:cNvSpPr/>
                  <p:nvPr/>
                </p:nvSpPr>
                <p:spPr>
                  <a:xfrm flipV="1">
                    <a:off x="4854393" y="2376708"/>
                    <a:ext cx="563067" cy="831600"/>
                  </a:xfrm>
                  <a:prstGeom prst="rect">
                    <a:avLst/>
                  </a:prstGeom>
                  <a:grpFill/>
                  <a:ln w="6350">
                    <a:solidFill>
                      <a:srgbClr val="7030A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8" name="Прямоугольник 47">
                    <a:extLst>
                      <a:ext uri="{FF2B5EF4-FFF2-40B4-BE49-F238E27FC236}">
                        <a16:creationId xmlns:a16="http://schemas.microsoft.com/office/drawing/2014/main" id="{63A891F2-334B-4040-96EB-0BF157D68D96}"/>
                      </a:ext>
                    </a:extLst>
                  </p:cNvPr>
                  <p:cNvSpPr/>
                  <p:nvPr/>
                </p:nvSpPr>
                <p:spPr>
                  <a:xfrm flipV="1">
                    <a:off x="4854392" y="2809177"/>
                    <a:ext cx="563067" cy="831600"/>
                  </a:xfrm>
                  <a:prstGeom prst="rect">
                    <a:avLst/>
                  </a:prstGeom>
                  <a:grpFill/>
                  <a:ln w="635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9" name="Прямоугольник 47">
                    <a:extLst>
                      <a:ext uri="{FF2B5EF4-FFF2-40B4-BE49-F238E27FC236}">
                        <a16:creationId xmlns:a16="http://schemas.microsoft.com/office/drawing/2014/main" id="{B16381B1-5793-4B85-A825-F1D8C76071C7}"/>
                      </a:ext>
                    </a:extLst>
                  </p:cNvPr>
                  <p:cNvSpPr/>
                  <p:nvPr/>
                </p:nvSpPr>
                <p:spPr>
                  <a:xfrm flipV="1">
                    <a:off x="4854393" y="3242567"/>
                    <a:ext cx="563067" cy="831600"/>
                  </a:xfrm>
                  <a:prstGeom prst="rect">
                    <a:avLst/>
                  </a:prstGeom>
                  <a:grpFill/>
                  <a:ln w="6350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0" name="Прямоугольник 47">
                    <a:extLst>
                      <a:ext uri="{FF2B5EF4-FFF2-40B4-BE49-F238E27FC236}">
                        <a16:creationId xmlns:a16="http://schemas.microsoft.com/office/drawing/2014/main" id="{A640B55A-E42D-491F-80BF-2CC42BF8400A}"/>
                      </a:ext>
                    </a:extLst>
                  </p:cNvPr>
                  <p:cNvSpPr/>
                  <p:nvPr/>
                </p:nvSpPr>
                <p:spPr>
                  <a:xfrm flipV="1">
                    <a:off x="4854391" y="3673575"/>
                    <a:ext cx="563067" cy="400592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15" name="Группа 214">
                  <a:extLst>
                    <a:ext uri="{FF2B5EF4-FFF2-40B4-BE49-F238E27FC236}">
                      <a16:creationId xmlns:a16="http://schemas.microsoft.com/office/drawing/2014/main" id="{23DEC6DF-F019-415D-9692-88CD6DD495F8}"/>
                    </a:ext>
                  </a:extLst>
                </p:cNvPr>
                <p:cNvGrpSpPr/>
                <p:nvPr/>
              </p:nvGrpSpPr>
              <p:grpSpPr>
                <a:xfrm>
                  <a:off x="5292084" y="3797432"/>
                  <a:ext cx="1194319" cy="2304256"/>
                  <a:chOff x="4854391" y="1080085"/>
                  <a:chExt cx="563069" cy="2994082"/>
                </a:xfrm>
                <a:grpFill/>
                <a:scene3d>
                  <a:camera prst="isometricOffAxis2Right"/>
                  <a:lightRig rig="threePt" dir="t"/>
                </a:scene3d>
              </p:grpSpPr>
              <p:sp>
                <p:nvSpPr>
                  <p:cNvPr id="217" name="Прямоугольник 47">
                    <a:extLst>
                      <a:ext uri="{FF2B5EF4-FFF2-40B4-BE49-F238E27FC236}">
                        <a16:creationId xmlns:a16="http://schemas.microsoft.com/office/drawing/2014/main" id="{0FEDED51-8356-47D3-B082-0B0220EF0E9D}"/>
                      </a:ext>
                    </a:extLst>
                  </p:cNvPr>
                  <p:cNvSpPr/>
                  <p:nvPr/>
                </p:nvSpPr>
                <p:spPr>
                  <a:xfrm flipV="1">
                    <a:off x="4854393" y="1080085"/>
                    <a:ext cx="563067" cy="831600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8" name="Прямоугольник 47">
                    <a:extLst>
                      <a:ext uri="{FF2B5EF4-FFF2-40B4-BE49-F238E27FC236}">
                        <a16:creationId xmlns:a16="http://schemas.microsoft.com/office/drawing/2014/main" id="{91501223-C619-4DB3-BAF0-E94E1627FAE1}"/>
                      </a:ext>
                    </a:extLst>
                  </p:cNvPr>
                  <p:cNvSpPr/>
                  <p:nvPr/>
                </p:nvSpPr>
                <p:spPr>
                  <a:xfrm flipV="1">
                    <a:off x="4854392" y="1510172"/>
                    <a:ext cx="563067" cy="831600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19" name="Прямоугольник 47">
                    <a:extLst>
                      <a:ext uri="{FF2B5EF4-FFF2-40B4-BE49-F238E27FC236}">
                        <a16:creationId xmlns:a16="http://schemas.microsoft.com/office/drawing/2014/main" id="{FC082C58-AB02-4A17-AA75-557990F6DC61}"/>
                      </a:ext>
                    </a:extLst>
                  </p:cNvPr>
                  <p:cNvSpPr/>
                  <p:nvPr/>
                </p:nvSpPr>
                <p:spPr>
                  <a:xfrm flipV="1">
                    <a:off x="4854393" y="1943561"/>
                    <a:ext cx="563067" cy="831600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0" name="Прямоугольник 47">
                    <a:extLst>
                      <a:ext uri="{FF2B5EF4-FFF2-40B4-BE49-F238E27FC236}">
                        <a16:creationId xmlns:a16="http://schemas.microsoft.com/office/drawing/2014/main" id="{DB0D0749-BC8C-4129-B450-D42C62AB61D0}"/>
                      </a:ext>
                    </a:extLst>
                  </p:cNvPr>
                  <p:cNvSpPr/>
                  <p:nvPr/>
                </p:nvSpPr>
                <p:spPr>
                  <a:xfrm flipV="1">
                    <a:off x="4854393" y="2376708"/>
                    <a:ext cx="563067" cy="831600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1" name="Прямоугольник 47">
                    <a:extLst>
                      <a:ext uri="{FF2B5EF4-FFF2-40B4-BE49-F238E27FC236}">
                        <a16:creationId xmlns:a16="http://schemas.microsoft.com/office/drawing/2014/main" id="{5824A093-92E4-48D1-AF27-384B47DA7088}"/>
                      </a:ext>
                    </a:extLst>
                  </p:cNvPr>
                  <p:cNvSpPr/>
                  <p:nvPr/>
                </p:nvSpPr>
                <p:spPr>
                  <a:xfrm flipV="1">
                    <a:off x="4854392" y="2809177"/>
                    <a:ext cx="563067" cy="831600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2" name="Прямоугольник 47">
                    <a:extLst>
                      <a:ext uri="{FF2B5EF4-FFF2-40B4-BE49-F238E27FC236}">
                        <a16:creationId xmlns:a16="http://schemas.microsoft.com/office/drawing/2014/main" id="{A4E873BA-6FEF-4515-8508-30719DB92225}"/>
                      </a:ext>
                    </a:extLst>
                  </p:cNvPr>
                  <p:cNvSpPr/>
                  <p:nvPr/>
                </p:nvSpPr>
                <p:spPr>
                  <a:xfrm flipV="1">
                    <a:off x="4854393" y="3242567"/>
                    <a:ext cx="563067" cy="831600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3" name="Прямоугольник 47">
                    <a:extLst>
                      <a:ext uri="{FF2B5EF4-FFF2-40B4-BE49-F238E27FC236}">
                        <a16:creationId xmlns:a16="http://schemas.microsoft.com/office/drawing/2014/main" id="{729641DF-AB2F-4060-AC96-B0E7B06F2113}"/>
                      </a:ext>
                    </a:extLst>
                  </p:cNvPr>
                  <p:cNvSpPr/>
                  <p:nvPr/>
                </p:nvSpPr>
                <p:spPr>
                  <a:xfrm flipV="1">
                    <a:off x="4854391" y="3673575"/>
                    <a:ext cx="563067" cy="400592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16" name="Прямоугольник 3">
                  <a:extLst>
                    <a:ext uri="{FF2B5EF4-FFF2-40B4-BE49-F238E27FC236}">
                      <a16:creationId xmlns:a16="http://schemas.microsoft.com/office/drawing/2014/main" id="{91324CBD-9F66-4ADB-89EA-7C0221AF4961}"/>
                    </a:ext>
                  </a:extLst>
                </p:cNvPr>
                <p:cNvSpPr/>
                <p:nvPr/>
              </p:nvSpPr>
              <p:spPr>
                <a:xfrm>
                  <a:off x="5363474" y="3811847"/>
                  <a:ext cx="258247" cy="2412000"/>
                </a:xfrm>
                <a:custGeom>
                  <a:avLst/>
                  <a:gdLst>
                    <a:gd name="connsiteX0" fmla="*/ 0 w 356672"/>
                    <a:gd name="connsiteY0" fmla="*/ 0 h 914400"/>
                    <a:gd name="connsiteX1" fmla="*/ 356672 w 356672"/>
                    <a:gd name="connsiteY1" fmla="*/ 0 h 914400"/>
                    <a:gd name="connsiteX2" fmla="*/ 356672 w 356672"/>
                    <a:gd name="connsiteY2" fmla="*/ 914400 h 914400"/>
                    <a:gd name="connsiteX3" fmla="*/ 0 w 356672"/>
                    <a:gd name="connsiteY3" fmla="*/ 914400 h 914400"/>
                    <a:gd name="connsiteX4" fmla="*/ 0 w 356672"/>
                    <a:gd name="connsiteY4" fmla="*/ 0 h 914400"/>
                    <a:gd name="connsiteX0" fmla="*/ 101600 w 356672"/>
                    <a:gd name="connsiteY0" fmla="*/ 0 h 1114425"/>
                    <a:gd name="connsiteX1" fmla="*/ 356672 w 356672"/>
                    <a:gd name="connsiteY1" fmla="*/ 200025 h 1114425"/>
                    <a:gd name="connsiteX2" fmla="*/ 356672 w 356672"/>
                    <a:gd name="connsiteY2" fmla="*/ 1114425 h 1114425"/>
                    <a:gd name="connsiteX3" fmla="*/ 0 w 356672"/>
                    <a:gd name="connsiteY3" fmla="*/ 1114425 h 1114425"/>
                    <a:gd name="connsiteX4" fmla="*/ 101600 w 356672"/>
                    <a:gd name="connsiteY4" fmla="*/ 0 h 1114425"/>
                    <a:gd name="connsiteX0" fmla="*/ 0 w 255072"/>
                    <a:gd name="connsiteY0" fmla="*/ 0 h 2181225"/>
                    <a:gd name="connsiteX1" fmla="*/ 255072 w 255072"/>
                    <a:gd name="connsiteY1" fmla="*/ 200025 h 2181225"/>
                    <a:gd name="connsiteX2" fmla="*/ 255072 w 255072"/>
                    <a:gd name="connsiteY2" fmla="*/ 1114425 h 2181225"/>
                    <a:gd name="connsiteX3" fmla="*/ 0 w 255072"/>
                    <a:gd name="connsiteY3" fmla="*/ 2181225 h 2181225"/>
                    <a:gd name="connsiteX4" fmla="*/ 0 w 255072"/>
                    <a:gd name="connsiteY4" fmla="*/ 0 h 2181225"/>
                    <a:gd name="connsiteX0" fmla="*/ 0 w 258247"/>
                    <a:gd name="connsiteY0" fmla="*/ 0 h 2378075"/>
                    <a:gd name="connsiteX1" fmla="*/ 255072 w 258247"/>
                    <a:gd name="connsiteY1" fmla="*/ 200025 h 2378075"/>
                    <a:gd name="connsiteX2" fmla="*/ 258247 w 258247"/>
                    <a:gd name="connsiteY2" fmla="*/ 2378075 h 2378075"/>
                    <a:gd name="connsiteX3" fmla="*/ 0 w 258247"/>
                    <a:gd name="connsiteY3" fmla="*/ 2181225 h 2378075"/>
                    <a:gd name="connsiteX4" fmla="*/ 0 w 258247"/>
                    <a:gd name="connsiteY4" fmla="*/ 0 h 2378075"/>
                    <a:gd name="connsiteX0" fmla="*/ 0 w 258247"/>
                    <a:gd name="connsiteY0" fmla="*/ 0 h 2378075"/>
                    <a:gd name="connsiteX1" fmla="*/ 255072 w 258247"/>
                    <a:gd name="connsiteY1" fmla="*/ 200025 h 2378075"/>
                    <a:gd name="connsiteX2" fmla="*/ 258247 w 258247"/>
                    <a:gd name="connsiteY2" fmla="*/ 2378075 h 2378075"/>
                    <a:gd name="connsiteX3" fmla="*/ 0 w 258247"/>
                    <a:gd name="connsiteY3" fmla="*/ 2181225 h 2378075"/>
                    <a:gd name="connsiteX4" fmla="*/ 0 w 258247"/>
                    <a:gd name="connsiteY4" fmla="*/ 0 h 2378075"/>
                    <a:gd name="connsiteX0" fmla="*/ 0 w 258247"/>
                    <a:gd name="connsiteY0" fmla="*/ 0 h 2378075"/>
                    <a:gd name="connsiteX1" fmla="*/ 255072 w 258247"/>
                    <a:gd name="connsiteY1" fmla="*/ 200025 h 2378075"/>
                    <a:gd name="connsiteX2" fmla="*/ 258247 w 258247"/>
                    <a:gd name="connsiteY2" fmla="*/ 2378075 h 2378075"/>
                    <a:gd name="connsiteX3" fmla="*/ 0 w 258247"/>
                    <a:gd name="connsiteY3" fmla="*/ 2181225 h 2378075"/>
                    <a:gd name="connsiteX4" fmla="*/ 0 w 258247"/>
                    <a:gd name="connsiteY4" fmla="*/ 0 h 2378075"/>
                    <a:gd name="connsiteX0" fmla="*/ 0 w 258247"/>
                    <a:gd name="connsiteY0" fmla="*/ 0 h 2378075"/>
                    <a:gd name="connsiteX1" fmla="*/ 127809 w 258247"/>
                    <a:gd name="connsiteY1" fmla="*/ 142175 h 2378075"/>
                    <a:gd name="connsiteX2" fmla="*/ 255072 w 258247"/>
                    <a:gd name="connsiteY2" fmla="*/ 200025 h 2378075"/>
                    <a:gd name="connsiteX3" fmla="*/ 258247 w 258247"/>
                    <a:gd name="connsiteY3" fmla="*/ 2378075 h 2378075"/>
                    <a:gd name="connsiteX4" fmla="*/ 0 w 258247"/>
                    <a:gd name="connsiteY4" fmla="*/ 2181225 h 2378075"/>
                    <a:gd name="connsiteX5" fmla="*/ 0 w 258247"/>
                    <a:gd name="connsiteY5" fmla="*/ 0 h 2378075"/>
                    <a:gd name="connsiteX0" fmla="*/ 0 w 258247"/>
                    <a:gd name="connsiteY0" fmla="*/ 0 h 2378075"/>
                    <a:gd name="connsiteX1" fmla="*/ 127809 w 258247"/>
                    <a:gd name="connsiteY1" fmla="*/ 142175 h 2378075"/>
                    <a:gd name="connsiteX2" fmla="*/ 255072 w 258247"/>
                    <a:gd name="connsiteY2" fmla="*/ 200025 h 2378075"/>
                    <a:gd name="connsiteX3" fmla="*/ 258247 w 258247"/>
                    <a:gd name="connsiteY3" fmla="*/ 2378075 h 2378075"/>
                    <a:gd name="connsiteX4" fmla="*/ 0 w 258247"/>
                    <a:gd name="connsiteY4" fmla="*/ 2181225 h 2378075"/>
                    <a:gd name="connsiteX5" fmla="*/ 0 w 258247"/>
                    <a:gd name="connsiteY5" fmla="*/ 0 h 2378075"/>
                    <a:gd name="connsiteX0" fmla="*/ 0 w 258247"/>
                    <a:gd name="connsiteY0" fmla="*/ 186536 h 2564611"/>
                    <a:gd name="connsiteX1" fmla="*/ 255072 w 258247"/>
                    <a:gd name="connsiteY1" fmla="*/ 386561 h 2564611"/>
                    <a:gd name="connsiteX2" fmla="*/ 258247 w 258247"/>
                    <a:gd name="connsiteY2" fmla="*/ 2564611 h 2564611"/>
                    <a:gd name="connsiteX3" fmla="*/ 0 w 258247"/>
                    <a:gd name="connsiteY3" fmla="*/ 2367761 h 2564611"/>
                    <a:gd name="connsiteX4" fmla="*/ 0 w 258247"/>
                    <a:gd name="connsiteY4" fmla="*/ 186536 h 2564611"/>
                    <a:gd name="connsiteX0" fmla="*/ 0 w 258247"/>
                    <a:gd name="connsiteY0" fmla="*/ 105001 h 2483076"/>
                    <a:gd name="connsiteX1" fmla="*/ 255072 w 258247"/>
                    <a:gd name="connsiteY1" fmla="*/ 305026 h 2483076"/>
                    <a:gd name="connsiteX2" fmla="*/ 258247 w 258247"/>
                    <a:gd name="connsiteY2" fmla="*/ 2483076 h 2483076"/>
                    <a:gd name="connsiteX3" fmla="*/ 0 w 258247"/>
                    <a:gd name="connsiteY3" fmla="*/ 2286226 h 2483076"/>
                    <a:gd name="connsiteX4" fmla="*/ 0 w 258247"/>
                    <a:gd name="connsiteY4" fmla="*/ 105001 h 2483076"/>
                    <a:gd name="connsiteX0" fmla="*/ 0 w 258247"/>
                    <a:gd name="connsiteY0" fmla="*/ 0 h 2378075"/>
                    <a:gd name="connsiteX1" fmla="*/ 255072 w 258247"/>
                    <a:gd name="connsiteY1" fmla="*/ 200025 h 2378075"/>
                    <a:gd name="connsiteX2" fmla="*/ 258247 w 258247"/>
                    <a:gd name="connsiteY2" fmla="*/ 2378075 h 2378075"/>
                    <a:gd name="connsiteX3" fmla="*/ 0 w 258247"/>
                    <a:gd name="connsiteY3" fmla="*/ 2181225 h 2378075"/>
                    <a:gd name="connsiteX4" fmla="*/ 0 w 258247"/>
                    <a:gd name="connsiteY4" fmla="*/ 0 h 2378075"/>
                    <a:gd name="connsiteX0" fmla="*/ 0 w 258247"/>
                    <a:gd name="connsiteY0" fmla="*/ 0 h 2378075"/>
                    <a:gd name="connsiteX1" fmla="*/ 255072 w 258247"/>
                    <a:gd name="connsiteY1" fmla="*/ 200025 h 2378075"/>
                    <a:gd name="connsiteX2" fmla="*/ 258247 w 258247"/>
                    <a:gd name="connsiteY2" fmla="*/ 2378075 h 2378075"/>
                    <a:gd name="connsiteX3" fmla="*/ 0 w 258247"/>
                    <a:gd name="connsiteY3" fmla="*/ 2181225 h 2378075"/>
                    <a:gd name="connsiteX4" fmla="*/ 0 w 258247"/>
                    <a:gd name="connsiteY4" fmla="*/ 0 h 2378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247" h="2378075">
                      <a:moveTo>
                        <a:pt x="0" y="0"/>
                      </a:moveTo>
                      <a:cubicBezTo>
                        <a:pt x="23462" y="79875"/>
                        <a:pt x="62806" y="166798"/>
                        <a:pt x="255072" y="200025"/>
                      </a:cubicBezTo>
                      <a:cubicBezTo>
                        <a:pt x="256130" y="926042"/>
                        <a:pt x="257189" y="1652058"/>
                        <a:pt x="258247" y="2378075"/>
                      </a:cubicBezTo>
                      <a:cubicBezTo>
                        <a:pt x="108665" y="2350558"/>
                        <a:pt x="41632" y="2281767"/>
                        <a:pt x="0" y="218122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D7FF5767-8963-4046-91DF-D032DE2933C1}"/>
                  </a:ext>
                </a:extLst>
              </p:cNvPr>
              <p:cNvSpPr/>
              <p:nvPr/>
            </p:nvSpPr>
            <p:spPr>
              <a:xfrm>
                <a:off x="3676348" y="3026090"/>
                <a:ext cx="1730298" cy="241200"/>
              </a:xfrm>
              <a:prstGeom prst="rect">
                <a:avLst/>
              </a:prstGeom>
              <a:solidFill>
                <a:srgbClr val="52A4C4"/>
              </a:solidFill>
              <a:ln>
                <a:noFill/>
                <a:prstDash val="solid"/>
              </a:ln>
            </p:spPr>
            <p:txBody>
              <a:bodyPr wrap="none" lIns="36000" tIns="0" rIns="36000" bIns="0" anchor="ctr">
                <a:noAutofit/>
              </a:bodyPr>
              <a:lstStyle/>
              <a:p>
                <a:pPr lvl="0"/>
                <a:r>
                  <a:rPr lang="en-US" sz="1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Information Support</a:t>
                </a:r>
                <a:endPara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08" name="Прямоугольник 207">
                <a:extLst>
                  <a:ext uri="{FF2B5EF4-FFF2-40B4-BE49-F238E27FC236}">
                    <a16:creationId xmlns:a16="http://schemas.microsoft.com/office/drawing/2014/main" id="{0FCDE62D-F3AD-489D-8900-2018F1F7525E}"/>
                  </a:ext>
                </a:extLst>
              </p:cNvPr>
              <p:cNvSpPr/>
              <p:nvPr/>
            </p:nvSpPr>
            <p:spPr>
              <a:xfrm>
                <a:off x="3678727" y="3354632"/>
                <a:ext cx="1321602" cy="244800"/>
              </a:xfrm>
              <a:prstGeom prst="rect">
                <a:avLst/>
              </a:prstGeom>
              <a:solidFill>
                <a:srgbClr val="52A4C4"/>
              </a:solidFill>
              <a:ln>
                <a:noFill/>
                <a:prstDash val="solid"/>
              </a:ln>
            </p:spPr>
            <p:txBody>
              <a:bodyPr wrap="none" lIns="36000" tIns="0" rIns="36000" bIns="0" anchor="ctr">
                <a:noAutofit/>
              </a:bodyPr>
              <a:lstStyle/>
              <a:p>
                <a:pPr lvl="0"/>
                <a:r>
                  <a:rPr lang="en-US" sz="1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Legal support</a:t>
                </a:r>
                <a:endPara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DCAC5AB8-2F50-4B8E-88DE-51A211EF743D}"/>
                  </a:ext>
                </a:extLst>
              </p:cNvPr>
              <p:cNvSpPr/>
              <p:nvPr/>
            </p:nvSpPr>
            <p:spPr>
              <a:xfrm>
                <a:off x="3678727" y="3601971"/>
                <a:ext cx="1122018" cy="244800"/>
              </a:xfrm>
              <a:prstGeom prst="rect">
                <a:avLst/>
              </a:prstGeom>
              <a:solidFill>
                <a:srgbClr val="52A4C4"/>
              </a:solidFill>
              <a:ln>
                <a:noFill/>
                <a:prstDash val="solid"/>
              </a:ln>
            </p:spPr>
            <p:txBody>
              <a:bodyPr wrap="none" lIns="36000" tIns="0" rIns="36000" bIns="0" anchor="ctr">
                <a:noAutofit/>
              </a:bodyPr>
              <a:lstStyle/>
              <a:p>
                <a:pPr lvl="0"/>
                <a:r>
                  <a:rPr lang="en-US" sz="1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Tariff conditions</a:t>
                </a:r>
                <a:endPara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10" name="Прямоугольник 209">
                <a:extLst>
                  <a:ext uri="{FF2B5EF4-FFF2-40B4-BE49-F238E27FC236}">
                    <a16:creationId xmlns:a16="http://schemas.microsoft.com/office/drawing/2014/main" id="{C86EDCEA-5303-49FE-A659-06293DCD8BD5}"/>
                  </a:ext>
                </a:extLst>
              </p:cNvPr>
              <p:cNvSpPr/>
              <p:nvPr/>
            </p:nvSpPr>
            <p:spPr>
              <a:xfrm>
                <a:off x="3678728" y="3849636"/>
                <a:ext cx="1727918" cy="244800"/>
              </a:xfrm>
              <a:prstGeom prst="rect">
                <a:avLst/>
              </a:prstGeom>
              <a:solidFill>
                <a:srgbClr val="52A4C4"/>
              </a:solidFill>
              <a:ln>
                <a:noFill/>
                <a:prstDash val="solid"/>
              </a:ln>
            </p:spPr>
            <p:txBody>
              <a:bodyPr wrap="none" lIns="36000" tIns="0" rIns="36000" bIns="0" anchor="ctr">
                <a:noAutofit/>
              </a:bodyPr>
              <a:lstStyle/>
              <a:p>
                <a:pPr lvl="0"/>
                <a:r>
                  <a:rPr lang="en-US" sz="1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Technological support</a:t>
                </a:r>
                <a:endPara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11" name="Прямоугольник 210">
                <a:extLst>
                  <a:ext uri="{FF2B5EF4-FFF2-40B4-BE49-F238E27FC236}">
                    <a16:creationId xmlns:a16="http://schemas.microsoft.com/office/drawing/2014/main" id="{1C079E51-D314-44DB-A9B4-7DD4D0C9B592}"/>
                  </a:ext>
                </a:extLst>
              </p:cNvPr>
              <p:cNvSpPr/>
              <p:nvPr/>
            </p:nvSpPr>
            <p:spPr>
              <a:xfrm>
                <a:off x="3678727" y="4182954"/>
                <a:ext cx="1893102" cy="244800"/>
              </a:xfrm>
              <a:prstGeom prst="rect">
                <a:avLst/>
              </a:prstGeom>
              <a:solidFill>
                <a:srgbClr val="52A4C4"/>
              </a:solidFill>
              <a:ln>
                <a:noFill/>
                <a:prstDash val="solid"/>
              </a:ln>
            </p:spPr>
            <p:txBody>
              <a:bodyPr wrap="none" lIns="36000" tIns="0" rIns="36000" bIns="0" anchor="ctr">
                <a:noAutofit/>
              </a:bodyPr>
              <a:lstStyle/>
              <a:p>
                <a:pPr lvl="0"/>
                <a:r>
                  <a:rPr lang="en-US" sz="1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Normative and technical support</a:t>
                </a:r>
                <a:endPara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12" name="Прямоугольник 211">
                <a:extLst>
                  <a:ext uri="{FF2B5EF4-FFF2-40B4-BE49-F238E27FC236}">
                    <a16:creationId xmlns:a16="http://schemas.microsoft.com/office/drawing/2014/main" id="{B8B6E5FE-16A6-4EE3-95D1-077E91343D97}"/>
                  </a:ext>
                </a:extLst>
              </p:cNvPr>
              <p:cNvSpPr/>
              <p:nvPr/>
            </p:nvSpPr>
            <p:spPr>
              <a:xfrm>
                <a:off x="3678729" y="4480599"/>
                <a:ext cx="985846" cy="244800"/>
              </a:xfrm>
              <a:prstGeom prst="rect">
                <a:avLst/>
              </a:prstGeom>
              <a:solidFill>
                <a:srgbClr val="52A4C4"/>
              </a:solidFill>
              <a:ln>
                <a:noFill/>
                <a:prstDash val="solid"/>
              </a:ln>
            </p:spPr>
            <p:txBody>
              <a:bodyPr wrap="none" lIns="36000" tIns="0" rIns="36000" bIns="0" anchor="ctr">
                <a:noAutofit/>
              </a:bodyPr>
              <a:lstStyle/>
              <a:p>
                <a:pPr lvl="0"/>
                <a:r>
                  <a:rPr lang="en-US" sz="1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Infrastructure</a:t>
                </a:r>
                <a:endPara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13" name="Прямоугольник 212">
                <a:extLst>
                  <a:ext uri="{FF2B5EF4-FFF2-40B4-BE49-F238E27FC236}">
                    <a16:creationId xmlns:a16="http://schemas.microsoft.com/office/drawing/2014/main" id="{B2E718C6-4E49-4DD3-BA96-B4F853866373}"/>
                  </a:ext>
                </a:extLst>
              </p:cNvPr>
              <p:cNvSpPr/>
              <p:nvPr/>
            </p:nvSpPr>
            <p:spPr>
              <a:xfrm>
                <a:off x="3678727" y="4725881"/>
                <a:ext cx="1089958" cy="230401"/>
              </a:xfrm>
              <a:prstGeom prst="rect">
                <a:avLst/>
              </a:prstGeom>
              <a:solidFill>
                <a:srgbClr val="52A4C4"/>
              </a:solidFill>
              <a:ln>
                <a:noFill/>
                <a:prstDash val="solid"/>
              </a:ln>
            </p:spPr>
            <p:txBody>
              <a:bodyPr wrap="none" lIns="36000" tIns="0" rIns="36000" bIns="0" anchor="ctr">
                <a:noAutofit/>
              </a:bodyPr>
              <a:lstStyle/>
              <a:p>
                <a:pPr lvl="0"/>
                <a:r>
                  <a:rPr lang="en-US" sz="1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Rolling stock</a:t>
                </a:r>
                <a:endPara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cxnSp>
          <p:nvCxnSpPr>
            <p:cNvPr id="186" name="Прямая со стрелкой 185">
              <a:extLst>
                <a:ext uri="{FF2B5EF4-FFF2-40B4-BE49-F238E27FC236}">
                  <a16:creationId xmlns:a16="http://schemas.microsoft.com/office/drawing/2014/main" id="{E876E21B-ECE5-4F56-A87B-BB55F79814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12573" y="918894"/>
              <a:ext cx="1290944" cy="925214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 стрелкой 186">
              <a:extLst>
                <a:ext uri="{FF2B5EF4-FFF2-40B4-BE49-F238E27FC236}">
                  <a16:creationId xmlns:a16="http://schemas.microsoft.com/office/drawing/2014/main" id="{BB79B207-A3FB-4A4E-A8D5-738A09093E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2837" y="4153237"/>
              <a:ext cx="0" cy="423557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C2E1770-D8FC-4867-839C-A8010BD14846}"/>
                </a:ext>
              </a:extLst>
            </p:cNvPr>
            <p:cNvSpPr txBox="1"/>
            <p:nvPr/>
          </p:nvSpPr>
          <p:spPr>
            <a:xfrm>
              <a:off x="932672" y="4886474"/>
              <a:ext cx="1522140" cy="85658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>
              <a:defPPr>
                <a:defRPr lang="ru-RU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100"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</a:lstStyle>
            <a:p>
              <a:r>
                <a:rPr lang="ru-RU" sz="2000" b="1" dirty="0">
                  <a:solidFill>
                    <a:schemeClr val="tx1"/>
                  </a:solidFill>
                </a:rPr>
                <a:t>СС</a:t>
              </a:r>
              <a:r>
                <a:rPr lang="en-US" sz="2000" b="1" dirty="0">
                  <a:solidFill>
                    <a:schemeClr val="tx1"/>
                  </a:solidFill>
                </a:rPr>
                <a:t>TT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9" name="Прямая со стрелкой 188">
              <a:extLst>
                <a:ext uri="{FF2B5EF4-FFF2-40B4-BE49-F238E27FC236}">
                  <a16:creationId xmlns:a16="http://schemas.microsoft.com/office/drawing/2014/main" id="{B85A02A1-C5AD-4288-B84F-1F343A41C7B3}"/>
                </a:ext>
              </a:extLst>
            </p:cNvPr>
            <p:cNvCxnSpPr/>
            <p:nvPr/>
          </p:nvCxnSpPr>
          <p:spPr>
            <a:xfrm flipH="1">
              <a:off x="2898729" y="2712524"/>
              <a:ext cx="639761" cy="1"/>
            </a:xfrm>
            <a:prstGeom prst="straightConnector1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я со стрелкой 189">
              <a:extLst>
                <a:ext uri="{FF2B5EF4-FFF2-40B4-BE49-F238E27FC236}">
                  <a16:creationId xmlns:a16="http://schemas.microsoft.com/office/drawing/2014/main" id="{455D927F-5F62-49E4-85D2-BC75BECAE637}"/>
                </a:ext>
              </a:extLst>
            </p:cNvPr>
            <p:cNvCxnSpPr/>
            <p:nvPr/>
          </p:nvCxnSpPr>
          <p:spPr>
            <a:xfrm flipH="1">
              <a:off x="2898729" y="2954932"/>
              <a:ext cx="639761" cy="1"/>
            </a:xfrm>
            <a:prstGeom prst="straightConnector1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Прямая со стрелкой 190">
              <a:extLst>
                <a:ext uri="{FF2B5EF4-FFF2-40B4-BE49-F238E27FC236}">
                  <a16:creationId xmlns:a16="http://schemas.microsoft.com/office/drawing/2014/main" id="{D4CADDCB-9837-4258-9E2F-A0A39F6581EC}"/>
                </a:ext>
              </a:extLst>
            </p:cNvPr>
            <p:cNvCxnSpPr/>
            <p:nvPr/>
          </p:nvCxnSpPr>
          <p:spPr>
            <a:xfrm flipH="1">
              <a:off x="2898729" y="3197340"/>
              <a:ext cx="639761" cy="1"/>
            </a:xfrm>
            <a:prstGeom prst="straightConnector1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Прямая со стрелкой 191">
              <a:extLst>
                <a:ext uri="{FF2B5EF4-FFF2-40B4-BE49-F238E27FC236}">
                  <a16:creationId xmlns:a16="http://schemas.microsoft.com/office/drawing/2014/main" id="{6B8525DC-A99F-42E6-97FD-BCB5D612F335}"/>
                </a:ext>
              </a:extLst>
            </p:cNvPr>
            <p:cNvCxnSpPr/>
            <p:nvPr/>
          </p:nvCxnSpPr>
          <p:spPr>
            <a:xfrm flipH="1">
              <a:off x="2898729" y="3439748"/>
              <a:ext cx="639761" cy="1"/>
            </a:xfrm>
            <a:prstGeom prst="straightConnector1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Прямая со стрелкой 192">
              <a:extLst>
                <a:ext uri="{FF2B5EF4-FFF2-40B4-BE49-F238E27FC236}">
                  <a16:creationId xmlns:a16="http://schemas.microsoft.com/office/drawing/2014/main" id="{AAA5195D-FE72-47BA-A9A7-B5A870D24E88}"/>
                </a:ext>
              </a:extLst>
            </p:cNvPr>
            <p:cNvCxnSpPr/>
            <p:nvPr/>
          </p:nvCxnSpPr>
          <p:spPr>
            <a:xfrm flipH="1">
              <a:off x="2898729" y="3682156"/>
              <a:ext cx="639761" cy="1"/>
            </a:xfrm>
            <a:prstGeom prst="straightConnector1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Прямая со стрелкой 193">
              <a:extLst>
                <a:ext uri="{FF2B5EF4-FFF2-40B4-BE49-F238E27FC236}">
                  <a16:creationId xmlns:a16="http://schemas.microsoft.com/office/drawing/2014/main" id="{7887B80C-14CA-4661-9BC1-285E1C7965E3}"/>
                </a:ext>
              </a:extLst>
            </p:cNvPr>
            <p:cNvCxnSpPr/>
            <p:nvPr/>
          </p:nvCxnSpPr>
          <p:spPr>
            <a:xfrm flipH="1">
              <a:off x="2898729" y="4166974"/>
              <a:ext cx="639761" cy="1"/>
            </a:xfrm>
            <a:prstGeom prst="straightConnector1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Прямая со стрелкой 194">
              <a:extLst>
                <a:ext uri="{FF2B5EF4-FFF2-40B4-BE49-F238E27FC236}">
                  <a16:creationId xmlns:a16="http://schemas.microsoft.com/office/drawing/2014/main" id="{CBDA217E-6CB1-4A41-9944-1CD7E0C6525C}"/>
                </a:ext>
              </a:extLst>
            </p:cNvPr>
            <p:cNvCxnSpPr/>
            <p:nvPr/>
          </p:nvCxnSpPr>
          <p:spPr>
            <a:xfrm flipH="1">
              <a:off x="2898729" y="3924564"/>
              <a:ext cx="639761" cy="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AC141C-7AEC-41F4-874F-8DF6A20B5778}"/>
                </a:ext>
              </a:extLst>
            </p:cNvPr>
            <p:cNvSpPr txBox="1"/>
            <p:nvPr/>
          </p:nvSpPr>
          <p:spPr>
            <a:xfrm>
              <a:off x="471545" y="23487"/>
              <a:ext cx="2854482" cy="59929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ru-RU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100"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</a:lstStyle>
            <a:p>
              <a:r>
                <a:rPr lang="en-US" sz="1050" dirty="0">
                  <a:solidFill>
                    <a:schemeClr val="tx1"/>
                  </a:solidFill>
                </a:rPr>
                <a:t>Consumers of transport and logistics product (cont. transportation)</a:t>
              </a:r>
              <a:endParaRPr lang="ru-RU" sz="1050" dirty="0">
                <a:solidFill>
                  <a:schemeClr val="tx1"/>
                </a:solidFill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824D4DC6-DFB3-4F8E-A6D3-5990AC51242E}"/>
                </a:ext>
              </a:extLst>
            </p:cNvPr>
            <p:cNvSpPr txBox="1"/>
            <p:nvPr/>
          </p:nvSpPr>
          <p:spPr>
            <a:xfrm>
              <a:off x="1704682" y="1394756"/>
              <a:ext cx="1022091" cy="874146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ru-RU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900">
                  <a:solidFill>
                    <a:schemeClr val="dk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i="1" dirty="0">
                  <a:solidFill>
                    <a:schemeClr val="tx1"/>
                  </a:solidFill>
                </a:rPr>
                <a:t>TLP Analysis - Price-Quality Ratio</a:t>
              </a:r>
              <a:endParaRPr lang="ru-RU" i="1" dirty="0">
                <a:solidFill>
                  <a:schemeClr val="tx1"/>
                </a:solidFill>
              </a:endParaRPr>
            </a:p>
          </p:txBody>
        </p:sp>
        <p:cxnSp>
          <p:nvCxnSpPr>
            <p:cNvPr id="198" name="Прямая со стрелкой 197">
              <a:extLst>
                <a:ext uri="{FF2B5EF4-FFF2-40B4-BE49-F238E27FC236}">
                  <a16:creationId xmlns:a16="http://schemas.microsoft.com/office/drawing/2014/main" id="{198CB99E-F25B-4AF1-A655-1551E2C4DBC8}"/>
                </a:ext>
              </a:extLst>
            </p:cNvPr>
            <p:cNvCxnSpPr/>
            <p:nvPr/>
          </p:nvCxnSpPr>
          <p:spPr>
            <a:xfrm>
              <a:off x="1484142" y="880230"/>
              <a:ext cx="0" cy="4006244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 стрелкой 198">
              <a:extLst>
                <a:ext uri="{FF2B5EF4-FFF2-40B4-BE49-F238E27FC236}">
                  <a16:creationId xmlns:a16="http://schemas.microsoft.com/office/drawing/2014/main" id="{47DC3781-8152-4463-A10E-3552751E6806}"/>
                </a:ext>
              </a:extLst>
            </p:cNvPr>
            <p:cNvCxnSpPr>
              <a:stCxn id="184" idx="2"/>
            </p:cNvCxnSpPr>
            <p:nvPr/>
          </p:nvCxnSpPr>
          <p:spPr>
            <a:xfrm flipH="1">
              <a:off x="1997612" y="4252503"/>
              <a:ext cx="629921" cy="62992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 стрелкой 199">
              <a:extLst>
                <a:ext uri="{FF2B5EF4-FFF2-40B4-BE49-F238E27FC236}">
                  <a16:creationId xmlns:a16="http://schemas.microsoft.com/office/drawing/2014/main" id="{D7B18AE0-29BC-4CAE-890B-39E0BADEFA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2315" y="4367474"/>
              <a:ext cx="793366" cy="554134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Прямая со стрелкой 200">
              <a:extLst>
                <a:ext uri="{FF2B5EF4-FFF2-40B4-BE49-F238E27FC236}">
                  <a16:creationId xmlns:a16="http://schemas.microsoft.com/office/drawing/2014/main" id="{2A96FF54-7BEC-402F-8A78-3C0D56677C2A}"/>
                </a:ext>
              </a:extLst>
            </p:cNvPr>
            <p:cNvCxnSpPr>
              <a:cxnSpLocks/>
              <a:stCxn id="188" idx="3"/>
            </p:cNvCxnSpPr>
            <p:nvPr/>
          </p:nvCxnSpPr>
          <p:spPr>
            <a:xfrm flipV="1">
              <a:off x="2454812" y="5314765"/>
              <a:ext cx="4145038" cy="1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189EDC60-04C4-4EB6-BD74-94E5C5183A44}"/>
                </a:ext>
              </a:extLst>
            </p:cNvPr>
            <p:cNvSpPr txBox="1"/>
            <p:nvPr/>
          </p:nvSpPr>
          <p:spPr>
            <a:xfrm>
              <a:off x="3193759" y="4840661"/>
              <a:ext cx="2652407" cy="1005016"/>
            </a:xfrm>
            <a:prstGeom prst="rect">
              <a:avLst/>
            </a:prstGeom>
            <a:solidFill>
              <a:srgbClr val="BCE2E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>
              <a:defPPr>
                <a:defRPr lang="ru-RU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</a:lstStyle>
            <a:p>
              <a:pPr marL="171450" indent="-171450" algn="l"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Speed</a:t>
              </a:r>
              <a:endParaRPr lang="ru-RU" sz="1000" dirty="0">
                <a:solidFill>
                  <a:schemeClr val="tx1"/>
                </a:solidFill>
              </a:endParaRPr>
            </a:p>
            <a:p>
              <a:pPr marL="171450" indent="-171450" algn="l"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Regularity</a:t>
              </a:r>
              <a:endParaRPr lang="ru-RU" sz="1000" dirty="0">
                <a:solidFill>
                  <a:schemeClr val="tx1"/>
                </a:solidFill>
              </a:endParaRPr>
            </a:p>
            <a:p>
              <a:pPr marL="171450" indent="-171450" algn="l"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Through rate</a:t>
              </a:r>
              <a:endParaRPr lang="ru-RU" sz="1000" dirty="0">
                <a:solidFill>
                  <a:schemeClr val="tx1"/>
                </a:solidFill>
              </a:endParaRPr>
            </a:p>
            <a:p>
              <a:pPr marL="171450" indent="-171450" algn="l"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Reliability</a:t>
              </a:r>
              <a:endParaRPr lang="ru-RU" sz="1000" dirty="0">
                <a:solidFill>
                  <a:schemeClr val="tx1"/>
                </a:solidFill>
              </a:endParaRPr>
            </a:p>
            <a:p>
              <a:pPr marL="171450" indent="-171450" algn="l">
                <a:buFont typeface="Arial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Transparency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203" name="Стрелка: вправо 202">
              <a:extLst>
                <a:ext uri="{FF2B5EF4-FFF2-40B4-BE49-F238E27FC236}">
                  <a16:creationId xmlns:a16="http://schemas.microsoft.com/office/drawing/2014/main" id="{B5B2378B-DCC1-459F-8418-3DDB8D502B7D}"/>
                </a:ext>
              </a:extLst>
            </p:cNvPr>
            <p:cNvSpPr/>
            <p:nvPr/>
          </p:nvSpPr>
          <p:spPr>
            <a:xfrm rot="10800000">
              <a:off x="6070467" y="2938155"/>
              <a:ext cx="948761" cy="993548"/>
            </a:xfrm>
            <a:prstGeom prst="rightArrow">
              <a:avLst>
                <a:gd name="adj1" fmla="val 50000"/>
                <a:gd name="adj2" fmla="val 5355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3" name="Номер слайда 1">
            <a:extLst>
              <a:ext uri="{FF2B5EF4-FFF2-40B4-BE49-F238E27FC236}">
                <a16:creationId xmlns:a16="http://schemas.microsoft.com/office/drawing/2014/main" id="{9F408213-578C-4A93-94B6-6A30B8CB9ECD}"/>
              </a:ext>
            </a:extLst>
          </p:cNvPr>
          <p:cNvSpPr txBox="1">
            <a:spLocks/>
          </p:cNvSpPr>
          <p:nvPr/>
        </p:nvSpPr>
        <p:spPr>
          <a:xfrm>
            <a:off x="8512965" y="4849529"/>
            <a:ext cx="512504" cy="27418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smtClean="0"/>
              <a:pPr/>
              <a:t>8</a:t>
            </a:fld>
            <a:endParaRPr lang="ru-RU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8E4D18-3CBF-4024-BE9C-F42ECF0E8D4F}"/>
              </a:ext>
            </a:extLst>
          </p:cNvPr>
          <p:cNvSpPr txBox="1"/>
          <p:nvPr/>
        </p:nvSpPr>
        <p:spPr>
          <a:xfrm>
            <a:off x="7382244" y="2421899"/>
            <a:ext cx="1198732" cy="246221"/>
          </a:xfrm>
          <a:prstGeom prst="rect">
            <a:avLst/>
          </a:prstGeom>
          <a:solidFill>
            <a:srgbClr val="52A4C4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OTIF</a:t>
            </a:r>
            <a:endParaRPr lang="ru-RU" sz="1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D062420-CC1C-415C-BB71-6FE8D21B600C}"/>
              </a:ext>
            </a:extLst>
          </p:cNvPr>
          <p:cNvSpPr txBox="1"/>
          <p:nvPr/>
        </p:nvSpPr>
        <p:spPr>
          <a:xfrm>
            <a:off x="7382244" y="2179490"/>
            <a:ext cx="1198732" cy="246221"/>
          </a:xfrm>
          <a:prstGeom prst="rect">
            <a:avLst/>
          </a:prstGeom>
          <a:solidFill>
            <a:srgbClr val="52A4C4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WCO</a:t>
            </a:r>
            <a:endParaRPr lang="ru-RU" sz="1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88B241-8F4A-438F-9A64-92DDF9F4008D}"/>
              </a:ext>
            </a:extLst>
          </p:cNvPr>
          <p:cNvSpPr txBox="1"/>
          <p:nvPr/>
        </p:nvSpPr>
        <p:spPr>
          <a:xfrm>
            <a:off x="7382244" y="1935590"/>
            <a:ext cx="1198732" cy="246221"/>
          </a:xfrm>
          <a:prstGeom prst="rect">
            <a:avLst/>
          </a:prstGeom>
          <a:solidFill>
            <a:srgbClr val="52A4C4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</a:t>
            </a:r>
            <a:endParaRPr lang="ru-RU" sz="1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FBE2522-1B25-49B5-8BA1-1DB17E2D0F15}"/>
              </a:ext>
            </a:extLst>
          </p:cNvPr>
          <p:cNvSpPr txBox="1"/>
          <p:nvPr/>
        </p:nvSpPr>
        <p:spPr>
          <a:xfrm>
            <a:off x="7382244" y="1698707"/>
            <a:ext cx="1198732" cy="246221"/>
          </a:xfrm>
          <a:prstGeom prst="rect">
            <a:avLst/>
          </a:prstGeom>
          <a:solidFill>
            <a:srgbClr val="52A4C4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UNESCAP</a:t>
            </a:r>
            <a:endParaRPr lang="ru-RU" sz="1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4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679764-8C5D-45D4-A9F3-97F414B55384}"/>
              </a:ext>
            </a:extLst>
          </p:cNvPr>
          <p:cNvSpPr/>
          <p:nvPr/>
        </p:nvSpPr>
        <p:spPr>
          <a:xfrm>
            <a:off x="0" y="687882"/>
            <a:ext cx="9143983" cy="44619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C6F6816C-49BD-4EC1-BDA2-6799DD929234}"/>
              </a:ext>
            </a:extLst>
          </p:cNvPr>
          <p:cNvSpPr/>
          <p:nvPr/>
        </p:nvSpPr>
        <p:spPr>
          <a:xfrm>
            <a:off x="1" y="-15294"/>
            <a:ext cx="9144000" cy="923330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5AA2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8" name="Диаграмма 117">
            <a:extLst>
              <a:ext uri="{FF2B5EF4-FFF2-40B4-BE49-F238E27FC236}">
                <a16:creationId xmlns:a16="http://schemas.microsoft.com/office/drawing/2014/main" id="{D5251F39-9E4C-4012-9A79-0A476F627357}"/>
              </a:ext>
            </a:extLst>
          </p:cNvPr>
          <p:cNvGraphicFramePr/>
          <p:nvPr/>
        </p:nvGraphicFramePr>
        <p:xfrm>
          <a:off x="1295400" y="1084006"/>
          <a:ext cx="6935884" cy="361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90E24A-593F-48FD-BB8E-841EF2066937}"/>
              </a:ext>
            </a:extLst>
          </p:cNvPr>
          <p:cNvSpPr/>
          <p:nvPr/>
        </p:nvSpPr>
        <p:spPr>
          <a:xfrm>
            <a:off x="-1714500" y="103107"/>
            <a:ext cx="1257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TRENDS OF VOLUMES OF TRANSIT CONTAINER TRANSPORTATION</a:t>
            </a:r>
          </a:p>
          <a:p>
            <a:pPr algn="ctr"/>
            <a:r>
              <a:rPr lang="en-US" sz="1600" b="1" dirty="0"/>
              <a:t> IN RUSSIA IN MAIN DESTINATIONS (2010-2018, </a:t>
            </a:r>
            <a:r>
              <a:rPr lang="en-US" sz="1600" b="1" dirty="0" err="1"/>
              <a:t>Thous</a:t>
            </a:r>
            <a:r>
              <a:rPr lang="en-US" sz="1600" b="1" dirty="0"/>
              <a:t>. TEU)</a:t>
            </a:r>
            <a:endParaRPr lang="ru-RU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1BD97-469F-48FE-A439-0566ED150064}"/>
              </a:ext>
            </a:extLst>
          </p:cNvPr>
          <p:cNvSpPr txBox="1"/>
          <p:nvPr/>
        </p:nvSpPr>
        <p:spPr>
          <a:xfrm>
            <a:off x="3903981" y="4518734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total</a:t>
            </a:r>
            <a:endParaRPr lang="ru-RU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46F31D-60EE-4012-8A96-8EE902120F7B}"/>
              </a:ext>
            </a:extLst>
          </p:cNvPr>
          <p:cNvSpPr txBox="1"/>
          <p:nvPr/>
        </p:nvSpPr>
        <p:spPr>
          <a:xfrm>
            <a:off x="4594860" y="4518808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East-West-East</a:t>
            </a:r>
            <a:endParaRPr lang="ru-RU" sz="1000" dirty="0"/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C2F530BE-0C0A-40BC-9114-014DF626BA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12965" y="4849529"/>
            <a:ext cx="512504" cy="274182"/>
          </a:xfrm>
        </p:spPr>
        <p:txBody>
          <a:bodyPr/>
          <a:lstStyle/>
          <a:p>
            <a:fld id="{B6F15528-21DE-4FAA-801E-634DDDAF4B2B}" type="slidenum">
              <a:rPr lang="ru-RU" sz="1400" smtClean="0"/>
              <a:t>9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730840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13063</TotalTime>
  <Words>1120</Words>
  <Application>Microsoft Office PowerPoint</Application>
  <PresentationFormat>Произвольный</PresentationFormat>
  <Paragraphs>261</Paragraphs>
  <Slides>19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georgia</vt:lpstr>
      <vt:lpstr>Gotham Pro</vt:lpstr>
      <vt:lpstr>Gotham Pro Medium</vt:lpstr>
      <vt:lpstr>Open Sans</vt:lpstr>
      <vt:lpstr>PF Din Text Comp Pro</vt:lpstr>
      <vt:lpstr>Roboto</vt:lpstr>
      <vt:lpstr>Trebuchet MS</vt:lpstr>
      <vt:lpstr>Trebuchet MS (Заголовки)</vt:lpstr>
      <vt:lpstr>Verdana</vt:lpstr>
      <vt:lpstr>Wingdings</vt:lpstr>
      <vt:lpstr>Wingdings 3</vt:lpstr>
      <vt:lpstr>Специальное оформление</vt:lpstr>
      <vt:lpstr>Аспект</vt:lpstr>
      <vt:lpstr>Презентация PowerPoint</vt:lpstr>
      <vt:lpstr>Презентация PowerPoint</vt:lpstr>
      <vt:lpstr>ССTT Working Groups (CCTT WG)</vt:lpstr>
      <vt:lpstr>CCTT AREAS OF ACTIVITY ON DEVELOPMENT OF MULTIMODAL CONTAINER TRANSPORTATION:</vt:lpstr>
      <vt:lpstr>ACTIONS IN ENCREASING TRANSIT CONTAINER TRANSPORTATION COMPETITIVENESS:  1. Forming Entirely Through Rate for Transportation of Transit Cargo from Third Countries to Third Countries</vt:lpstr>
      <vt:lpstr>ACTIONS IN ENCREASING TRANSIT CONTAINER TRANSPORTATION COMPETITIVENESS: 2. Transit Time Reduction</vt:lpstr>
      <vt:lpstr>ACTIONS IN ENCREASING TRANSIT CONTAINER TRANSPORTATION COMPETITIVENESS: 3. Cargo Security With the Use of Emi</vt:lpstr>
      <vt:lpstr>CREATION OF CONDITIONS FOR FORMATION OF TRANSPORT AND LOGISTIC PRODUCT</vt:lpstr>
      <vt:lpstr>Презентация PowerPoint</vt:lpstr>
      <vt:lpstr>Презентация PowerPoint</vt:lpstr>
      <vt:lpstr>RESULTS OF MULTIMODAL CONTAINER TRANSPORTATION THROUGH KALININGRAD PORT</vt:lpstr>
      <vt:lpstr>Презентация PowerPoint</vt:lpstr>
      <vt:lpstr>Презентация PowerPoint</vt:lpstr>
      <vt:lpstr>Презентация PowerPoint</vt:lpstr>
      <vt:lpstr>Презентация PowerPoint</vt:lpstr>
      <vt:lpstr>2020: LAUNCH OF REGULAR MULTIMODAL TRANSPORT SERVICE: R. KOREA - BREST - EUROPE VIA TSR </vt:lpstr>
      <vt:lpstr>TransContainer Main Routes:  from Yokohama to Russia, Kazakhstan, Uzbekistan via Port Vostochny</vt:lpstr>
      <vt:lpstr>CCTT Project: Multimodal Trans-Eurasian Routes’ Transport Network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КСТП шаблон</dc:title>
  <dc:creator>Alexander Averin</dc:creator>
  <cp:lastModifiedBy>user09</cp:lastModifiedBy>
  <cp:revision>567</cp:revision>
  <cp:lastPrinted>2019-10-22T09:01:26Z</cp:lastPrinted>
  <dcterms:created xsi:type="dcterms:W3CDTF">2018-11-15T14:31:38Z</dcterms:created>
  <dcterms:modified xsi:type="dcterms:W3CDTF">2019-11-15T07:11:16Z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2018-11-12T00:00:00Z</vt:filetime>
  </property>
  <property fmtid="{D5CDD505-2E9C-101B-9397-08002B2CF9AE}" pid="3" name="LastSaved">
    <vt:filetime>2018-11-15T00:00:00Z</vt:filetime>
  </property>
</Properties>
</file>