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9" autoAdjust="0"/>
    <p:restoredTop sz="94660"/>
  </p:normalViewPr>
  <p:slideViewPr>
    <p:cSldViewPr snapToGrid="0">
      <p:cViewPr varScale="1">
        <p:scale>
          <a:sx n="114" d="100"/>
          <a:sy n="114" d="100"/>
        </p:scale>
        <p:origin x="300"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F4748B84-6B0B-4805-9E93-6777E27DD44E}" type="datetimeFigureOut">
              <a:rPr lang="de-DE" smtClean="0"/>
              <a:t>20.12.2018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8733287-B633-4BFB-A2C3-9A19C46DE54A}" type="slidenum">
              <a:rPr lang="de-DE" smtClean="0"/>
              <a:t>‹#›</a:t>
            </a:fld>
            <a:endParaRPr lang="de-DE"/>
          </a:p>
        </p:txBody>
      </p:sp>
    </p:spTree>
    <p:extLst>
      <p:ext uri="{BB962C8B-B14F-4D97-AF65-F5344CB8AC3E}">
        <p14:creationId xmlns:p14="http://schemas.microsoft.com/office/powerpoint/2010/main" val="4146448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4748B84-6B0B-4805-9E93-6777E27DD44E}" type="datetimeFigureOut">
              <a:rPr lang="de-DE" smtClean="0"/>
              <a:t>20.12.2018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8733287-B633-4BFB-A2C3-9A19C46DE54A}" type="slidenum">
              <a:rPr lang="de-DE" smtClean="0"/>
              <a:t>‹#›</a:t>
            </a:fld>
            <a:endParaRPr lang="de-DE"/>
          </a:p>
        </p:txBody>
      </p:sp>
    </p:spTree>
    <p:extLst>
      <p:ext uri="{BB962C8B-B14F-4D97-AF65-F5344CB8AC3E}">
        <p14:creationId xmlns:p14="http://schemas.microsoft.com/office/powerpoint/2010/main" val="3595773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4748B84-6B0B-4805-9E93-6777E27DD44E}" type="datetimeFigureOut">
              <a:rPr lang="de-DE" smtClean="0"/>
              <a:t>20.12.2018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8733287-B633-4BFB-A2C3-9A19C46DE54A}" type="slidenum">
              <a:rPr lang="de-DE" smtClean="0"/>
              <a:t>‹#›</a:t>
            </a:fld>
            <a:endParaRPr lang="de-DE"/>
          </a:p>
        </p:txBody>
      </p:sp>
    </p:spTree>
    <p:extLst>
      <p:ext uri="{BB962C8B-B14F-4D97-AF65-F5344CB8AC3E}">
        <p14:creationId xmlns:p14="http://schemas.microsoft.com/office/powerpoint/2010/main" val="243146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4748B84-6B0B-4805-9E93-6777E27DD44E}" type="datetimeFigureOut">
              <a:rPr lang="de-DE" smtClean="0"/>
              <a:t>20.12.2018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8733287-B633-4BFB-A2C3-9A19C46DE54A}" type="slidenum">
              <a:rPr lang="de-DE" smtClean="0"/>
              <a:t>‹#›</a:t>
            </a:fld>
            <a:endParaRPr lang="de-DE"/>
          </a:p>
        </p:txBody>
      </p:sp>
    </p:spTree>
    <p:extLst>
      <p:ext uri="{BB962C8B-B14F-4D97-AF65-F5344CB8AC3E}">
        <p14:creationId xmlns:p14="http://schemas.microsoft.com/office/powerpoint/2010/main" val="4074312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F4748B84-6B0B-4805-9E93-6777E27DD44E}" type="datetimeFigureOut">
              <a:rPr lang="de-DE" smtClean="0"/>
              <a:t>20.12.2018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8733287-B633-4BFB-A2C3-9A19C46DE54A}" type="slidenum">
              <a:rPr lang="de-DE" smtClean="0"/>
              <a:t>‹#›</a:t>
            </a:fld>
            <a:endParaRPr lang="de-DE"/>
          </a:p>
        </p:txBody>
      </p:sp>
    </p:spTree>
    <p:extLst>
      <p:ext uri="{BB962C8B-B14F-4D97-AF65-F5344CB8AC3E}">
        <p14:creationId xmlns:p14="http://schemas.microsoft.com/office/powerpoint/2010/main" val="4057544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F4748B84-6B0B-4805-9E93-6777E27DD44E}" type="datetimeFigureOut">
              <a:rPr lang="de-DE" smtClean="0"/>
              <a:t>20.12.2018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8733287-B633-4BFB-A2C3-9A19C46DE54A}" type="slidenum">
              <a:rPr lang="de-DE" smtClean="0"/>
              <a:t>‹#›</a:t>
            </a:fld>
            <a:endParaRPr lang="de-DE"/>
          </a:p>
        </p:txBody>
      </p:sp>
    </p:spTree>
    <p:extLst>
      <p:ext uri="{BB962C8B-B14F-4D97-AF65-F5344CB8AC3E}">
        <p14:creationId xmlns:p14="http://schemas.microsoft.com/office/powerpoint/2010/main" val="2701372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F4748B84-6B0B-4805-9E93-6777E27DD44E}" type="datetimeFigureOut">
              <a:rPr lang="de-DE" smtClean="0"/>
              <a:t>20.12.2018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D8733287-B633-4BFB-A2C3-9A19C46DE54A}" type="slidenum">
              <a:rPr lang="de-DE" smtClean="0"/>
              <a:t>‹#›</a:t>
            </a:fld>
            <a:endParaRPr lang="de-DE"/>
          </a:p>
        </p:txBody>
      </p:sp>
    </p:spTree>
    <p:extLst>
      <p:ext uri="{BB962C8B-B14F-4D97-AF65-F5344CB8AC3E}">
        <p14:creationId xmlns:p14="http://schemas.microsoft.com/office/powerpoint/2010/main" val="3455693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F4748B84-6B0B-4805-9E93-6777E27DD44E}" type="datetimeFigureOut">
              <a:rPr lang="de-DE" smtClean="0"/>
              <a:t>20.12.2018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D8733287-B633-4BFB-A2C3-9A19C46DE54A}" type="slidenum">
              <a:rPr lang="de-DE" smtClean="0"/>
              <a:t>‹#›</a:t>
            </a:fld>
            <a:endParaRPr lang="de-DE"/>
          </a:p>
        </p:txBody>
      </p:sp>
    </p:spTree>
    <p:extLst>
      <p:ext uri="{BB962C8B-B14F-4D97-AF65-F5344CB8AC3E}">
        <p14:creationId xmlns:p14="http://schemas.microsoft.com/office/powerpoint/2010/main" val="2293307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4748B84-6B0B-4805-9E93-6777E27DD44E}" type="datetimeFigureOut">
              <a:rPr lang="de-DE" smtClean="0"/>
              <a:t>20.12.2018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D8733287-B633-4BFB-A2C3-9A19C46DE54A}" type="slidenum">
              <a:rPr lang="de-DE" smtClean="0"/>
              <a:t>‹#›</a:t>
            </a:fld>
            <a:endParaRPr lang="de-DE"/>
          </a:p>
        </p:txBody>
      </p:sp>
    </p:spTree>
    <p:extLst>
      <p:ext uri="{BB962C8B-B14F-4D97-AF65-F5344CB8AC3E}">
        <p14:creationId xmlns:p14="http://schemas.microsoft.com/office/powerpoint/2010/main" val="2883881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F4748B84-6B0B-4805-9E93-6777E27DD44E}" type="datetimeFigureOut">
              <a:rPr lang="de-DE" smtClean="0"/>
              <a:t>20.12.2018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8733287-B633-4BFB-A2C3-9A19C46DE54A}" type="slidenum">
              <a:rPr lang="de-DE" smtClean="0"/>
              <a:t>‹#›</a:t>
            </a:fld>
            <a:endParaRPr lang="de-DE"/>
          </a:p>
        </p:txBody>
      </p:sp>
    </p:spTree>
    <p:extLst>
      <p:ext uri="{BB962C8B-B14F-4D97-AF65-F5344CB8AC3E}">
        <p14:creationId xmlns:p14="http://schemas.microsoft.com/office/powerpoint/2010/main" val="2054616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F4748B84-6B0B-4805-9E93-6777E27DD44E}" type="datetimeFigureOut">
              <a:rPr lang="de-DE" smtClean="0"/>
              <a:t>20.12.2018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8733287-B633-4BFB-A2C3-9A19C46DE54A}" type="slidenum">
              <a:rPr lang="de-DE" smtClean="0"/>
              <a:t>‹#›</a:t>
            </a:fld>
            <a:endParaRPr lang="de-DE"/>
          </a:p>
        </p:txBody>
      </p:sp>
    </p:spTree>
    <p:extLst>
      <p:ext uri="{BB962C8B-B14F-4D97-AF65-F5344CB8AC3E}">
        <p14:creationId xmlns:p14="http://schemas.microsoft.com/office/powerpoint/2010/main" val="452077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748B84-6B0B-4805-9E93-6777E27DD44E}" type="datetimeFigureOut">
              <a:rPr lang="de-DE" smtClean="0"/>
              <a:t>20.12.2018</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733287-B633-4BFB-A2C3-9A19C46DE54A}" type="slidenum">
              <a:rPr lang="de-DE" smtClean="0"/>
              <a:t>‹#›</a:t>
            </a:fld>
            <a:endParaRPr lang="de-DE"/>
          </a:p>
        </p:txBody>
      </p:sp>
    </p:spTree>
    <p:extLst>
      <p:ext uri="{BB962C8B-B14F-4D97-AF65-F5344CB8AC3E}">
        <p14:creationId xmlns:p14="http://schemas.microsoft.com/office/powerpoint/2010/main" val="3111542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2"/>
            <a:ext cx="9144000" cy="3128795"/>
          </a:xfrm>
        </p:spPr>
        <p:txBody>
          <a:bodyPr>
            <a:normAutofit fontScale="90000"/>
          </a:bodyPr>
          <a:lstStyle/>
          <a:p>
            <a:r>
              <a:rPr lang="de-DE" dirty="0"/>
              <a:t>Compliance </a:t>
            </a:r>
            <a:r>
              <a:rPr lang="de-DE" dirty="0" err="1"/>
              <a:t>of</a:t>
            </a:r>
            <a:r>
              <a:rPr lang="de-DE" dirty="0"/>
              <a:t> GRPE </a:t>
            </a:r>
            <a:r>
              <a:rPr lang="de-DE" dirty="0" err="1"/>
              <a:t>Regulations</a:t>
            </a:r>
            <a:r>
              <a:rPr lang="de-DE" dirty="0"/>
              <a:t> </a:t>
            </a:r>
            <a:r>
              <a:rPr lang="de-DE" dirty="0" err="1"/>
              <a:t>with</a:t>
            </a:r>
            <a:r>
              <a:rPr lang="de-DE" dirty="0"/>
              <a:t> Schedule 4 </a:t>
            </a:r>
            <a:r>
              <a:rPr lang="de-DE" dirty="0" err="1"/>
              <a:t>of</a:t>
            </a:r>
            <a:r>
              <a:rPr lang="de-DE" dirty="0"/>
              <a:t> </a:t>
            </a:r>
            <a:r>
              <a:rPr lang="de-DE" dirty="0" err="1"/>
              <a:t>the</a:t>
            </a:r>
            <a:r>
              <a:rPr lang="de-DE" dirty="0"/>
              <a:t> 1958 Agreement </a:t>
            </a:r>
            <a:br>
              <a:rPr lang="de-DE" dirty="0"/>
            </a:br>
            <a:r>
              <a:rPr lang="de-DE" dirty="0"/>
              <a:t>(</a:t>
            </a:r>
            <a:r>
              <a:rPr lang="de-DE" dirty="0" err="1"/>
              <a:t>Approval</a:t>
            </a:r>
            <a:r>
              <a:rPr lang="de-DE" dirty="0"/>
              <a:t> Numbers)</a:t>
            </a:r>
          </a:p>
        </p:txBody>
      </p:sp>
      <p:sp>
        <p:nvSpPr>
          <p:cNvPr id="3" name="Untertitel 2"/>
          <p:cNvSpPr>
            <a:spLocks noGrp="1"/>
          </p:cNvSpPr>
          <p:nvPr>
            <p:ph type="subTitle" idx="1"/>
          </p:nvPr>
        </p:nvSpPr>
        <p:spPr>
          <a:xfrm>
            <a:off x="1524000" y="4737768"/>
            <a:ext cx="9144000" cy="520032"/>
          </a:xfrm>
        </p:spPr>
        <p:txBody>
          <a:bodyPr/>
          <a:lstStyle/>
          <a:p>
            <a:r>
              <a:rPr lang="de-DE" dirty="0"/>
              <a:t>Review </a:t>
            </a:r>
            <a:r>
              <a:rPr lang="de-DE" dirty="0" err="1"/>
              <a:t>by</a:t>
            </a:r>
            <a:r>
              <a:rPr lang="de-DE" dirty="0"/>
              <a:t> GRPE at </a:t>
            </a:r>
            <a:r>
              <a:rPr lang="de-DE" dirty="0" err="1"/>
              <a:t>the</a:t>
            </a:r>
            <a:r>
              <a:rPr lang="de-DE" dirty="0"/>
              <a:t> 78th </a:t>
            </a:r>
            <a:r>
              <a:rPr lang="de-DE" dirty="0" err="1"/>
              <a:t>session</a:t>
            </a:r>
            <a:r>
              <a:rPr lang="de-DE" dirty="0"/>
              <a:t> – </a:t>
            </a:r>
            <a:r>
              <a:rPr lang="de-DE" dirty="0" err="1"/>
              <a:t>January</a:t>
            </a:r>
            <a:r>
              <a:rPr lang="de-DE" dirty="0"/>
              <a:t> 2019</a:t>
            </a:r>
          </a:p>
        </p:txBody>
      </p:sp>
      <p:sp>
        <p:nvSpPr>
          <p:cNvPr id="4" name="Rectangle 3">
            <a:extLst>
              <a:ext uri="{FF2B5EF4-FFF2-40B4-BE49-F238E27FC236}">
                <a16:creationId xmlns:a16="http://schemas.microsoft.com/office/drawing/2014/main" id="{A09B19C3-18D8-400F-B3D2-1FE652D04E36}"/>
              </a:ext>
            </a:extLst>
          </p:cNvPr>
          <p:cNvSpPr/>
          <p:nvPr/>
        </p:nvSpPr>
        <p:spPr>
          <a:xfrm>
            <a:off x="7481429" y="94294"/>
            <a:ext cx="4572000" cy="923330"/>
          </a:xfrm>
          <a:prstGeom prst="rect">
            <a:avLst/>
          </a:prstGeom>
        </p:spPr>
        <p:txBody>
          <a:bodyPr>
            <a:spAutoFit/>
          </a:bodyPr>
          <a:lstStyle/>
          <a:p>
            <a:pPr algn="r"/>
            <a:r>
              <a:rPr lang="en-US" dirty="0">
                <a:latin typeface="Times New Roman" pitchFamily="18" charset="0"/>
                <a:cs typeface="Times New Roman" pitchFamily="18" charset="0"/>
              </a:rPr>
              <a:t>Informal document </a:t>
            </a:r>
            <a:r>
              <a:rPr lang="en-US" b="1" dirty="0">
                <a:latin typeface="Times New Roman" pitchFamily="18" charset="0"/>
                <a:cs typeface="Times New Roman" pitchFamily="18" charset="0"/>
              </a:rPr>
              <a:t>GRPE-78-06</a:t>
            </a:r>
            <a:endParaRPr lang="de-DE" dirty="0">
              <a:latin typeface="Times New Roman" pitchFamily="18" charset="0"/>
              <a:cs typeface="Times New Roman" pitchFamily="18" charset="0"/>
            </a:endParaRPr>
          </a:p>
          <a:p>
            <a:pPr algn="r"/>
            <a:r>
              <a:rPr lang="en-US" dirty="0">
                <a:latin typeface="Times New Roman" pitchFamily="18" charset="0"/>
                <a:cs typeface="Times New Roman" pitchFamily="18" charset="0"/>
              </a:rPr>
              <a:t>78</a:t>
            </a:r>
            <a:r>
              <a:rPr lang="en-US" baseline="30000" dirty="0">
                <a:latin typeface="Times New Roman" pitchFamily="18" charset="0"/>
                <a:cs typeface="Times New Roman" pitchFamily="18" charset="0"/>
              </a:rPr>
              <a:t>th</a:t>
            </a:r>
            <a:r>
              <a:rPr lang="en-US" dirty="0">
                <a:latin typeface="Times New Roman" pitchFamily="18" charset="0"/>
                <a:cs typeface="Times New Roman" pitchFamily="18" charset="0"/>
              </a:rPr>
              <a:t> GRPE, 8-11 January 2019</a:t>
            </a:r>
          </a:p>
          <a:p>
            <a:pPr algn="r"/>
            <a:r>
              <a:rPr lang="en-US" dirty="0">
                <a:latin typeface="Times New Roman" pitchFamily="18" charset="0"/>
                <a:cs typeface="Times New Roman" pitchFamily="18" charset="0"/>
              </a:rPr>
              <a:t>Agenda item 11</a:t>
            </a:r>
            <a:endParaRPr lang="de-DE" dirty="0">
              <a:latin typeface="Times New Roman" pitchFamily="18" charset="0"/>
              <a:cs typeface="Times New Roman" pitchFamily="18" charset="0"/>
            </a:endParaRPr>
          </a:p>
        </p:txBody>
      </p:sp>
      <p:sp>
        <p:nvSpPr>
          <p:cNvPr id="5" name="Textfeld 39">
            <a:extLst>
              <a:ext uri="{FF2B5EF4-FFF2-40B4-BE49-F238E27FC236}">
                <a16:creationId xmlns:a16="http://schemas.microsoft.com/office/drawing/2014/main" id="{DB2A9B73-9DB0-430D-B3E9-2862AF8FEFEA}"/>
              </a:ext>
            </a:extLst>
          </p:cNvPr>
          <p:cNvSpPr txBox="1">
            <a:spLocks noChangeArrowheads="1"/>
          </p:cNvSpPr>
          <p:nvPr/>
        </p:nvSpPr>
        <p:spPr bwMode="auto">
          <a:xfrm>
            <a:off x="331518" y="245200"/>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a:latin typeface="Times New Roman" pitchFamily="18" charset="0"/>
                <a:cs typeface="Times New Roman" pitchFamily="18" charset="0"/>
              </a:rPr>
              <a:t>Submitted by the IWVTA Ambassador</a:t>
            </a:r>
            <a:endParaRPr lang="de-DE" sz="1200" dirty="0">
              <a:latin typeface="Times New Roman" pitchFamily="18" charset="0"/>
              <a:cs typeface="Times New Roman" pitchFamily="18" charset="0"/>
            </a:endParaRPr>
          </a:p>
        </p:txBody>
      </p:sp>
    </p:spTree>
    <p:extLst>
      <p:ext uri="{BB962C8B-B14F-4D97-AF65-F5344CB8AC3E}">
        <p14:creationId xmlns:p14="http://schemas.microsoft.com/office/powerpoint/2010/main" val="3956215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Schedule 4</a:t>
            </a:r>
          </a:p>
        </p:txBody>
      </p:sp>
      <p:sp>
        <p:nvSpPr>
          <p:cNvPr id="3" name="Inhaltsplatzhalter 2"/>
          <p:cNvSpPr>
            <a:spLocks noGrp="1"/>
          </p:cNvSpPr>
          <p:nvPr>
            <p:ph idx="1"/>
          </p:nvPr>
        </p:nvSpPr>
        <p:spPr>
          <a:xfrm>
            <a:off x="838200" y="1459832"/>
            <a:ext cx="10515600" cy="4717131"/>
          </a:xfrm>
        </p:spPr>
        <p:txBody>
          <a:bodyPr>
            <a:normAutofit fontScale="62500" lnSpcReduction="20000"/>
          </a:bodyPr>
          <a:lstStyle/>
          <a:p>
            <a:pPr marL="0" indent="0">
              <a:buNone/>
            </a:pPr>
            <a:r>
              <a:rPr lang="en-US" dirty="0"/>
              <a:t>An approval number shall be assigned to each type approved.  The type approval number shall consist of 4  sections.  Each section shall be separated by the '*' character.</a:t>
            </a:r>
          </a:p>
          <a:p>
            <a:pPr marL="1163638" indent="-1163638">
              <a:buNone/>
            </a:pPr>
            <a:r>
              <a:rPr lang="en-US" dirty="0"/>
              <a:t>Section 1:	The capital letter 'E' followed by the distinguishing number of the Contracting Party which has granted the type approval.</a:t>
            </a:r>
          </a:p>
          <a:p>
            <a:pPr marL="1163638" indent="-1163638">
              <a:buNone/>
            </a:pPr>
            <a:r>
              <a:rPr lang="en-US" dirty="0"/>
              <a:t>Section 2:	The number of the relevant UN Regulation, followed by the letter 'R', successively followed by:</a:t>
            </a:r>
          </a:p>
          <a:p>
            <a:pPr marL="1704975" indent="-541338">
              <a:buNone/>
            </a:pPr>
            <a:r>
              <a:rPr lang="en-US" dirty="0"/>
              <a:t>(a)	Two digits (with leading zeros as applicable) indicating the  series  of  amendments  incorporating  the technical provisions of the UN Regulation applied to the approval (00 for the UN Regulation in its original form);</a:t>
            </a:r>
          </a:p>
          <a:p>
            <a:pPr marL="1704975" indent="-541338">
              <a:buNone/>
            </a:pPr>
            <a:r>
              <a:rPr lang="en-US" dirty="0"/>
              <a:t>(b) 	A slash and two digits (with leading zeros as applicable) indicating  the  number  of  supplement  to  the  series  of amendments applied to the approval (00 for the series of amendments in its original form);</a:t>
            </a:r>
          </a:p>
          <a:p>
            <a:pPr marL="1704975" indent="-541338">
              <a:buNone/>
            </a:pPr>
            <a:r>
              <a:rPr lang="en-US" dirty="0"/>
              <a:t>(c) 	A slash and one or two character(s) indicating the implementing stage, if applicable.</a:t>
            </a:r>
          </a:p>
          <a:p>
            <a:pPr marL="1163638" indent="-1163638">
              <a:buNone/>
            </a:pPr>
            <a:r>
              <a:rPr lang="en-US" dirty="0"/>
              <a:t>Section 3:	A four-digit sequential number (with leading zeros as applicable). The sequence shall start from 0001.</a:t>
            </a:r>
          </a:p>
          <a:p>
            <a:pPr marL="1163638" indent="-1163638">
              <a:buNone/>
            </a:pPr>
            <a:r>
              <a:rPr lang="en-US" dirty="0"/>
              <a:t>Section 4:	A two-digit sequential number (with leading zeros if applicable) to denote the extension.  The  sequence shall start from 00.</a:t>
            </a:r>
          </a:p>
          <a:p>
            <a:pPr marL="0" indent="0">
              <a:buNone/>
            </a:pPr>
            <a:r>
              <a:rPr lang="en-US" dirty="0"/>
              <a:t>All digits shall be Arabic digits.</a:t>
            </a:r>
            <a:endParaRPr lang="de-DE" dirty="0"/>
          </a:p>
        </p:txBody>
      </p:sp>
    </p:spTree>
    <p:extLst>
      <p:ext uri="{BB962C8B-B14F-4D97-AF65-F5344CB8AC3E}">
        <p14:creationId xmlns:p14="http://schemas.microsoft.com/office/powerpoint/2010/main" val="3222644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Concerns arising from Review:</a:t>
            </a:r>
          </a:p>
        </p:txBody>
      </p:sp>
      <p:sp>
        <p:nvSpPr>
          <p:cNvPr id="3" name="Inhaltsplatzhalter 2"/>
          <p:cNvSpPr>
            <a:spLocks noGrp="1"/>
          </p:cNvSpPr>
          <p:nvPr>
            <p:ph idx="1"/>
          </p:nvPr>
        </p:nvSpPr>
        <p:spPr>
          <a:xfrm>
            <a:off x="838200" y="1459832"/>
            <a:ext cx="10515600" cy="4717131"/>
          </a:xfrm>
        </p:spPr>
        <p:txBody>
          <a:bodyPr>
            <a:normAutofit/>
          </a:bodyPr>
          <a:lstStyle/>
          <a:p>
            <a:r>
              <a:rPr lang="en-GB" dirty="0"/>
              <a:t>None of the Regulations from GRPE contain a prescription of the Approval Number format that ensures compliance with Schedule 4</a:t>
            </a:r>
            <a:br>
              <a:rPr lang="en-GB" dirty="0"/>
            </a:br>
            <a:r>
              <a:rPr lang="en-GB" dirty="0"/>
              <a:t>(The 58 Agreement does not require the Approval Number and the Marking to be the same format or even content)</a:t>
            </a:r>
          </a:p>
          <a:p>
            <a:r>
              <a:rPr lang="en-GB" dirty="0"/>
              <a:t>Regulation 49 contains 2 elements in the marking which could be interpreted as the „stage“, one of which has 3 characters</a:t>
            </a:r>
          </a:p>
          <a:p>
            <a:pPr lvl="1"/>
            <a:r>
              <a:rPr lang="en-GB" dirty="0"/>
              <a:t>„Fuel Type“ and „Emissions level“ </a:t>
            </a:r>
          </a:p>
          <a:p>
            <a:r>
              <a:rPr lang="en-GB" dirty="0"/>
              <a:t>Regulations 115 and 143 contain in the marking a fuel type code where one of the permissible characters is a „*“ (used in the Approval Number as a separator)</a:t>
            </a:r>
          </a:p>
        </p:txBody>
      </p:sp>
    </p:spTree>
    <p:extLst>
      <p:ext uri="{BB962C8B-B14F-4D97-AF65-F5344CB8AC3E}">
        <p14:creationId xmlns:p14="http://schemas.microsoft.com/office/powerpoint/2010/main" val="3369556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Recommendations to GRPE:</a:t>
            </a:r>
          </a:p>
        </p:txBody>
      </p:sp>
      <p:sp>
        <p:nvSpPr>
          <p:cNvPr id="3" name="Inhaltsplatzhalter 2"/>
          <p:cNvSpPr>
            <a:spLocks noGrp="1"/>
          </p:cNvSpPr>
          <p:nvPr>
            <p:ph idx="1"/>
          </p:nvPr>
        </p:nvSpPr>
        <p:spPr>
          <a:xfrm>
            <a:off x="838200" y="1459832"/>
            <a:ext cx="10515600" cy="4717131"/>
          </a:xfrm>
        </p:spPr>
        <p:txBody>
          <a:bodyPr>
            <a:normAutofit lnSpcReduction="10000"/>
          </a:bodyPr>
          <a:lstStyle/>
          <a:p>
            <a:r>
              <a:rPr lang="en-GB" dirty="0"/>
              <a:t>Any new Regulations should contain a prescription of the format of the Approval Number which is consistent with Schedule 4</a:t>
            </a:r>
          </a:p>
          <a:p>
            <a:r>
              <a:rPr lang="en-GB" dirty="0"/>
              <a:t>A standard text for this prescription should be developed to be inserted into existing Regulations at the next revision</a:t>
            </a:r>
          </a:p>
          <a:p>
            <a:r>
              <a:rPr lang="en-GB" dirty="0"/>
              <a:t>Deviations between the marking and Approval Number format should only exist where justified and should be clarified in the Regulations</a:t>
            </a:r>
          </a:p>
          <a:p>
            <a:r>
              <a:rPr lang="en-GB" dirty="0"/>
              <a:t>The Experts on UNR 49 should decide whether both fuel type and level are necessary in the Approval Number.  If so an amendment to Schedule 4 would be necessary. </a:t>
            </a:r>
          </a:p>
          <a:p>
            <a:r>
              <a:rPr lang="en-GB" dirty="0"/>
              <a:t>The Experts on UNR 115 and UNR 143 should decide whether fuel type is necessary in the Approval Number.  If so, the asterisk (*) should be changed to another symbol.</a:t>
            </a:r>
          </a:p>
        </p:txBody>
      </p:sp>
    </p:spTree>
    <p:extLst>
      <p:ext uri="{BB962C8B-B14F-4D97-AF65-F5344CB8AC3E}">
        <p14:creationId xmlns:p14="http://schemas.microsoft.com/office/powerpoint/2010/main" val="377765799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226</Words>
  <Application>Microsoft Office PowerPoint</Application>
  <PresentationFormat>Widescreen</PresentationFormat>
  <Paragraphs>27</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vt:lpstr>
      <vt:lpstr>Compliance of GRPE Regulations with Schedule 4 of the 1958 Agreement  (Approval Numbers)</vt:lpstr>
      <vt:lpstr>Schedule 4</vt:lpstr>
      <vt:lpstr>Concerns arising from Review:</vt:lpstr>
      <vt:lpstr>Recommendations to GRPE:</vt:lpstr>
    </vt:vector>
  </TitlesOfParts>
  <Company>Volkswagen 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Coleman, William (K-GEAG/1)</dc:creator>
  <cp:lastModifiedBy>Francois Cuenot</cp:lastModifiedBy>
  <cp:revision>16</cp:revision>
  <dcterms:created xsi:type="dcterms:W3CDTF">2018-12-10T12:52:18Z</dcterms:created>
  <dcterms:modified xsi:type="dcterms:W3CDTF">2018-12-20T15:02:20Z</dcterms:modified>
</cp:coreProperties>
</file>