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 Gardner 151018" initials="RG 15101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52053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4" y="197221"/>
            <a:ext cx="2005717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BAF195-D317-47F5-9D7F-B88D41B5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ja-JP" sz="1000" dirty="0"/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5C4688-2BE5-4982-8CB0-8654AF447886}"/>
              </a:ext>
            </a:extLst>
          </p:cNvPr>
          <p:cNvSpPr/>
          <p:nvPr/>
        </p:nvSpPr>
        <p:spPr>
          <a:xfrm>
            <a:off x="4355976" y="15538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GRPE-78-17-Rev.1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10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39">
            <a:extLst>
              <a:ext uri="{FF2B5EF4-FFF2-40B4-BE49-F238E27FC236}">
                <a16:creationId xmlns:a16="http://schemas.microsoft.com/office/drawing/2014/main" id="{2066FFC1-0DC4-44CB-AD8B-45DBD5C4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55385"/>
            <a:ext cx="2819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Submitted by the experts of OICA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6580F1-5DFA-4AFA-A8F4-0147896BF3BF}"/>
              </a:ext>
            </a:extLst>
          </p:cNvPr>
          <p:cNvSpPr/>
          <p:nvPr/>
        </p:nvSpPr>
        <p:spPr>
          <a:xfrm>
            <a:off x="611560" y="2492896"/>
            <a:ext cx="8316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Proposal for future maintenance of Mutual Resolution 2</a:t>
            </a:r>
          </a:p>
          <a:p>
            <a:pPr algn="ctr"/>
            <a:r>
              <a:rPr lang="en-GB" sz="3200" dirty="0"/>
              <a:t>(Vehicle Propulsion System Definitions)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09C6BE-78E5-4432-886F-D50D81CA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2</a:t>
            </a:fld>
            <a:endParaRPr lang="fr-FR" altLang="ja-JP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B7E06F-5121-4880-8A0B-973FB8F6E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dirty="0"/>
              <a:t>The Informal Working Group VPSD, under the chairmanship of Christoph Albus, compiled Mutual Resolution 2 which was adopted in 2015.</a:t>
            </a:r>
          </a:p>
          <a:p>
            <a:r>
              <a:rPr lang="en-GB" sz="1800" b="1" dirty="0"/>
              <a:t>Since that time there have been no amendments to the Resolution despite some Regulations and GTRs deviating from those definitions it contains.</a:t>
            </a:r>
          </a:p>
          <a:p>
            <a:r>
              <a:rPr lang="en-GB" sz="1800" b="1" dirty="0"/>
              <a:t>During 2018 there have been a number of discussions regarding definitions which influence the classification (or not) as hybrids.</a:t>
            </a:r>
          </a:p>
          <a:p>
            <a:r>
              <a:rPr lang="en-GB" sz="1800" b="1" dirty="0"/>
              <a:t>The EU has presented a working paper (ECE-TRANS-WP29-GRPE-2019-05e) to GRPE 78 (Jan 2019) to amend the definition of “peripheral devices” with the intention of bringing short term clarity to the above discussion.</a:t>
            </a:r>
          </a:p>
          <a:p>
            <a:r>
              <a:rPr lang="en-GB" sz="1800" b="1" dirty="0"/>
              <a:t>All participants in this discussion appear to accept that a long term solution is necessary, probably discussing performance criteria for classification of Hybrid Vehicles</a:t>
            </a:r>
          </a:p>
          <a:p>
            <a:endParaRPr lang="fr-FR" sz="18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354B46B-89A0-4950-896D-7F25AC04E386}"/>
              </a:ext>
            </a:extLst>
          </p:cNvPr>
          <p:cNvSpPr txBox="1">
            <a:spLocks/>
          </p:cNvSpPr>
          <p:nvPr/>
        </p:nvSpPr>
        <p:spPr bwMode="auto">
          <a:xfrm>
            <a:off x="611560" y="980728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sz="3600" u="sng" kern="0" dirty="0"/>
              <a:t>Background:</a:t>
            </a:r>
          </a:p>
        </p:txBody>
      </p:sp>
    </p:spTree>
    <p:extLst>
      <p:ext uri="{BB962C8B-B14F-4D97-AF65-F5344CB8AC3E}">
        <p14:creationId xmlns:p14="http://schemas.microsoft.com/office/powerpoint/2010/main" val="417373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09C6BE-78E5-4432-886F-D50D81CA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3</a:t>
            </a:fld>
            <a:endParaRPr lang="fr-FR" altLang="ja-JP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781574" y="1124744"/>
            <a:ext cx="57813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u="sng" kern="0" dirty="0" err="1"/>
              <a:t>Proposal</a:t>
            </a:r>
            <a:r>
              <a:rPr lang="fr-FR" u="sng" kern="0" dirty="0"/>
              <a:t>: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3155" y="1772816"/>
            <a:ext cx="8229600" cy="4608512"/>
          </a:xfrm>
        </p:spPr>
        <p:txBody>
          <a:bodyPr/>
          <a:lstStyle/>
          <a:p>
            <a:r>
              <a:rPr lang="en-GB" sz="1800" b="1" dirty="0"/>
              <a:t>OICA proposes to form a Task Force under GRPE (“Task Force VPSD”?) to maintain the content of and possibly extend the scope of M.R.2</a:t>
            </a:r>
          </a:p>
          <a:p>
            <a:r>
              <a:rPr lang="en-GB" sz="1800" b="1" dirty="0"/>
              <a:t>It is OICA’s understanding that a Task Force doesn’t require a mandate from WP29.</a:t>
            </a:r>
          </a:p>
          <a:p>
            <a:r>
              <a:rPr lang="en-GB" sz="1800" b="1" dirty="0"/>
              <a:t>OICA is prepared to </a:t>
            </a:r>
            <a:r>
              <a:rPr lang="en-GB" sz="1800" b="1"/>
              <a:t>provide the </a:t>
            </a:r>
            <a:r>
              <a:rPr lang="en-GB" sz="1800" b="1" dirty="0"/>
              <a:t>Secretary for such a Task Force</a:t>
            </a:r>
          </a:p>
          <a:p>
            <a:r>
              <a:rPr lang="en-GB" sz="1800" b="1" dirty="0"/>
              <a:t>A support from a Contracting Party would be desirable</a:t>
            </a:r>
          </a:p>
          <a:p>
            <a:r>
              <a:rPr lang="en-GB" sz="1800" b="1" dirty="0"/>
              <a:t>The intention would be to include representatives of all industry sectors (Light Duty, Heavy Duty, Motorcycles and Non-Road)</a:t>
            </a:r>
          </a:p>
          <a:p>
            <a:r>
              <a:rPr lang="en-GB" sz="1800" b="1" dirty="0"/>
              <a:t>Initial work would focus on:</a:t>
            </a:r>
          </a:p>
          <a:p>
            <a:pPr lvl="1"/>
            <a:r>
              <a:rPr lang="en-GB" sz="1400" b="1" dirty="0"/>
              <a:t>a review of </a:t>
            </a:r>
            <a:r>
              <a:rPr lang="en-GB" sz="1400" b="1" dirty="0" err="1"/>
              <a:t>disharmonisation</a:t>
            </a:r>
            <a:r>
              <a:rPr lang="en-GB" sz="1400" b="1" dirty="0"/>
              <a:t> since the publication of M.R.2, and </a:t>
            </a:r>
          </a:p>
          <a:p>
            <a:pPr lvl="1"/>
            <a:r>
              <a:rPr lang="en-GB" sz="1400" b="1" dirty="0"/>
              <a:t>concepts for definitions to provide further clarity on the classification of vehicle as Hybrids (and under-classification where necessary and desired.)</a:t>
            </a:r>
            <a:endParaRPr lang="en-GB" sz="1200" b="1" dirty="0"/>
          </a:p>
          <a:p>
            <a:endParaRPr lang="en-GB" sz="1800" b="1" dirty="0"/>
          </a:p>
          <a:p>
            <a:pPr lvl="1"/>
            <a:endParaRPr lang="en-GB" sz="1800" b="1" dirty="0"/>
          </a:p>
          <a:p>
            <a:endParaRPr lang="en-GB" sz="1800" b="1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82492930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14</TotalTime>
  <Words>304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Times New Roman</vt:lpstr>
      <vt:lpstr>Wingdings</vt:lpstr>
      <vt:lpstr>Masque présentation OICA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Francois Cuenot</cp:lastModifiedBy>
  <cp:revision>39</cp:revision>
  <dcterms:created xsi:type="dcterms:W3CDTF">2018-05-24T09:21:32Z</dcterms:created>
  <dcterms:modified xsi:type="dcterms:W3CDTF">2019-01-30T15:09:58Z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