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1" r:id="rId2"/>
    <p:sldId id="265" r:id="rId3"/>
    <p:sldId id="267" r:id="rId4"/>
    <p:sldId id="263" r:id="rId5"/>
    <p:sldId id="264" r:id="rId6"/>
  </p:sldIdLst>
  <p:sldSz cx="9144000" cy="6858000" type="screen4x3"/>
  <p:notesSz cx="6761163" cy="985678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0033CC"/>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37" autoAdjust="0"/>
  </p:normalViewPr>
  <p:slideViewPr>
    <p:cSldViewPr>
      <p:cViewPr varScale="1">
        <p:scale>
          <a:sx n="114" d="100"/>
          <a:sy n="114"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28938"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defTabSz="919163">
              <a:defRPr sz="1200"/>
            </a:lvl1pPr>
          </a:lstStyle>
          <a:p>
            <a:endParaRPr lang="fr-FR" altLang="ja-JP"/>
          </a:p>
        </p:txBody>
      </p:sp>
      <p:sp>
        <p:nvSpPr>
          <p:cNvPr id="29699" name="Rectangle 3"/>
          <p:cNvSpPr>
            <a:spLocks noGrp="1" noChangeArrowheads="1"/>
          </p:cNvSpPr>
          <p:nvPr>
            <p:ph type="dt" idx="1"/>
          </p:nvPr>
        </p:nvSpPr>
        <p:spPr bwMode="auto">
          <a:xfrm>
            <a:off x="3830638" y="0"/>
            <a:ext cx="2928937"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algn="r" defTabSz="919163">
              <a:defRPr sz="1200"/>
            </a:lvl1pPr>
          </a:lstStyle>
          <a:p>
            <a:endParaRPr lang="fr-FR" altLang="ja-JP"/>
          </a:p>
        </p:txBody>
      </p:sp>
      <p:sp>
        <p:nvSpPr>
          <p:cNvPr id="29700" name="Rectangle 4"/>
          <p:cNvSpPr>
            <a:spLocks noGrp="1" noRot="1" noChangeAspect="1" noChangeArrowheads="1" noTextEdit="1"/>
          </p:cNvSpPr>
          <p:nvPr>
            <p:ph type="sldImg" idx="2"/>
          </p:nvPr>
        </p:nvSpPr>
        <p:spPr bwMode="auto">
          <a:xfrm>
            <a:off x="917575" y="739775"/>
            <a:ext cx="4927600" cy="369570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676275" y="4681538"/>
            <a:ext cx="5408613" cy="4435475"/>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p>
            <a:pPr lvl="0"/>
            <a:r>
              <a:rPr lang="fr-FR" altLang="ja-JP"/>
              <a:t>Cliquez pour modifier les styles du texte du masque</a:t>
            </a:r>
          </a:p>
          <a:p>
            <a:pPr lvl="1"/>
            <a:r>
              <a:rPr lang="fr-FR" altLang="ja-JP"/>
              <a:t>Deuxième niveau</a:t>
            </a:r>
          </a:p>
          <a:p>
            <a:pPr lvl="2"/>
            <a:r>
              <a:rPr lang="fr-FR" altLang="ja-JP"/>
              <a:t>Troisième niveau</a:t>
            </a:r>
          </a:p>
          <a:p>
            <a:pPr lvl="3"/>
            <a:r>
              <a:rPr lang="fr-FR" altLang="ja-JP"/>
              <a:t>Quatrième niveau</a:t>
            </a:r>
          </a:p>
          <a:p>
            <a:pPr lvl="4"/>
            <a:r>
              <a:rPr lang="fr-FR" altLang="ja-JP"/>
              <a:t>Cinquième niveau</a:t>
            </a:r>
          </a:p>
        </p:txBody>
      </p:sp>
      <p:sp>
        <p:nvSpPr>
          <p:cNvPr id="29702" name="Rectangle 6"/>
          <p:cNvSpPr>
            <a:spLocks noGrp="1" noChangeArrowheads="1"/>
          </p:cNvSpPr>
          <p:nvPr>
            <p:ph type="ftr" sz="quarter" idx="4"/>
          </p:nvPr>
        </p:nvSpPr>
        <p:spPr bwMode="auto">
          <a:xfrm>
            <a:off x="0" y="9361488"/>
            <a:ext cx="2928938"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defTabSz="919163">
              <a:defRPr sz="1200"/>
            </a:lvl1pPr>
          </a:lstStyle>
          <a:p>
            <a:endParaRPr lang="fr-FR" altLang="ja-JP"/>
          </a:p>
        </p:txBody>
      </p:sp>
      <p:sp>
        <p:nvSpPr>
          <p:cNvPr id="29703" name="Rectangle 7"/>
          <p:cNvSpPr>
            <a:spLocks noGrp="1" noChangeArrowheads="1"/>
          </p:cNvSpPr>
          <p:nvPr>
            <p:ph type="sldNum" sz="quarter" idx="5"/>
          </p:nvPr>
        </p:nvSpPr>
        <p:spPr bwMode="auto">
          <a:xfrm>
            <a:off x="3830638" y="9361488"/>
            <a:ext cx="2928937"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algn="r" defTabSz="919163">
              <a:defRPr sz="1200"/>
            </a:lvl1pPr>
          </a:lstStyle>
          <a:p>
            <a:fld id="{41FE2CFF-C77F-45F5-8196-7FFE9E57B434}" type="slidenum">
              <a:rPr lang="ja-JP" altLang="fr-FR"/>
              <a:pPr/>
              <a:t>‹#›</a:t>
            </a:fld>
            <a:endParaRPr lang="fr-FR"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lvl1pPr>
              <a:defRPr/>
            </a:lvl1pPr>
          </a:lstStyle>
          <a:p>
            <a:endParaRPr lang="fr-FR" altLang="ja-JP" dirty="0"/>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endParaRPr lang="fr-FR" altLang="ja-JP" dirty="0"/>
          </a:p>
        </p:txBody>
      </p:sp>
      <p:pic>
        <p:nvPicPr>
          <p:cNvPr id="8" name="Image 7">
            <a:extLst>
              <a:ext uri="{FF2B5EF4-FFF2-40B4-BE49-F238E27FC236}">
                <a16:creationId xmlns:a16="http://schemas.microsoft.com/office/drawing/2014/main" id="{DB702179-BB20-4D4E-A8AF-7B99DD8BDF6B}"/>
              </a:ext>
            </a:extLst>
          </p:cNvPr>
          <p:cNvPicPr>
            <a:picLocks noChangeAspect="1"/>
          </p:cNvPicPr>
          <p:nvPr userDrawn="1"/>
        </p:nvPicPr>
        <p:blipFill>
          <a:blip r:embed="rId2"/>
          <a:stretch>
            <a:fillRect/>
          </a:stretch>
        </p:blipFill>
        <p:spPr>
          <a:xfrm>
            <a:off x="1115616" y="128212"/>
            <a:ext cx="1512168" cy="123068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876E22B0-3A17-45B7-AF4B-28357ACE90C3}" type="slidenum">
              <a:rPr lang="ja-JP" altLang="fr-FR"/>
              <a:pPr/>
              <a:t>‹#›</a:t>
            </a:fld>
            <a:endParaRPr lang="fr-FR"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D04D32B0-8A42-44E7-9B4D-3C2296BFBD2E}" type="slidenum">
              <a:rPr lang="ja-JP" altLang="fr-FR"/>
              <a:pPr/>
              <a:t>‹#›</a:t>
            </a:fld>
            <a:endParaRPr lang="fr-FR"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 with Takeaway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171172" y="6645799"/>
            <a:ext cx="784878" cy="151596"/>
          </a:xfrm>
        </p:spPr>
        <p:txBody>
          <a:bodyPr/>
          <a:lstStyle/>
          <a:p>
            <a:fld id="{D3B8C340-7CCC-4838-B7ED-CA364E45FB6F}" type="slidenum">
              <a:rPr lang="en-US" smtClean="0"/>
              <a:t>‹#›</a:t>
            </a:fld>
            <a:endParaRPr lang="en-US"/>
          </a:p>
        </p:txBody>
      </p:sp>
      <p:sp>
        <p:nvSpPr>
          <p:cNvPr id="7" name="Text Placeholder 8"/>
          <p:cNvSpPr>
            <a:spLocks noGrp="1"/>
          </p:cNvSpPr>
          <p:nvPr>
            <p:ph type="body" sz="quarter" idx="13" hasCustomPrompt="1"/>
          </p:nvPr>
        </p:nvSpPr>
        <p:spPr>
          <a:xfrm>
            <a:off x="990600" y="0"/>
            <a:ext cx="7162800" cy="381000"/>
          </a:xfrm>
        </p:spPr>
        <p:txBody>
          <a:bodyPr anchor="ctr">
            <a:normAutofit/>
          </a:bodyPr>
          <a:lstStyle>
            <a:lvl1pPr marL="0" indent="0" algn="ctr">
              <a:buNone/>
              <a:defRPr sz="1100">
                <a:solidFill>
                  <a:schemeClr val="accent2"/>
                </a:solidFill>
                <a:latin typeface="Arial Black" panose="020B0A04020102020204" pitchFamily="34" charset="0"/>
              </a:defRPr>
            </a:lvl1pPr>
          </a:lstStyle>
          <a:p>
            <a:pPr lvl="0"/>
            <a:r>
              <a:rPr lang="en-US" dirty="0"/>
              <a:t>Click to Insert Slide Title Here</a:t>
            </a:r>
          </a:p>
        </p:txBody>
      </p:sp>
      <p:sp>
        <p:nvSpPr>
          <p:cNvPr id="8" name="Text Placeholder 24"/>
          <p:cNvSpPr>
            <a:spLocks noGrp="1"/>
          </p:cNvSpPr>
          <p:nvPr>
            <p:ph type="body" sz="quarter" idx="16" hasCustomPrompt="1"/>
          </p:nvPr>
        </p:nvSpPr>
        <p:spPr>
          <a:xfrm>
            <a:off x="415255" y="5694895"/>
            <a:ext cx="8305800" cy="838200"/>
          </a:xfrm>
          <a:prstGeom prst="roundRect">
            <a:avLst/>
          </a:prstGeom>
          <a:solidFill>
            <a:srgbClr val="003478"/>
          </a:solidFill>
          <a:ln w="28575">
            <a:solidFill>
              <a:schemeClr val="tx1"/>
            </a:solidFill>
          </a:ln>
        </p:spPr>
        <p:txBody>
          <a:bodyPr anchor="ctr">
            <a:normAutofit/>
          </a:bodyPr>
          <a:lstStyle>
            <a:lvl1pPr marL="285743" indent="-285743">
              <a:buFont typeface="Arial" panose="020B0604020202020204" pitchFamily="34" charset="0"/>
              <a:buChar char="•"/>
              <a:defRPr sz="1050" b="1">
                <a:solidFill>
                  <a:schemeClr val="bg1"/>
                </a:solidFill>
              </a:defRPr>
            </a:lvl1pPr>
            <a:lvl2pPr marL="687371" indent="-230183">
              <a:buFont typeface="Arial" panose="020B0604020202020204" pitchFamily="34" charset="0"/>
              <a:buChar char="•"/>
              <a:defRPr sz="1000" b="1">
                <a:solidFill>
                  <a:schemeClr val="bg1"/>
                </a:solidFill>
              </a:defRPr>
            </a:lvl2pPr>
          </a:lstStyle>
          <a:p>
            <a:pPr lvl="0"/>
            <a:r>
              <a:rPr lang="en-US" dirty="0"/>
              <a:t>Click to Add Key Takeaways</a:t>
            </a:r>
          </a:p>
          <a:p>
            <a:pPr lvl="1"/>
            <a:r>
              <a:rPr lang="en-US" dirty="0"/>
              <a:t>Second level</a:t>
            </a:r>
          </a:p>
        </p:txBody>
      </p:sp>
    </p:spTree>
    <p:extLst>
      <p:ext uri="{BB962C8B-B14F-4D97-AF65-F5344CB8AC3E}">
        <p14:creationId xmlns:p14="http://schemas.microsoft.com/office/powerpoint/2010/main" val="700409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Modifiez le style du titre</a:t>
            </a:r>
            <a:endParaRPr lang="fr-FR" dirty="0"/>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E4A5D464-134C-4C80-B41F-7081051DEBC1}" type="slidenum">
              <a:rPr lang="ja-JP" altLang="fr-FR"/>
              <a:pPr/>
              <a:t>‹#›</a:t>
            </a:fld>
            <a:endParaRPr lang="fr-FR"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FD7F56F4-53F4-4744-8FEF-840AE151320B}" type="slidenum">
              <a:rPr lang="ja-JP" altLang="fr-FR"/>
              <a:pPr/>
              <a:t>‹#›</a:t>
            </a:fld>
            <a:endParaRPr lang="fr-FR"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3ADCAE38-802C-4BCD-8E23-F653FABC34F1}" type="slidenum">
              <a:rPr lang="ja-JP" altLang="fr-FR"/>
              <a:pPr/>
              <a:t>‹#›</a:t>
            </a:fld>
            <a:endParaRPr lang="fr-FR"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lvl1pPr>
              <a:defRPr/>
            </a:lvl1pPr>
          </a:lstStyle>
          <a:p>
            <a:endParaRPr lang="fr-FR" altLang="ja-JP"/>
          </a:p>
        </p:txBody>
      </p:sp>
      <p:sp>
        <p:nvSpPr>
          <p:cNvPr id="8" name="Espace réservé du pied de page 7"/>
          <p:cNvSpPr>
            <a:spLocks noGrp="1"/>
          </p:cNvSpPr>
          <p:nvPr>
            <p:ph type="ftr" sz="quarter" idx="11"/>
          </p:nvPr>
        </p:nvSpPr>
        <p:spPr/>
        <p:txBody>
          <a:bodyPr/>
          <a:lstStyle>
            <a:lvl1pPr>
              <a:defRPr/>
            </a:lvl1pPr>
          </a:lstStyle>
          <a:p>
            <a:endParaRPr lang="fr-FR" altLang="ja-JP" dirty="0"/>
          </a:p>
        </p:txBody>
      </p:sp>
      <p:sp>
        <p:nvSpPr>
          <p:cNvPr id="9" name="Espace réservé du numéro de diapositive 8"/>
          <p:cNvSpPr>
            <a:spLocks noGrp="1"/>
          </p:cNvSpPr>
          <p:nvPr>
            <p:ph type="sldNum" sz="quarter" idx="12"/>
          </p:nvPr>
        </p:nvSpPr>
        <p:spPr/>
        <p:txBody>
          <a:bodyPr/>
          <a:lstStyle>
            <a:lvl1pPr>
              <a:defRPr/>
            </a:lvl1pPr>
          </a:lstStyle>
          <a:p>
            <a:fld id="{36CF7609-A126-430D-864C-5251E8DC0566}" type="slidenum">
              <a:rPr lang="ja-JP" altLang="fr-FR"/>
              <a:pPr/>
              <a:t>‹#›</a:t>
            </a:fld>
            <a:endParaRPr lang="fr-FR"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Modifiez le style du titre</a:t>
            </a:r>
          </a:p>
        </p:txBody>
      </p:sp>
      <p:sp>
        <p:nvSpPr>
          <p:cNvPr id="3" name="Espace réservé de la date 2"/>
          <p:cNvSpPr>
            <a:spLocks noGrp="1"/>
          </p:cNvSpPr>
          <p:nvPr>
            <p:ph type="dt" sz="half" idx="10"/>
          </p:nvPr>
        </p:nvSpPr>
        <p:spPr/>
        <p:txBody>
          <a:bodyPr/>
          <a:lstStyle>
            <a:lvl1pPr>
              <a:defRPr/>
            </a:lvl1pPr>
          </a:lstStyle>
          <a:p>
            <a:endParaRPr lang="fr-FR" altLang="ja-JP"/>
          </a:p>
        </p:txBody>
      </p:sp>
      <p:sp>
        <p:nvSpPr>
          <p:cNvPr id="4" name="Espace réservé du pied de page 3"/>
          <p:cNvSpPr>
            <a:spLocks noGrp="1"/>
          </p:cNvSpPr>
          <p:nvPr>
            <p:ph type="ftr" sz="quarter" idx="11"/>
          </p:nvPr>
        </p:nvSpPr>
        <p:spPr/>
        <p:txBody>
          <a:bodyPr/>
          <a:lstStyle>
            <a:lvl1pPr>
              <a:defRPr/>
            </a:lvl1pPr>
          </a:lstStyle>
          <a:p>
            <a:endParaRPr lang="fr-FR" altLang="ja-JP" dirty="0"/>
          </a:p>
        </p:txBody>
      </p:sp>
      <p:sp>
        <p:nvSpPr>
          <p:cNvPr id="5" name="Espace réservé du numéro de diapositive 4"/>
          <p:cNvSpPr>
            <a:spLocks noGrp="1"/>
          </p:cNvSpPr>
          <p:nvPr>
            <p:ph type="sldNum" sz="quarter" idx="12"/>
          </p:nvPr>
        </p:nvSpPr>
        <p:spPr/>
        <p:txBody>
          <a:bodyPr/>
          <a:lstStyle>
            <a:lvl1pPr>
              <a:defRPr/>
            </a:lvl1pPr>
          </a:lstStyle>
          <a:p>
            <a:fld id="{21C2F580-C48E-4C14-8111-BE255E1134ED}" type="slidenum">
              <a:rPr lang="ja-JP" altLang="fr-FR"/>
              <a:pPr/>
              <a:t>‹#›</a:t>
            </a:fld>
            <a:endParaRPr lang="fr-FR"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ltLang="ja-JP"/>
          </a:p>
        </p:txBody>
      </p:sp>
      <p:sp>
        <p:nvSpPr>
          <p:cNvPr id="3" name="Espace réservé du pied de page 2"/>
          <p:cNvSpPr>
            <a:spLocks noGrp="1"/>
          </p:cNvSpPr>
          <p:nvPr>
            <p:ph type="ftr" sz="quarter" idx="11"/>
          </p:nvPr>
        </p:nvSpPr>
        <p:spPr/>
        <p:txBody>
          <a:bodyPr/>
          <a:lstStyle>
            <a:lvl1pPr>
              <a:defRPr/>
            </a:lvl1pPr>
          </a:lstStyle>
          <a:p>
            <a:endParaRPr lang="fr-FR" altLang="ja-JP" dirty="0"/>
          </a:p>
        </p:txBody>
      </p:sp>
      <p:sp>
        <p:nvSpPr>
          <p:cNvPr id="4" name="Espace réservé du numéro de diapositive 3"/>
          <p:cNvSpPr>
            <a:spLocks noGrp="1"/>
          </p:cNvSpPr>
          <p:nvPr>
            <p:ph type="sldNum" sz="quarter" idx="12"/>
          </p:nvPr>
        </p:nvSpPr>
        <p:spPr/>
        <p:txBody>
          <a:bodyPr/>
          <a:lstStyle>
            <a:lvl1pPr>
              <a:defRPr/>
            </a:lvl1pPr>
          </a:lstStyle>
          <a:p>
            <a:fld id="{D09A974D-1DC4-4C29-960C-4F23E42A2DA2}" type="slidenum">
              <a:rPr lang="ja-JP" altLang="fr-FR"/>
              <a:pPr/>
              <a:t>‹#›</a:t>
            </a:fld>
            <a:endParaRPr lang="fr-FR"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A4050A2B-ED20-46DB-805A-96BB748EB760}" type="slidenum">
              <a:rPr lang="ja-JP" altLang="fr-FR"/>
              <a:pPr/>
              <a:t>‹#›</a:t>
            </a:fld>
            <a:endParaRPr lang="fr-FR"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67F7C1A6-5432-4A88-9199-948E52B80477}" type="slidenum">
              <a:rPr lang="ja-JP" altLang="fr-FR"/>
              <a:pPr/>
              <a:t>‹#›</a:t>
            </a:fld>
            <a:endParaRPr lang="fr-FR"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accent1"/>
            </a:gs>
          </a:gsLst>
          <a:lin ang="2700000" scaled="1"/>
        </a:gra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ltLang="ja-JP" dirty="0"/>
              <a:t>Cliquez pour modifier les styles du texte du masque</a:t>
            </a:r>
          </a:p>
          <a:p>
            <a:pPr lvl="1"/>
            <a:r>
              <a:rPr lang="fr-FR" altLang="ja-JP" dirty="0"/>
              <a:t>Deuxième niveau</a:t>
            </a:r>
          </a:p>
          <a:p>
            <a:pPr lvl="2"/>
            <a:r>
              <a:rPr lang="fr-FR" altLang="ja-JP" dirty="0"/>
              <a:t>Troisième niveau</a:t>
            </a:r>
          </a:p>
          <a:p>
            <a:pPr lvl="3"/>
            <a:r>
              <a:rPr lang="fr-FR" altLang="ja-JP" dirty="0"/>
              <a:t>Quatrième niveau</a:t>
            </a:r>
          </a:p>
          <a:p>
            <a:pPr lvl="4"/>
            <a:r>
              <a:rPr lang="fr-FR" altLang="ja-JP" dirty="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34" charset="-128"/>
              </a:defRPr>
            </a:lvl1pPr>
          </a:lstStyle>
          <a:p>
            <a:endParaRPr lang="fr-FR"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34" charset="-128"/>
              </a:defRPr>
            </a:lvl1pPr>
          </a:lstStyle>
          <a:p>
            <a:endParaRPr lang="fr-FR" altLang="ja-JP"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34" charset="-128"/>
              </a:defRPr>
            </a:lvl1pPr>
          </a:lstStyle>
          <a:p>
            <a:fld id="{841ADF96-E6CA-4184-9617-4AA0842E2F41}" type="slidenum">
              <a:rPr lang="ja-JP" altLang="fr-FR"/>
              <a:pPr/>
              <a:t>‹#›</a:t>
            </a:fld>
            <a:endParaRPr lang="fr-FR" altLang="ja-JP"/>
          </a:p>
        </p:txBody>
      </p:sp>
      <p:pic>
        <p:nvPicPr>
          <p:cNvPr id="8" name="Image 7">
            <a:extLst>
              <a:ext uri="{FF2B5EF4-FFF2-40B4-BE49-F238E27FC236}">
                <a16:creationId xmlns:a16="http://schemas.microsoft.com/office/drawing/2014/main" id="{F077AA37-839A-40B8-BDFD-D116C7EC7C0C}"/>
              </a:ext>
            </a:extLst>
          </p:cNvPr>
          <p:cNvPicPr>
            <a:picLocks noChangeAspect="1"/>
          </p:cNvPicPr>
          <p:nvPr userDrawn="1"/>
        </p:nvPicPr>
        <p:blipFill>
          <a:blip r:embed="rId14"/>
          <a:stretch>
            <a:fillRect/>
          </a:stretch>
        </p:blipFill>
        <p:spPr>
          <a:xfrm>
            <a:off x="179512" y="20335"/>
            <a:ext cx="884497" cy="14047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
        <a:defRPr sz="2800">
          <a:solidFill>
            <a:schemeClr val="tx1"/>
          </a:solidFill>
          <a:latin typeface="+mn-lt"/>
        </a:defRPr>
      </a:lvl2pPr>
      <a:lvl3pPr marL="1143000" indent="-228600" algn="l" rtl="0" eaLnBrk="1" fontAlgn="base" hangingPunct="1">
        <a:spcBef>
          <a:spcPct val="20000"/>
        </a:spcBef>
        <a:spcAft>
          <a:spcPct val="0"/>
        </a:spcAft>
        <a:buFont typeface="Calibri" panose="020F0502020204030204" pitchFamily="34" charset="0"/>
        <a:buChar char="−"/>
        <a:defRPr sz="2400">
          <a:solidFill>
            <a:schemeClr val="tx1"/>
          </a:solidFill>
          <a:latin typeface="+mn-lt"/>
        </a:defRPr>
      </a:lvl3pPr>
      <a:lvl4pPr marL="1600200" indent="-228600" algn="l" rtl="0" eaLnBrk="1" fontAlgn="base" hangingPunct="1">
        <a:spcBef>
          <a:spcPct val="20000"/>
        </a:spcBef>
        <a:spcAft>
          <a:spcPct val="0"/>
        </a:spcAft>
        <a:buFont typeface="Courier New" panose="02070309020205020404" pitchFamily="49" charset="0"/>
        <a:buChar char="o"/>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2780928"/>
            <a:ext cx="7128792" cy="1790700"/>
          </a:xfrm>
        </p:spPr>
        <p:txBody>
          <a:bodyPr>
            <a:normAutofit fontScale="90000"/>
          </a:bodyPr>
          <a:lstStyle/>
          <a:p>
            <a:r>
              <a:rPr lang="en-US" sz="3300" dirty="0"/>
              <a:t>Specific Issues for M2-Buses of Class B with Transition from </a:t>
            </a:r>
            <a:br>
              <a:rPr lang="en-US" sz="3300" dirty="0"/>
            </a:br>
            <a:r>
              <a:rPr lang="en-US" sz="3300" dirty="0"/>
              <a:t>05-series of UN Regulation </a:t>
            </a:r>
            <a:r>
              <a:rPr lang="en-US" sz="3300"/>
              <a:t>No. 107</a:t>
            </a:r>
            <a:br>
              <a:rPr lang="en-US" sz="3300" dirty="0"/>
            </a:br>
            <a:r>
              <a:rPr lang="en-US" sz="3300" dirty="0"/>
              <a:t>to 06-series of amendments</a:t>
            </a:r>
          </a:p>
        </p:txBody>
      </p:sp>
      <p:graphicFrame>
        <p:nvGraphicFramePr>
          <p:cNvPr id="3" name="Tableau 2">
            <a:extLst>
              <a:ext uri="{FF2B5EF4-FFF2-40B4-BE49-F238E27FC236}">
                <a16:creationId xmlns:a16="http://schemas.microsoft.com/office/drawing/2014/main" id="{F6C9ECDA-BE8F-4338-A37B-78F4B18AFF29}"/>
              </a:ext>
            </a:extLst>
          </p:cNvPr>
          <p:cNvGraphicFramePr>
            <a:graphicFrameLocks noGrp="1"/>
          </p:cNvGraphicFramePr>
          <p:nvPr>
            <p:extLst>
              <p:ext uri="{D42A27DB-BD31-4B8C-83A1-F6EECF244321}">
                <p14:modId xmlns:p14="http://schemas.microsoft.com/office/powerpoint/2010/main" val="3211714128"/>
              </p:ext>
            </p:extLst>
          </p:nvPr>
        </p:nvGraphicFramePr>
        <p:xfrm>
          <a:off x="3275856" y="620688"/>
          <a:ext cx="5760640" cy="577533"/>
        </p:xfrm>
        <a:graphic>
          <a:graphicData uri="http://schemas.openxmlformats.org/drawingml/2006/table">
            <a:tbl>
              <a:tblPr/>
              <a:tblGrid>
                <a:gridCol w="2511048">
                  <a:extLst>
                    <a:ext uri="{9D8B030D-6E8A-4147-A177-3AD203B41FA5}">
                      <a16:colId xmlns:a16="http://schemas.microsoft.com/office/drawing/2014/main" val="3797050150"/>
                    </a:ext>
                  </a:extLst>
                </a:gridCol>
                <a:gridCol w="3249592">
                  <a:extLst>
                    <a:ext uri="{9D8B030D-6E8A-4147-A177-3AD203B41FA5}">
                      <a16:colId xmlns:a16="http://schemas.microsoft.com/office/drawing/2014/main" val="3577315884"/>
                    </a:ext>
                  </a:extLst>
                </a:gridCol>
              </a:tblGrid>
              <a:tr h="504056">
                <a:tc>
                  <a:txBody>
                    <a:bodyPr/>
                    <a:lstStyle/>
                    <a:p>
                      <a:pPr>
                        <a:lnSpc>
                          <a:spcPct val="107000"/>
                        </a:lnSpc>
                        <a:spcAft>
                          <a:spcPts val="0"/>
                        </a:spcAft>
                      </a:pPr>
                      <a:r>
                        <a:rPr lang="en-GB" sz="1200" dirty="0">
                          <a:effectLst/>
                          <a:latin typeface="Times New Roman" panose="02020603050405020304" pitchFamily="18" charset="0"/>
                          <a:ea typeface="Calibri" panose="020F0502020204030204" pitchFamily="34" charset="0"/>
                          <a:cs typeface="Times New Roman" panose="02020603050405020304" pitchFamily="18" charset="0"/>
                        </a:rPr>
                        <a:t>Submitted by the expert from</a:t>
                      </a:r>
                      <a:br>
                        <a:rPr lang="en-GB" sz="1200" dirty="0">
                          <a:effectLst/>
                          <a:latin typeface="Times New Roman" panose="02020603050405020304" pitchFamily="18" charset="0"/>
                          <a:ea typeface="Calibri" panose="020F0502020204030204" pitchFamily="34" charset="0"/>
                          <a:cs typeface="Times New Roman" panose="02020603050405020304" pitchFamily="18" charset="0"/>
                        </a:rPr>
                      </a:br>
                      <a:r>
                        <a:rPr lang="en-GB" sz="1200" dirty="0">
                          <a:effectLst/>
                          <a:latin typeface="Times New Roman" panose="02020603050405020304" pitchFamily="18" charset="0"/>
                          <a:ea typeface="Calibri" panose="020F0502020204030204" pitchFamily="34" charset="0"/>
                          <a:cs typeface="Times New Roman" panose="02020603050405020304" pitchFamily="18" charset="0"/>
                        </a:rPr>
                        <a:t>OICA</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a:noFill/>
                    </a:lnL>
                    <a:lnR>
                      <a:noFill/>
                    </a:lnR>
                    <a:lnT>
                      <a:noFill/>
                    </a:lnT>
                    <a:lnB>
                      <a:noFill/>
                    </a:lnB>
                  </a:tcPr>
                </a:tc>
                <a:tc>
                  <a:txBody>
                    <a:bodyPr/>
                    <a:lstStyle/>
                    <a:p>
                      <a:pPr>
                        <a:lnSpc>
                          <a:spcPct val="107000"/>
                        </a:lnSpc>
                        <a:spcAft>
                          <a:spcPts val="0"/>
                        </a:spcAft>
                      </a:pPr>
                      <a:r>
                        <a:rPr lang="en-GB" sz="1200" u="sng" dirty="0">
                          <a:effectLst/>
                          <a:latin typeface="Times New Roman" panose="02020603050405020304" pitchFamily="18" charset="0"/>
                          <a:ea typeface="Calibri" panose="020F0502020204030204" pitchFamily="34" charset="0"/>
                          <a:cs typeface="Times New Roman" panose="02020603050405020304" pitchFamily="18" charset="0"/>
                        </a:rPr>
                        <a:t>Informal document</a:t>
                      </a:r>
                      <a:r>
                        <a:rPr lang="en-GB"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200" b="1" dirty="0">
                          <a:effectLst/>
                          <a:latin typeface="Times New Roman" panose="02020603050405020304" pitchFamily="18" charset="0"/>
                          <a:ea typeface="Calibri" panose="020F0502020204030204" pitchFamily="34" charset="0"/>
                          <a:cs typeface="Times New Roman" panose="02020603050405020304" pitchFamily="18" charset="0"/>
                        </a:rPr>
                        <a:t>GRSG-116-25</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200" dirty="0">
                          <a:effectLst/>
                          <a:latin typeface="Times New Roman" panose="02020603050405020304" pitchFamily="18" charset="0"/>
                          <a:ea typeface="Calibri" panose="020F0502020204030204" pitchFamily="34" charset="0"/>
                          <a:cs typeface="Times New Roman" panose="02020603050405020304" pitchFamily="18" charset="0"/>
                        </a:rPr>
                        <a:t>(116</a:t>
                      </a:r>
                      <a:r>
                        <a:rPr lang="en-GB" sz="1200" baseline="30000" dirty="0">
                          <a:effectLst/>
                          <a:latin typeface="Times New Roman" panose="02020603050405020304" pitchFamily="18" charset="0"/>
                          <a:ea typeface="Calibri" panose="020F0502020204030204" pitchFamily="34" charset="0"/>
                          <a:cs typeface="Times New Roman" panose="02020603050405020304" pitchFamily="18" charset="0"/>
                        </a:rPr>
                        <a:t>th</a:t>
                      </a:r>
                      <a:r>
                        <a:rPr lang="en-GB" sz="1200" dirty="0">
                          <a:effectLst/>
                          <a:latin typeface="Times New Roman" panose="02020603050405020304" pitchFamily="18" charset="0"/>
                          <a:ea typeface="Calibri" panose="020F0502020204030204" pitchFamily="34" charset="0"/>
                          <a:cs typeface="Times New Roman" panose="02020603050405020304" pitchFamily="18" charset="0"/>
                        </a:rPr>
                        <a:t> GRSG, 1-5 April 2019</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200" dirty="0">
                          <a:effectLst/>
                          <a:latin typeface="Times New Roman" panose="02020603050405020304" pitchFamily="18" charset="0"/>
                          <a:ea typeface="Calibri" panose="020F0502020204030204" pitchFamily="34" charset="0"/>
                          <a:cs typeface="Times New Roman" panose="02020603050405020304" pitchFamily="18" charset="0"/>
                        </a:rPr>
                        <a:t>agenda item 2(a))</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lnL>
                      <a:noFill/>
                    </a:lnL>
                    <a:lnR>
                      <a:noFill/>
                    </a:lnR>
                    <a:lnT>
                      <a:noFill/>
                    </a:lnT>
                    <a:lnB>
                      <a:noFill/>
                    </a:lnB>
                  </a:tcPr>
                </a:tc>
                <a:extLst>
                  <a:ext uri="{0D108BD9-81ED-4DB2-BD59-A6C34878D82A}">
                    <a16:rowId xmlns:a16="http://schemas.microsoft.com/office/drawing/2014/main" val="1328639164"/>
                  </a:ext>
                </a:extLst>
              </a:tr>
            </a:tbl>
          </a:graphicData>
        </a:graphic>
      </p:graphicFrame>
    </p:spTree>
    <p:extLst>
      <p:ext uri="{BB962C8B-B14F-4D97-AF65-F5344CB8AC3E}">
        <p14:creationId xmlns:p14="http://schemas.microsoft.com/office/powerpoint/2010/main" val="3306600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554" y="476672"/>
            <a:ext cx="8559446" cy="660011"/>
          </a:xfrm>
        </p:spPr>
        <p:txBody>
          <a:bodyPr>
            <a:normAutofit/>
          </a:bodyPr>
          <a:lstStyle/>
          <a:p>
            <a:r>
              <a:rPr lang="en-US" sz="2400" b="1" dirty="0"/>
              <a:t>Requirements for Roof Hatches and Consequences</a:t>
            </a:r>
          </a:p>
        </p:txBody>
      </p:sp>
      <p:sp>
        <p:nvSpPr>
          <p:cNvPr id="4" name="Rectangle 3"/>
          <p:cNvSpPr/>
          <p:nvPr/>
        </p:nvSpPr>
        <p:spPr>
          <a:xfrm>
            <a:off x="377119" y="2064946"/>
            <a:ext cx="8008024" cy="3277820"/>
          </a:xfrm>
          <a:prstGeom prst="rect">
            <a:avLst/>
          </a:prstGeom>
        </p:spPr>
        <p:txBody>
          <a:bodyPr wrap="square">
            <a:spAutoFit/>
          </a:bodyPr>
          <a:lstStyle/>
          <a:p>
            <a:pPr marL="285750" indent="-285750">
              <a:buFont typeface="Wingdings" panose="05000000000000000000" pitchFamily="2" charset="2"/>
              <a:buChar char="Ø"/>
            </a:pPr>
            <a:r>
              <a:rPr lang="en-GB" sz="1500" b="1" u="sng" dirty="0"/>
              <a:t>ECE-107.05</a:t>
            </a:r>
            <a:br>
              <a:rPr lang="en-GB" sz="1500" b="1" u="sng" dirty="0"/>
            </a:br>
            <a:r>
              <a:rPr lang="en-GB" dirty="0"/>
              <a:t>For size and siting of exits vehicles of classes A and B could alternatively refer to Annex 7. Annex 7 para. 1.2 did not restrict the exact position of escape hatches.</a:t>
            </a:r>
          </a:p>
          <a:p>
            <a:endParaRPr lang="en-GB" sz="1500" b="1" u="sng" dirty="0"/>
          </a:p>
          <a:p>
            <a:pPr marL="285750" indent="-285750">
              <a:buFont typeface="Wingdings" panose="05000000000000000000" pitchFamily="2" charset="2"/>
              <a:buChar char="Ø"/>
            </a:pPr>
            <a:r>
              <a:rPr lang="en-GB" sz="1500" b="1" u="sng" dirty="0"/>
              <a:t>ECE-107.06</a:t>
            </a:r>
          </a:p>
          <a:p>
            <a:pPr>
              <a:tabLst>
                <a:tab pos="269875" algn="l"/>
              </a:tabLst>
            </a:pPr>
            <a:r>
              <a:rPr lang="en-GB" dirty="0"/>
              <a:t>	Siting of exits is described in Annex 3 for all vehicle classes.</a:t>
            </a:r>
          </a:p>
          <a:p>
            <a:endParaRPr lang="en-GB" dirty="0"/>
          </a:p>
          <a:p>
            <a:pPr marL="285750" indent="-285750">
              <a:buFont typeface="Wingdings" panose="05000000000000000000" pitchFamily="2" charset="2"/>
              <a:buChar char="Ø"/>
            </a:pPr>
            <a:r>
              <a:rPr lang="en-GB" b="1" dirty="0"/>
              <a:t>Annex 3:</a:t>
            </a:r>
          </a:p>
          <a:p>
            <a:pPr>
              <a:tabLst>
                <a:tab pos="269875" algn="l"/>
              </a:tabLst>
            </a:pPr>
            <a:r>
              <a:rPr lang="en-GB" b="1" dirty="0"/>
              <a:t>	7.6.2.8. </a:t>
            </a:r>
            <a:r>
              <a:rPr lang="en-GB" dirty="0"/>
              <a:t>Required escape hatches shall be positioned as follows: </a:t>
            </a:r>
            <a:r>
              <a:rPr lang="en-GB" b="1" dirty="0"/>
              <a:t>(a) If 	there is only one hatch, it shall be situated in the middle third of the 	passenger compartment; </a:t>
            </a:r>
            <a:r>
              <a:rPr lang="en-GB" dirty="0"/>
              <a:t>or …</a:t>
            </a:r>
          </a:p>
        </p:txBody>
      </p:sp>
    </p:spTree>
    <p:extLst>
      <p:ext uri="{BB962C8B-B14F-4D97-AF65-F5344CB8AC3E}">
        <p14:creationId xmlns:p14="http://schemas.microsoft.com/office/powerpoint/2010/main" val="2102242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548680"/>
            <a:ext cx="7886700" cy="772531"/>
          </a:xfrm>
        </p:spPr>
        <p:txBody>
          <a:bodyPr>
            <a:normAutofit fontScale="90000"/>
          </a:bodyPr>
          <a:lstStyle/>
          <a:p>
            <a:r>
              <a:rPr lang="en-US" sz="2400" b="1" dirty="0"/>
              <a:t>Issues with 06-series regarding escape hatch positions</a:t>
            </a:r>
          </a:p>
        </p:txBody>
      </p:sp>
      <p:sp>
        <p:nvSpPr>
          <p:cNvPr id="4" name="TextBox 3"/>
          <p:cNvSpPr txBox="1"/>
          <p:nvPr/>
        </p:nvSpPr>
        <p:spPr>
          <a:xfrm>
            <a:off x="467544" y="1772816"/>
            <a:ext cx="7886700" cy="4093428"/>
          </a:xfrm>
          <a:prstGeom prst="rect">
            <a:avLst/>
          </a:prstGeom>
          <a:noFill/>
        </p:spPr>
        <p:txBody>
          <a:bodyPr wrap="square" rtlCol="0">
            <a:spAutoFit/>
          </a:bodyPr>
          <a:lstStyle/>
          <a:p>
            <a:pPr marL="285750" indent="-285750">
              <a:buFont typeface="Wingdings" panose="05000000000000000000" pitchFamily="2" charset="2"/>
              <a:buChar char="Ø"/>
            </a:pPr>
            <a:r>
              <a:rPr lang="en-US" sz="2000" dirty="0"/>
              <a:t>Longitudinal extension of “passenger compartment” not defined in UN R107, hence not unambiguous where middle third exactly is:</a:t>
            </a:r>
          </a:p>
          <a:p>
            <a:pPr marL="557213" lvl="1" indent="-214313">
              <a:buFont typeface="Arial" panose="020B0604020202020204" pitchFamily="34" charset="0"/>
              <a:buChar char="•"/>
            </a:pPr>
            <a:r>
              <a:rPr lang="en-US" sz="2000" dirty="0"/>
              <a:t>Is measurement from rear of driver’s compartment to end of seating space or to end of cabin?</a:t>
            </a:r>
          </a:p>
          <a:p>
            <a:pPr marL="557213" lvl="1" indent="-214313">
              <a:buFont typeface="Arial" panose="020B0604020202020204" pitchFamily="34" charset="0"/>
              <a:buChar char="•"/>
            </a:pPr>
            <a:endParaRPr lang="en-US" sz="2000" dirty="0"/>
          </a:p>
          <a:p>
            <a:pPr marL="285750" indent="-285750">
              <a:buFont typeface="Wingdings" panose="05000000000000000000" pitchFamily="2" charset="2"/>
              <a:buChar char="Ø"/>
            </a:pPr>
            <a:r>
              <a:rPr lang="en-US" sz="2000" dirty="0"/>
              <a:t>Especially on a short vehicle, with the length of the passenger compartment measuring ~2.5m, the exact location of the escape hatch is not relevant.</a:t>
            </a:r>
          </a:p>
          <a:p>
            <a:pPr marL="214313" indent="-214313">
              <a:buFont typeface="Arial" panose="020B0604020202020204" pitchFamily="34" charset="0"/>
              <a:buChar char="•"/>
            </a:pPr>
            <a:endParaRPr lang="en-US" sz="2000" dirty="0"/>
          </a:p>
          <a:p>
            <a:pPr marL="285750" indent="-285750">
              <a:buFont typeface="Wingdings" panose="05000000000000000000" pitchFamily="2" charset="2"/>
              <a:buChar char="Ø"/>
            </a:pPr>
            <a:r>
              <a:rPr lang="en-US" sz="2000" dirty="0"/>
              <a:t>The regulatory restriction causes the roof hatch to be located overlapping with the service door. This is not seen as an advantage for evacuation routes, causes issues with roll over strength (</a:t>
            </a:r>
            <a:r>
              <a:rPr lang="en-US" sz="2000" dirty="0">
                <a:sym typeface="Wingdings" panose="05000000000000000000" pitchFamily="2" charset="2"/>
              </a:rPr>
              <a:t>UN R66)</a:t>
            </a:r>
            <a:r>
              <a:rPr lang="en-US" sz="2000" dirty="0"/>
              <a:t>.</a:t>
            </a:r>
          </a:p>
        </p:txBody>
      </p:sp>
    </p:spTree>
    <p:extLst>
      <p:ext uri="{BB962C8B-B14F-4D97-AF65-F5344CB8AC3E}">
        <p14:creationId xmlns:p14="http://schemas.microsoft.com/office/powerpoint/2010/main" val="1156556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8384" t="21426" r="2329" b="23280"/>
          <a:stretch/>
        </p:blipFill>
        <p:spPr>
          <a:xfrm>
            <a:off x="5101046" y="2010066"/>
            <a:ext cx="3755573" cy="1619794"/>
          </a:xfrm>
          <a:prstGeom prst="rect">
            <a:avLst/>
          </a:prstGeom>
        </p:spPr>
      </p:pic>
      <p:sp>
        <p:nvSpPr>
          <p:cNvPr id="2" name="Slide Number Placeholder 1"/>
          <p:cNvSpPr>
            <a:spLocks noGrp="1"/>
          </p:cNvSpPr>
          <p:nvPr>
            <p:ph type="sldNum" sz="quarter" idx="12"/>
          </p:nvPr>
        </p:nvSpPr>
        <p:spPr/>
        <p:txBody>
          <a:bodyPr/>
          <a:lstStyle/>
          <a:p>
            <a:fld id="{D3B8C340-7CCC-4838-B7ED-CA364E45FB6F}" type="slidenum">
              <a:rPr lang="en-US" smtClean="0"/>
              <a:t>4</a:t>
            </a:fld>
            <a:endParaRPr lang="en-US"/>
          </a:p>
        </p:txBody>
      </p:sp>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l="9007" t="26378" r="21895" b="23233"/>
          <a:stretch/>
        </p:blipFill>
        <p:spPr>
          <a:xfrm>
            <a:off x="548639" y="2153757"/>
            <a:ext cx="2906487" cy="1476103"/>
          </a:xfrm>
          <a:prstGeom prst="rect">
            <a:avLst/>
          </a:prstGeom>
        </p:spPr>
      </p:pic>
      <p:pic>
        <p:nvPicPr>
          <p:cNvPr id="6" name="Picture 5"/>
          <p:cNvPicPr>
            <a:picLocks noChangeAspect="1"/>
          </p:cNvPicPr>
          <p:nvPr/>
        </p:nvPicPr>
        <p:blipFill rotWithShape="1">
          <a:blip r:embed="rId4" cstate="print">
            <a:extLst>
              <a:ext uri="{28A0092B-C50C-407E-A947-70E740481C1C}">
                <a14:useLocalDpi xmlns:a14="http://schemas.microsoft.com/office/drawing/2010/main" val="0"/>
              </a:ext>
            </a:extLst>
          </a:blip>
          <a:srcRect l="8596" t="20650" r="14230" b="23164"/>
          <a:stretch/>
        </p:blipFill>
        <p:spPr>
          <a:xfrm>
            <a:off x="2795452" y="3737949"/>
            <a:ext cx="3246120" cy="1645920"/>
          </a:xfrm>
          <a:prstGeom prst="rect">
            <a:avLst/>
          </a:prstGeom>
        </p:spPr>
      </p:pic>
      <p:cxnSp>
        <p:nvCxnSpPr>
          <p:cNvPr id="13" name="Straight Connector 12"/>
          <p:cNvCxnSpPr/>
          <p:nvPr/>
        </p:nvCxnSpPr>
        <p:spPr>
          <a:xfrm>
            <a:off x="1234441" y="2153756"/>
            <a:ext cx="0" cy="1523823"/>
          </a:xfrm>
          <a:prstGeom prst="line">
            <a:avLst/>
          </a:prstGeom>
          <a:ln w="6350">
            <a:solidFill>
              <a:srgbClr val="0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811384" y="2153756"/>
            <a:ext cx="0" cy="1523823"/>
          </a:xfrm>
          <a:prstGeom prst="line">
            <a:avLst/>
          </a:prstGeom>
          <a:ln w="6350">
            <a:solidFill>
              <a:srgbClr val="0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405744" y="2153756"/>
            <a:ext cx="0" cy="1523823"/>
          </a:xfrm>
          <a:prstGeom prst="line">
            <a:avLst/>
          </a:prstGeom>
          <a:ln w="6350">
            <a:solidFill>
              <a:srgbClr val="0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993572" y="2153756"/>
            <a:ext cx="0" cy="1523823"/>
          </a:xfrm>
          <a:prstGeom prst="line">
            <a:avLst/>
          </a:prstGeom>
          <a:ln w="6350">
            <a:solidFill>
              <a:srgbClr val="0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496493" y="3767328"/>
            <a:ext cx="0" cy="1616541"/>
          </a:xfrm>
          <a:prstGeom prst="line">
            <a:avLst/>
          </a:prstGeom>
          <a:ln w="6350">
            <a:solidFill>
              <a:srgbClr val="0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262847" y="3737949"/>
            <a:ext cx="0" cy="1616541"/>
          </a:xfrm>
          <a:prstGeom prst="line">
            <a:avLst/>
          </a:prstGeom>
          <a:ln w="6350">
            <a:solidFill>
              <a:srgbClr val="0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033555" y="3737949"/>
            <a:ext cx="0" cy="1616541"/>
          </a:xfrm>
          <a:prstGeom prst="line">
            <a:avLst/>
          </a:prstGeom>
          <a:ln w="6350">
            <a:solidFill>
              <a:srgbClr val="0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797733" y="3737949"/>
            <a:ext cx="0" cy="1616541"/>
          </a:xfrm>
          <a:prstGeom prst="line">
            <a:avLst/>
          </a:prstGeom>
          <a:ln w="6350">
            <a:solidFill>
              <a:srgbClr val="0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808619" y="1959992"/>
            <a:ext cx="0" cy="1616541"/>
          </a:xfrm>
          <a:prstGeom prst="line">
            <a:avLst/>
          </a:prstGeom>
          <a:ln w="6350">
            <a:solidFill>
              <a:srgbClr val="0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766561" y="1959992"/>
            <a:ext cx="0" cy="1616541"/>
          </a:xfrm>
          <a:prstGeom prst="line">
            <a:avLst/>
          </a:prstGeom>
          <a:ln w="6350">
            <a:solidFill>
              <a:srgbClr val="0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713618" y="1959992"/>
            <a:ext cx="0" cy="1616541"/>
          </a:xfrm>
          <a:prstGeom prst="line">
            <a:avLst/>
          </a:prstGeom>
          <a:ln w="6350">
            <a:solidFill>
              <a:srgbClr val="0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8665029" y="1959992"/>
            <a:ext cx="0" cy="1616541"/>
          </a:xfrm>
          <a:prstGeom prst="line">
            <a:avLst/>
          </a:prstGeom>
          <a:ln w="6350">
            <a:solidFill>
              <a:srgbClr val="0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1819172" y="1953760"/>
            <a:ext cx="604653" cy="200055"/>
          </a:xfrm>
          <a:prstGeom prst="rect">
            <a:avLst/>
          </a:prstGeom>
          <a:noFill/>
        </p:spPr>
        <p:txBody>
          <a:bodyPr wrap="none" rtlCol="0">
            <a:spAutoFit/>
          </a:bodyPr>
          <a:lstStyle/>
          <a:p>
            <a:r>
              <a:rPr lang="en-GB" sz="700" dirty="0">
                <a:solidFill>
                  <a:schemeClr val="accent2"/>
                </a:solidFill>
              </a:rPr>
              <a:t>Centre 1/3</a:t>
            </a:r>
          </a:p>
        </p:txBody>
      </p:sp>
      <p:sp>
        <p:nvSpPr>
          <p:cNvPr id="28" name="TextBox 27"/>
          <p:cNvSpPr txBox="1"/>
          <p:nvPr/>
        </p:nvSpPr>
        <p:spPr>
          <a:xfrm>
            <a:off x="6917378" y="1801184"/>
            <a:ext cx="604653" cy="200055"/>
          </a:xfrm>
          <a:prstGeom prst="rect">
            <a:avLst/>
          </a:prstGeom>
          <a:noFill/>
        </p:spPr>
        <p:txBody>
          <a:bodyPr wrap="none" rtlCol="0">
            <a:spAutoFit/>
          </a:bodyPr>
          <a:lstStyle/>
          <a:p>
            <a:r>
              <a:rPr lang="en-GB" sz="700" dirty="0">
                <a:solidFill>
                  <a:schemeClr val="accent2"/>
                </a:solidFill>
              </a:rPr>
              <a:t>Centre 1/3</a:t>
            </a:r>
          </a:p>
        </p:txBody>
      </p:sp>
      <p:sp>
        <p:nvSpPr>
          <p:cNvPr id="29" name="TextBox 28"/>
          <p:cNvSpPr txBox="1"/>
          <p:nvPr/>
        </p:nvSpPr>
        <p:spPr>
          <a:xfrm>
            <a:off x="4362675" y="3556472"/>
            <a:ext cx="604653" cy="200055"/>
          </a:xfrm>
          <a:prstGeom prst="rect">
            <a:avLst/>
          </a:prstGeom>
          <a:noFill/>
        </p:spPr>
        <p:txBody>
          <a:bodyPr wrap="none" rtlCol="0">
            <a:spAutoFit/>
          </a:bodyPr>
          <a:lstStyle/>
          <a:p>
            <a:r>
              <a:rPr lang="en-GB" sz="700" dirty="0">
                <a:solidFill>
                  <a:schemeClr val="accent2"/>
                </a:solidFill>
              </a:rPr>
              <a:t>Centre 1/3</a:t>
            </a:r>
          </a:p>
        </p:txBody>
      </p:sp>
      <p:sp>
        <p:nvSpPr>
          <p:cNvPr id="30" name="Rectangle 29"/>
          <p:cNvSpPr/>
          <p:nvPr/>
        </p:nvSpPr>
        <p:spPr>
          <a:xfrm>
            <a:off x="2343151" y="2153756"/>
            <a:ext cx="433319" cy="12862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rgbClr val="FF0000"/>
                </a:solidFill>
              </a:rPr>
              <a:t>X</a:t>
            </a:r>
          </a:p>
        </p:txBody>
      </p:sp>
      <p:sp>
        <p:nvSpPr>
          <p:cNvPr id="31" name="Rectangle 30"/>
          <p:cNvSpPr/>
          <p:nvPr/>
        </p:nvSpPr>
        <p:spPr>
          <a:xfrm>
            <a:off x="6930443" y="1981646"/>
            <a:ext cx="433319" cy="12862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B050"/>
                </a:solidFill>
                <a:sym typeface="Wingdings" panose="05000000000000000000" pitchFamily="2" charset="2"/>
              </a:rPr>
              <a:t></a:t>
            </a:r>
            <a:endParaRPr lang="en-GB" dirty="0">
              <a:solidFill>
                <a:srgbClr val="00B050"/>
              </a:solidFill>
            </a:endParaRPr>
          </a:p>
        </p:txBody>
      </p:sp>
      <p:sp>
        <p:nvSpPr>
          <p:cNvPr id="32" name="Rectangle 31"/>
          <p:cNvSpPr/>
          <p:nvPr/>
        </p:nvSpPr>
        <p:spPr>
          <a:xfrm>
            <a:off x="4604400" y="3742660"/>
            <a:ext cx="433319" cy="12862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B050"/>
                </a:solidFill>
                <a:sym typeface="Wingdings" panose="05000000000000000000" pitchFamily="2" charset="2"/>
              </a:rPr>
              <a:t></a:t>
            </a:r>
            <a:endParaRPr lang="en-GB" dirty="0">
              <a:solidFill>
                <a:srgbClr val="00B050"/>
              </a:solidFill>
            </a:endParaRPr>
          </a:p>
        </p:txBody>
      </p:sp>
      <p:sp>
        <p:nvSpPr>
          <p:cNvPr id="11" name="TextBox 10"/>
          <p:cNvSpPr txBox="1"/>
          <p:nvPr/>
        </p:nvSpPr>
        <p:spPr>
          <a:xfrm>
            <a:off x="1017800" y="3637921"/>
            <a:ext cx="442750" cy="200055"/>
          </a:xfrm>
          <a:prstGeom prst="rect">
            <a:avLst/>
          </a:prstGeom>
          <a:noFill/>
        </p:spPr>
        <p:txBody>
          <a:bodyPr wrap="none" rtlCol="0">
            <a:spAutoFit/>
          </a:bodyPr>
          <a:lstStyle/>
          <a:p>
            <a:r>
              <a:rPr lang="en-GB" sz="700" dirty="0">
                <a:solidFill>
                  <a:schemeClr val="accent2"/>
                </a:solidFill>
              </a:rPr>
              <a:t>X3370</a:t>
            </a:r>
          </a:p>
        </p:txBody>
      </p:sp>
      <p:sp>
        <p:nvSpPr>
          <p:cNvPr id="34" name="TextBox 33"/>
          <p:cNvSpPr txBox="1"/>
          <p:nvPr/>
        </p:nvSpPr>
        <p:spPr>
          <a:xfrm>
            <a:off x="5582888" y="3556472"/>
            <a:ext cx="442750" cy="200055"/>
          </a:xfrm>
          <a:prstGeom prst="rect">
            <a:avLst/>
          </a:prstGeom>
          <a:noFill/>
        </p:spPr>
        <p:txBody>
          <a:bodyPr wrap="none" rtlCol="0">
            <a:spAutoFit/>
          </a:bodyPr>
          <a:lstStyle/>
          <a:p>
            <a:r>
              <a:rPr lang="en-GB" sz="700" dirty="0">
                <a:solidFill>
                  <a:schemeClr val="accent2"/>
                </a:solidFill>
              </a:rPr>
              <a:t>X3370</a:t>
            </a:r>
          </a:p>
        </p:txBody>
      </p:sp>
      <p:sp>
        <p:nvSpPr>
          <p:cNvPr id="35" name="TextBox 34"/>
          <p:cNvSpPr txBox="1"/>
          <p:nvPr/>
        </p:nvSpPr>
        <p:spPr>
          <a:xfrm>
            <a:off x="3270765" y="5345581"/>
            <a:ext cx="442750" cy="200055"/>
          </a:xfrm>
          <a:prstGeom prst="rect">
            <a:avLst/>
          </a:prstGeom>
          <a:noFill/>
        </p:spPr>
        <p:txBody>
          <a:bodyPr wrap="none" rtlCol="0">
            <a:spAutoFit/>
          </a:bodyPr>
          <a:lstStyle/>
          <a:p>
            <a:r>
              <a:rPr lang="en-GB" sz="700" dirty="0">
                <a:solidFill>
                  <a:schemeClr val="accent2"/>
                </a:solidFill>
              </a:rPr>
              <a:t>X3370</a:t>
            </a:r>
          </a:p>
        </p:txBody>
      </p:sp>
      <p:sp>
        <p:nvSpPr>
          <p:cNvPr id="36" name="TextBox 35"/>
          <p:cNvSpPr txBox="1"/>
          <p:nvPr/>
        </p:nvSpPr>
        <p:spPr>
          <a:xfrm>
            <a:off x="6279137" y="3762575"/>
            <a:ext cx="2685351" cy="369332"/>
          </a:xfrm>
          <a:prstGeom prst="rect">
            <a:avLst/>
          </a:prstGeom>
          <a:noFill/>
        </p:spPr>
        <p:txBody>
          <a:bodyPr wrap="none" rtlCol="0">
            <a:spAutoFit/>
          </a:bodyPr>
          <a:lstStyle/>
          <a:p>
            <a:r>
              <a:rPr lang="en-GB" dirty="0">
                <a:solidFill>
                  <a:schemeClr val="accent2"/>
                </a:solidFill>
              </a:rPr>
              <a:t>Cabin Size 3 (18-seater)</a:t>
            </a:r>
          </a:p>
        </p:txBody>
      </p:sp>
      <p:sp>
        <p:nvSpPr>
          <p:cNvPr id="37" name="TextBox 36"/>
          <p:cNvSpPr txBox="1"/>
          <p:nvPr/>
        </p:nvSpPr>
        <p:spPr>
          <a:xfrm>
            <a:off x="3182793" y="5477155"/>
            <a:ext cx="2685351" cy="369332"/>
          </a:xfrm>
          <a:prstGeom prst="rect">
            <a:avLst/>
          </a:prstGeom>
          <a:noFill/>
        </p:spPr>
        <p:txBody>
          <a:bodyPr wrap="none" rtlCol="0">
            <a:spAutoFit/>
          </a:bodyPr>
          <a:lstStyle/>
          <a:p>
            <a:r>
              <a:rPr lang="en-GB" dirty="0">
                <a:solidFill>
                  <a:schemeClr val="accent2"/>
                </a:solidFill>
              </a:rPr>
              <a:t>Cabin Size 2 (15-seater)</a:t>
            </a:r>
          </a:p>
        </p:txBody>
      </p:sp>
      <p:sp>
        <p:nvSpPr>
          <p:cNvPr id="38" name="TextBox 37"/>
          <p:cNvSpPr txBox="1"/>
          <p:nvPr/>
        </p:nvSpPr>
        <p:spPr>
          <a:xfrm>
            <a:off x="755576" y="3762575"/>
            <a:ext cx="2685351" cy="369332"/>
          </a:xfrm>
          <a:prstGeom prst="rect">
            <a:avLst/>
          </a:prstGeom>
          <a:noFill/>
        </p:spPr>
        <p:txBody>
          <a:bodyPr wrap="none" rtlCol="0">
            <a:spAutoFit/>
          </a:bodyPr>
          <a:lstStyle/>
          <a:p>
            <a:r>
              <a:rPr lang="en-GB" dirty="0">
                <a:solidFill>
                  <a:schemeClr val="accent2"/>
                </a:solidFill>
              </a:rPr>
              <a:t>Cabin Size 1 (12-seater)</a:t>
            </a:r>
          </a:p>
        </p:txBody>
      </p:sp>
      <p:sp>
        <p:nvSpPr>
          <p:cNvPr id="12" name="TextBox 11"/>
          <p:cNvSpPr txBox="1"/>
          <p:nvPr/>
        </p:nvSpPr>
        <p:spPr>
          <a:xfrm>
            <a:off x="1588525" y="3637921"/>
            <a:ext cx="442750" cy="200055"/>
          </a:xfrm>
          <a:prstGeom prst="rect">
            <a:avLst/>
          </a:prstGeom>
          <a:noFill/>
        </p:spPr>
        <p:txBody>
          <a:bodyPr wrap="none" rtlCol="0">
            <a:spAutoFit/>
          </a:bodyPr>
          <a:lstStyle/>
          <a:p>
            <a:r>
              <a:rPr lang="en-GB" sz="700" dirty="0">
                <a:solidFill>
                  <a:schemeClr val="accent2"/>
                </a:solidFill>
              </a:rPr>
              <a:t>X4200</a:t>
            </a:r>
          </a:p>
        </p:txBody>
      </p:sp>
      <p:sp>
        <p:nvSpPr>
          <p:cNvPr id="18" name="TextBox 17"/>
          <p:cNvSpPr txBox="1"/>
          <p:nvPr/>
        </p:nvSpPr>
        <p:spPr>
          <a:xfrm>
            <a:off x="2175726" y="3637921"/>
            <a:ext cx="442750" cy="200055"/>
          </a:xfrm>
          <a:prstGeom prst="rect">
            <a:avLst/>
          </a:prstGeom>
          <a:noFill/>
        </p:spPr>
        <p:txBody>
          <a:bodyPr wrap="none" rtlCol="0">
            <a:spAutoFit/>
          </a:bodyPr>
          <a:lstStyle/>
          <a:p>
            <a:r>
              <a:rPr lang="en-GB" sz="700" dirty="0">
                <a:solidFill>
                  <a:schemeClr val="accent2"/>
                </a:solidFill>
              </a:rPr>
              <a:t>X5042</a:t>
            </a:r>
          </a:p>
        </p:txBody>
      </p:sp>
      <p:sp>
        <p:nvSpPr>
          <p:cNvPr id="22" name="TextBox 21"/>
          <p:cNvSpPr txBox="1"/>
          <p:nvPr/>
        </p:nvSpPr>
        <p:spPr>
          <a:xfrm>
            <a:off x="2771570" y="3641869"/>
            <a:ext cx="442750" cy="200055"/>
          </a:xfrm>
          <a:prstGeom prst="rect">
            <a:avLst/>
          </a:prstGeom>
          <a:noFill/>
        </p:spPr>
        <p:txBody>
          <a:bodyPr wrap="none" rtlCol="0">
            <a:spAutoFit/>
          </a:bodyPr>
          <a:lstStyle/>
          <a:p>
            <a:r>
              <a:rPr lang="en-GB" sz="700" dirty="0">
                <a:solidFill>
                  <a:schemeClr val="accent2"/>
                </a:solidFill>
              </a:rPr>
              <a:t>X5880</a:t>
            </a:r>
          </a:p>
        </p:txBody>
      </p:sp>
      <p:sp>
        <p:nvSpPr>
          <p:cNvPr id="39" name="TextBox 38"/>
          <p:cNvSpPr txBox="1"/>
          <p:nvPr/>
        </p:nvSpPr>
        <p:spPr>
          <a:xfrm>
            <a:off x="4028160" y="5349796"/>
            <a:ext cx="442750" cy="200055"/>
          </a:xfrm>
          <a:prstGeom prst="rect">
            <a:avLst/>
          </a:prstGeom>
          <a:noFill/>
        </p:spPr>
        <p:txBody>
          <a:bodyPr wrap="none" rtlCol="0">
            <a:spAutoFit/>
          </a:bodyPr>
          <a:lstStyle/>
          <a:p>
            <a:r>
              <a:rPr lang="en-GB" sz="700" dirty="0">
                <a:solidFill>
                  <a:schemeClr val="accent2"/>
                </a:solidFill>
              </a:rPr>
              <a:t>X4465</a:t>
            </a:r>
          </a:p>
        </p:txBody>
      </p:sp>
      <p:sp>
        <p:nvSpPr>
          <p:cNvPr id="41" name="TextBox 40"/>
          <p:cNvSpPr txBox="1"/>
          <p:nvPr/>
        </p:nvSpPr>
        <p:spPr>
          <a:xfrm>
            <a:off x="4806489" y="5354491"/>
            <a:ext cx="442750" cy="200055"/>
          </a:xfrm>
          <a:prstGeom prst="rect">
            <a:avLst/>
          </a:prstGeom>
          <a:noFill/>
        </p:spPr>
        <p:txBody>
          <a:bodyPr wrap="none" rtlCol="0">
            <a:spAutoFit/>
          </a:bodyPr>
          <a:lstStyle/>
          <a:p>
            <a:r>
              <a:rPr lang="en-GB" sz="700" dirty="0">
                <a:solidFill>
                  <a:schemeClr val="accent2"/>
                </a:solidFill>
              </a:rPr>
              <a:t>X5560</a:t>
            </a:r>
          </a:p>
        </p:txBody>
      </p:sp>
      <p:sp>
        <p:nvSpPr>
          <p:cNvPr id="42" name="TextBox 41"/>
          <p:cNvSpPr txBox="1"/>
          <p:nvPr/>
        </p:nvSpPr>
        <p:spPr>
          <a:xfrm>
            <a:off x="5576358" y="5356321"/>
            <a:ext cx="442750" cy="200055"/>
          </a:xfrm>
          <a:prstGeom prst="rect">
            <a:avLst/>
          </a:prstGeom>
          <a:noFill/>
        </p:spPr>
        <p:txBody>
          <a:bodyPr wrap="none" rtlCol="0">
            <a:spAutoFit/>
          </a:bodyPr>
          <a:lstStyle/>
          <a:p>
            <a:r>
              <a:rPr lang="en-GB" sz="700" dirty="0">
                <a:solidFill>
                  <a:schemeClr val="accent2"/>
                </a:solidFill>
              </a:rPr>
              <a:t>X6655</a:t>
            </a:r>
          </a:p>
        </p:txBody>
      </p:sp>
      <p:sp>
        <p:nvSpPr>
          <p:cNvPr id="43" name="TextBox 42"/>
          <p:cNvSpPr txBox="1"/>
          <p:nvPr/>
        </p:nvSpPr>
        <p:spPr>
          <a:xfrm>
            <a:off x="6534301" y="3562804"/>
            <a:ext cx="442750" cy="200055"/>
          </a:xfrm>
          <a:prstGeom prst="rect">
            <a:avLst/>
          </a:prstGeom>
          <a:noFill/>
        </p:spPr>
        <p:txBody>
          <a:bodyPr wrap="none" rtlCol="0">
            <a:spAutoFit/>
          </a:bodyPr>
          <a:lstStyle/>
          <a:p>
            <a:r>
              <a:rPr lang="en-GB" sz="700" dirty="0">
                <a:solidFill>
                  <a:schemeClr val="accent2"/>
                </a:solidFill>
              </a:rPr>
              <a:t>X4730</a:t>
            </a:r>
          </a:p>
        </p:txBody>
      </p:sp>
      <p:sp>
        <p:nvSpPr>
          <p:cNvPr id="44" name="TextBox 43"/>
          <p:cNvSpPr txBox="1"/>
          <p:nvPr/>
        </p:nvSpPr>
        <p:spPr>
          <a:xfrm>
            <a:off x="7489402" y="3567871"/>
            <a:ext cx="442750" cy="200055"/>
          </a:xfrm>
          <a:prstGeom prst="rect">
            <a:avLst/>
          </a:prstGeom>
          <a:noFill/>
        </p:spPr>
        <p:txBody>
          <a:bodyPr wrap="none" rtlCol="0">
            <a:spAutoFit/>
          </a:bodyPr>
          <a:lstStyle/>
          <a:p>
            <a:r>
              <a:rPr lang="en-GB" sz="700" dirty="0">
                <a:solidFill>
                  <a:schemeClr val="accent2"/>
                </a:solidFill>
              </a:rPr>
              <a:t>X6090</a:t>
            </a:r>
          </a:p>
        </p:txBody>
      </p:sp>
      <p:sp>
        <p:nvSpPr>
          <p:cNvPr id="45" name="TextBox 44"/>
          <p:cNvSpPr txBox="1"/>
          <p:nvPr/>
        </p:nvSpPr>
        <p:spPr>
          <a:xfrm>
            <a:off x="8446824" y="3574841"/>
            <a:ext cx="442750" cy="200055"/>
          </a:xfrm>
          <a:prstGeom prst="rect">
            <a:avLst/>
          </a:prstGeom>
          <a:noFill/>
        </p:spPr>
        <p:txBody>
          <a:bodyPr wrap="none" rtlCol="0">
            <a:spAutoFit/>
          </a:bodyPr>
          <a:lstStyle/>
          <a:p>
            <a:r>
              <a:rPr lang="en-GB" sz="700" dirty="0">
                <a:solidFill>
                  <a:schemeClr val="accent2"/>
                </a:solidFill>
              </a:rPr>
              <a:t>X7450</a:t>
            </a:r>
          </a:p>
        </p:txBody>
      </p:sp>
      <p:sp>
        <p:nvSpPr>
          <p:cNvPr id="46" name="Title 1"/>
          <p:cNvSpPr txBox="1">
            <a:spLocks/>
          </p:cNvSpPr>
          <p:nvPr/>
        </p:nvSpPr>
        <p:spPr>
          <a:xfrm>
            <a:off x="1084514" y="411737"/>
            <a:ext cx="7886700" cy="53850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b="1" dirty="0"/>
              <a:t>Roof Hatch Position Examples – </a:t>
            </a:r>
          </a:p>
          <a:p>
            <a:r>
              <a:rPr lang="en-US" sz="1800" b="1" dirty="0"/>
              <a:t>Passenger Compartment = Front seat to rear seat</a:t>
            </a:r>
          </a:p>
        </p:txBody>
      </p:sp>
      <p:sp>
        <p:nvSpPr>
          <p:cNvPr id="3" name="TextBox 2"/>
          <p:cNvSpPr txBox="1"/>
          <p:nvPr/>
        </p:nvSpPr>
        <p:spPr>
          <a:xfrm>
            <a:off x="2481543" y="1801968"/>
            <a:ext cx="1390124" cy="369332"/>
          </a:xfrm>
          <a:prstGeom prst="rect">
            <a:avLst/>
          </a:prstGeom>
          <a:noFill/>
        </p:spPr>
        <p:txBody>
          <a:bodyPr wrap="none" rtlCol="0">
            <a:spAutoFit/>
          </a:bodyPr>
          <a:lstStyle/>
          <a:p>
            <a:r>
              <a:rPr lang="en-US" dirty="0"/>
              <a:t>Not allowed</a:t>
            </a:r>
          </a:p>
        </p:txBody>
      </p:sp>
      <p:sp>
        <p:nvSpPr>
          <p:cNvPr id="4" name="TextBox 3"/>
          <p:cNvSpPr txBox="1"/>
          <p:nvPr/>
        </p:nvSpPr>
        <p:spPr>
          <a:xfrm>
            <a:off x="3995936" y="1340768"/>
            <a:ext cx="1980029" cy="646331"/>
          </a:xfrm>
          <a:prstGeom prst="rect">
            <a:avLst/>
          </a:prstGeom>
          <a:noFill/>
        </p:spPr>
        <p:txBody>
          <a:bodyPr wrap="none" rtlCol="0">
            <a:spAutoFit/>
          </a:bodyPr>
          <a:lstStyle/>
          <a:p>
            <a:r>
              <a:rPr lang="en-US" dirty="0"/>
              <a:t>“Same” positions,</a:t>
            </a:r>
          </a:p>
          <a:p>
            <a:r>
              <a:rPr lang="en-US" dirty="0"/>
              <a:t>but now allowed.</a:t>
            </a:r>
          </a:p>
        </p:txBody>
      </p:sp>
      <p:cxnSp>
        <p:nvCxnSpPr>
          <p:cNvPr id="9" name="Straight Arrow Connector 8"/>
          <p:cNvCxnSpPr>
            <a:cxnSpLocks/>
          </p:cNvCxnSpPr>
          <p:nvPr/>
        </p:nvCxnSpPr>
        <p:spPr>
          <a:xfrm flipH="1">
            <a:off x="4755330" y="1922317"/>
            <a:ext cx="65729" cy="1604776"/>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cxnSpLocks/>
          </p:cNvCxnSpPr>
          <p:nvPr/>
        </p:nvCxnSpPr>
        <p:spPr>
          <a:xfrm>
            <a:off x="5868144" y="1801184"/>
            <a:ext cx="947800" cy="121133"/>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2086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rotWithShape="1">
          <a:blip r:embed="rId2" cstate="print">
            <a:extLst>
              <a:ext uri="{28A0092B-C50C-407E-A947-70E740481C1C}">
                <a14:useLocalDpi xmlns:a14="http://schemas.microsoft.com/office/drawing/2010/main" val="0"/>
              </a:ext>
            </a:extLst>
          </a:blip>
          <a:srcRect l="8596" t="21075" r="1653" b="23407"/>
          <a:stretch/>
        </p:blipFill>
        <p:spPr>
          <a:xfrm>
            <a:off x="5107576" y="1968769"/>
            <a:ext cx="3775166" cy="1626326"/>
          </a:xfrm>
          <a:prstGeom prst="rect">
            <a:avLst/>
          </a:prstGeom>
        </p:spPr>
      </p:pic>
      <p:pic>
        <p:nvPicPr>
          <p:cNvPr id="12" name="Picture 11"/>
          <p:cNvPicPr>
            <a:picLocks noChangeAspect="1"/>
          </p:cNvPicPr>
          <p:nvPr/>
        </p:nvPicPr>
        <p:blipFill rotWithShape="1">
          <a:blip r:embed="rId3" cstate="print">
            <a:extLst>
              <a:ext uri="{28A0092B-C50C-407E-A947-70E740481C1C}">
                <a14:useLocalDpi xmlns:a14="http://schemas.microsoft.com/office/drawing/2010/main" val="0"/>
              </a:ext>
            </a:extLst>
          </a:blip>
          <a:srcRect l="8130" t="21745" r="14696" b="23183"/>
          <a:stretch/>
        </p:blipFill>
        <p:spPr>
          <a:xfrm>
            <a:off x="2775859" y="3740797"/>
            <a:ext cx="3246120" cy="1613264"/>
          </a:xfrm>
          <a:prstGeom prst="rect">
            <a:avLst/>
          </a:prstGeom>
        </p:spPr>
      </p:pic>
      <p:pic>
        <p:nvPicPr>
          <p:cNvPr id="11" name="Picture 10"/>
          <p:cNvPicPr>
            <a:picLocks noChangeAspect="1"/>
          </p:cNvPicPr>
          <p:nvPr/>
        </p:nvPicPr>
        <p:blipFill rotWithShape="1">
          <a:blip r:embed="rId4" cstate="print">
            <a:extLst>
              <a:ext uri="{28A0092B-C50C-407E-A947-70E740481C1C}">
                <a14:useLocalDpi xmlns:a14="http://schemas.microsoft.com/office/drawing/2010/main" val="0"/>
              </a:ext>
            </a:extLst>
          </a:blip>
          <a:srcRect l="8286" t="27501" r="21683" b="23224"/>
          <a:stretch/>
        </p:blipFill>
        <p:spPr>
          <a:xfrm>
            <a:off x="512886" y="2158178"/>
            <a:ext cx="2945674" cy="1443447"/>
          </a:xfrm>
          <a:prstGeom prst="rect">
            <a:avLst/>
          </a:prstGeom>
        </p:spPr>
      </p:pic>
      <p:sp>
        <p:nvSpPr>
          <p:cNvPr id="2" name="Slide Number Placeholder 1"/>
          <p:cNvSpPr>
            <a:spLocks noGrp="1"/>
          </p:cNvSpPr>
          <p:nvPr>
            <p:ph type="sldNum" sz="quarter" idx="12"/>
          </p:nvPr>
        </p:nvSpPr>
        <p:spPr/>
        <p:txBody>
          <a:bodyPr/>
          <a:lstStyle/>
          <a:p>
            <a:fld id="{D3B8C340-7CCC-4838-B7ED-CA364E45FB6F}" type="slidenum">
              <a:rPr lang="en-US" smtClean="0"/>
              <a:t>5</a:t>
            </a:fld>
            <a:endParaRPr lang="en-US"/>
          </a:p>
        </p:txBody>
      </p:sp>
      <p:sp>
        <p:nvSpPr>
          <p:cNvPr id="9" name="TextBox 8"/>
          <p:cNvSpPr txBox="1"/>
          <p:nvPr/>
        </p:nvSpPr>
        <p:spPr>
          <a:xfrm>
            <a:off x="6228184" y="3809654"/>
            <a:ext cx="2685351" cy="369332"/>
          </a:xfrm>
          <a:prstGeom prst="rect">
            <a:avLst/>
          </a:prstGeom>
          <a:noFill/>
        </p:spPr>
        <p:txBody>
          <a:bodyPr wrap="none" rtlCol="0">
            <a:spAutoFit/>
          </a:bodyPr>
          <a:lstStyle/>
          <a:p>
            <a:r>
              <a:rPr lang="en-GB" dirty="0">
                <a:solidFill>
                  <a:schemeClr val="accent2"/>
                </a:solidFill>
              </a:rPr>
              <a:t>Cabin Size 3 (18-seater)</a:t>
            </a:r>
          </a:p>
        </p:txBody>
      </p:sp>
      <p:sp>
        <p:nvSpPr>
          <p:cNvPr id="10" name="TextBox 9"/>
          <p:cNvSpPr txBox="1"/>
          <p:nvPr/>
        </p:nvSpPr>
        <p:spPr>
          <a:xfrm>
            <a:off x="3131840" y="5474716"/>
            <a:ext cx="2685351" cy="369332"/>
          </a:xfrm>
          <a:prstGeom prst="rect">
            <a:avLst/>
          </a:prstGeom>
          <a:noFill/>
        </p:spPr>
        <p:txBody>
          <a:bodyPr wrap="none" rtlCol="0">
            <a:spAutoFit/>
          </a:bodyPr>
          <a:lstStyle/>
          <a:p>
            <a:r>
              <a:rPr lang="en-GB" dirty="0">
                <a:solidFill>
                  <a:schemeClr val="accent2"/>
                </a:solidFill>
              </a:rPr>
              <a:t>Cabin Size 2 (15-seater)</a:t>
            </a:r>
          </a:p>
        </p:txBody>
      </p:sp>
      <p:cxnSp>
        <p:nvCxnSpPr>
          <p:cNvPr id="14" name="Straight Connector 13"/>
          <p:cNvCxnSpPr/>
          <p:nvPr/>
        </p:nvCxnSpPr>
        <p:spPr>
          <a:xfrm>
            <a:off x="1234441" y="2125481"/>
            <a:ext cx="0" cy="1523823"/>
          </a:xfrm>
          <a:prstGeom prst="line">
            <a:avLst/>
          </a:prstGeom>
          <a:ln w="6350">
            <a:solidFill>
              <a:srgbClr val="0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915884" y="2125481"/>
            <a:ext cx="0" cy="1523823"/>
          </a:xfrm>
          <a:prstGeom prst="line">
            <a:avLst/>
          </a:prstGeom>
          <a:ln w="6350">
            <a:solidFill>
              <a:srgbClr val="0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601682" y="2125481"/>
            <a:ext cx="0" cy="1523823"/>
          </a:xfrm>
          <a:prstGeom prst="line">
            <a:avLst/>
          </a:prstGeom>
          <a:ln w="6350">
            <a:solidFill>
              <a:srgbClr val="0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294010" y="2125481"/>
            <a:ext cx="0" cy="1523823"/>
          </a:xfrm>
          <a:prstGeom prst="line">
            <a:avLst/>
          </a:prstGeom>
          <a:ln w="6350">
            <a:solidFill>
              <a:srgbClr val="0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496493" y="3739052"/>
            <a:ext cx="0" cy="1616541"/>
          </a:xfrm>
          <a:prstGeom prst="line">
            <a:avLst/>
          </a:prstGeom>
          <a:ln w="6350">
            <a:solidFill>
              <a:srgbClr val="0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282440" y="3709673"/>
            <a:ext cx="0" cy="1616541"/>
          </a:xfrm>
          <a:prstGeom prst="line">
            <a:avLst/>
          </a:prstGeom>
          <a:ln w="6350">
            <a:solidFill>
              <a:srgbClr val="0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072741" y="3709673"/>
            <a:ext cx="0" cy="1616541"/>
          </a:xfrm>
          <a:prstGeom prst="line">
            <a:avLst/>
          </a:prstGeom>
          <a:ln w="6350">
            <a:solidFill>
              <a:srgbClr val="0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869574" y="3709673"/>
            <a:ext cx="0" cy="1616541"/>
          </a:xfrm>
          <a:prstGeom prst="line">
            <a:avLst/>
          </a:prstGeom>
          <a:ln w="6350">
            <a:solidFill>
              <a:srgbClr val="0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808619" y="1931716"/>
            <a:ext cx="0" cy="1669910"/>
          </a:xfrm>
          <a:prstGeom prst="line">
            <a:avLst/>
          </a:prstGeom>
          <a:ln w="6350">
            <a:solidFill>
              <a:srgbClr val="0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6766561" y="1931716"/>
            <a:ext cx="0" cy="1616541"/>
          </a:xfrm>
          <a:prstGeom prst="line">
            <a:avLst/>
          </a:prstGeom>
          <a:ln w="6350">
            <a:solidFill>
              <a:srgbClr val="0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733211" y="1931716"/>
            <a:ext cx="0" cy="1616541"/>
          </a:xfrm>
          <a:prstGeom prst="line">
            <a:avLst/>
          </a:prstGeom>
          <a:ln w="6350">
            <a:solidFill>
              <a:srgbClr val="0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8691153" y="1931716"/>
            <a:ext cx="0" cy="1616541"/>
          </a:xfrm>
          <a:prstGeom prst="line">
            <a:avLst/>
          </a:prstGeom>
          <a:ln w="6350">
            <a:solidFill>
              <a:srgbClr val="0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1949798" y="1925485"/>
            <a:ext cx="604653" cy="200055"/>
          </a:xfrm>
          <a:prstGeom prst="rect">
            <a:avLst/>
          </a:prstGeom>
          <a:noFill/>
        </p:spPr>
        <p:txBody>
          <a:bodyPr wrap="none" rtlCol="0">
            <a:spAutoFit/>
          </a:bodyPr>
          <a:lstStyle/>
          <a:p>
            <a:r>
              <a:rPr lang="en-GB" sz="700" dirty="0">
                <a:solidFill>
                  <a:schemeClr val="accent2"/>
                </a:solidFill>
              </a:rPr>
              <a:t>Centre 1/3</a:t>
            </a:r>
          </a:p>
        </p:txBody>
      </p:sp>
      <p:sp>
        <p:nvSpPr>
          <p:cNvPr id="30" name="TextBox 29"/>
          <p:cNvSpPr txBox="1"/>
          <p:nvPr/>
        </p:nvSpPr>
        <p:spPr>
          <a:xfrm>
            <a:off x="6917378" y="1772908"/>
            <a:ext cx="604653" cy="200055"/>
          </a:xfrm>
          <a:prstGeom prst="rect">
            <a:avLst/>
          </a:prstGeom>
          <a:noFill/>
        </p:spPr>
        <p:txBody>
          <a:bodyPr wrap="none" rtlCol="0">
            <a:spAutoFit/>
          </a:bodyPr>
          <a:lstStyle/>
          <a:p>
            <a:r>
              <a:rPr lang="en-GB" sz="700" dirty="0">
                <a:solidFill>
                  <a:schemeClr val="accent2"/>
                </a:solidFill>
              </a:rPr>
              <a:t>Centre 1/3</a:t>
            </a:r>
          </a:p>
        </p:txBody>
      </p:sp>
      <p:sp>
        <p:nvSpPr>
          <p:cNvPr id="31" name="TextBox 30"/>
          <p:cNvSpPr txBox="1"/>
          <p:nvPr/>
        </p:nvSpPr>
        <p:spPr>
          <a:xfrm>
            <a:off x="4362675" y="3528196"/>
            <a:ext cx="604653" cy="200055"/>
          </a:xfrm>
          <a:prstGeom prst="rect">
            <a:avLst/>
          </a:prstGeom>
          <a:noFill/>
        </p:spPr>
        <p:txBody>
          <a:bodyPr wrap="none" rtlCol="0">
            <a:spAutoFit/>
          </a:bodyPr>
          <a:lstStyle/>
          <a:p>
            <a:r>
              <a:rPr lang="en-GB" sz="700" dirty="0">
                <a:solidFill>
                  <a:schemeClr val="accent2"/>
                </a:solidFill>
              </a:rPr>
              <a:t>Centre 1/3</a:t>
            </a:r>
          </a:p>
        </p:txBody>
      </p:sp>
      <p:sp>
        <p:nvSpPr>
          <p:cNvPr id="32" name="Rectangle 31"/>
          <p:cNvSpPr/>
          <p:nvPr/>
        </p:nvSpPr>
        <p:spPr>
          <a:xfrm>
            <a:off x="2343151" y="2125480"/>
            <a:ext cx="433319" cy="12862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rgbClr val="FF0000"/>
                </a:solidFill>
              </a:rPr>
              <a:t>X</a:t>
            </a:r>
          </a:p>
        </p:txBody>
      </p:sp>
      <p:sp>
        <p:nvSpPr>
          <p:cNvPr id="33" name="Rectangle 32"/>
          <p:cNvSpPr/>
          <p:nvPr/>
        </p:nvSpPr>
        <p:spPr>
          <a:xfrm>
            <a:off x="6930443" y="1953370"/>
            <a:ext cx="433319" cy="12862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B050"/>
                </a:solidFill>
                <a:sym typeface="Wingdings" panose="05000000000000000000" pitchFamily="2" charset="2"/>
              </a:rPr>
              <a:t></a:t>
            </a:r>
            <a:endParaRPr lang="en-GB" dirty="0">
              <a:solidFill>
                <a:srgbClr val="00B050"/>
              </a:solidFill>
            </a:endParaRPr>
          </a:p>
        </p:txBody>
      </p:sp>
      <p:sp>
        <p:nvSpPr>
          <p:cNvPr id="34" name="Rectangle 33"/>
          <p:cNvSpPr/>
          <p:nvPr/>
        </p:nvSpPr>
        <p:spPr>
          <a:xfrm>
            <a:off x="4604400" y="3714384"/>
            <a:ext cx="433319" cy="12862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B050"/>
                </a:solidFill>
                <a:sym typeface="Wingdings" panose="05000000000000000000" pitchFamily="2" charset="2"/>
              </a:rPr>
              <a:t></a:t>
            </a:r>
            <a:endParaRPr lang="en-GB" dirty="0">
              <a:solidFill>
                <a:srgbClr val="00B050"/>
              </a:solidFill>
            </a:endParaRPr>
          </a:p>
        </p:txBody>
      </p:sp>
      <p:sp>
        <p:nvSpPr>
          <p:cNvPr id="36" name="TextBox 35"/>
          <p:cNvSpPr txBox="1"/>
          <p:nvPr/>
        </p:nvSpPr>
        <p:spPr>
          <a:xfrm>
            <a:off x="1017800" y="3609646"/>
            <a:ext cx="442750" cy="200055"/>
          </a:xfrm>
          <a:prstGeom prst="rect">
            <a:avLst/>
          </a:prstGeom>
          <a:noFill/>
        </p:spPr>
        <p:txBody>
          <a:bodyPr wrap="none" rtlCol="0">
            <a:spAutoFit/>
          </a:bodyPr>
          <a:lstStyle/>
          <a:p>
            <a:r>
              <a:rPr lang="en-GB" sz="700" dirty="0">
                <a:solidFill>
                  <a:schemeClr val="accent2"/>
                </a:solidFill>
              </a:rPr>
              <a:t>X3370</a:t>
            </a:r>
          </a:p>
        </p:txBody>
      </p:sp>
      <p:sp>
        <p:nvSpPr>
          <p:cNvPr id="5" name="TextBox 4"/>
          <p:cNvSpPr txBox="1"/>
          <p:nvPr/>
        </p:nvSpPr>
        <p:spPr>
          <a:xfrm>
            <a:off x="1694509" y="3606834"/>
            <a:ext cx="442750" cy="200055"/>
          </a:xfrm>
          <a:prstGeom prst="rect">
            <a:avLst/>
          </a:prstGeom>
          <a:noFill/>
        </p:spPr>
        <p:txBody>
          <a:bodyPr wrap="none" rtlCol="0">
            <a:spAutoFit/>
          </a:bodyPr>
          <a:lstStyle/>
          <a:p>
            <a:r>
              <a:rPr lang="en-GB" sz="700" dirty="0">
                <a:solidFill>
                  <a:schemeClr val="accent2"/>
                </a:solidFill>
              </a:rPr>
              <a:t>X4351</a:t>
            </a:r>
          </a:p>
        </p:txBody>
      </p:sp>
      <p:sp>
        <p:nvSpPr>
          <p:cNvPr id="37" name="TextBox 36"/>
          <p:cNvSpPr txBox="1"/>
          <p:nvPr/>
        </p:nvSpPr>
        <p:spPr>
          <a:xfrm>
            <a:off x="683568" y="3809654"/>
            <a:ext cx="2685351" cy="369332"/>
          </a:xfrm>
          <a:prstGeom prst="rect">
            <a:avLst/>
          </a:prstGeom>
          <a:noFill/>
        </p:spPr>
        <p:txBody>
          <a:bodyPr wrap="none" rtlCol="0">
            <a:spAutoFit/>
          </a:bodyPr>
          <a:lstStyle/>
          <a:p>
            <a:r>
              <a:rPr lang="en-GB" dirty="0">
                <a:solidFill>
                  <a:schemeClr val="accent2"/>
                </a:solidFill>
              </a:rPr>
              <a:t>Cabin Size 1 (12-seater)</a:t>
            </a:r>
          </a:p>
        </p:txBody>
      </p:sp>
      <p:sp>
        <p:nvSpPr>
          <p:cNvPr id="6" name="TextBox 5"/>
          <p:cNvSpPr txBox="1"/>
          <p:nvPr/>
        </p:nvSpPr>
        <p:spPr>
          <a:xfrm>
            <a:off x="2383873" y="3600898"/>
            <a:ext cx="442750" cy="200055"/>
          </a:xfrm>
          <a:prstGeom prst="rect">
            <a:avLst/>
          </a:prstGeom>
          <a:noFill/>
        </p:spPr>
        <p:txBody>
          <a:bodyPr wrap="none" rtlCol="0">
            <a:spAutoFit/>
          </a:bodyPr>
          <a:lstStyle/>
          <a:p>
            <a:r>
              <a:rPr lang="en-GB" sz="700" dirty="0">
                <a:solidFill>
                  <a:schemeClr val="accent2"/>
                </a:solidFill>
              </a:rPr>
              <a:t>X5332</a:t>
            </a:r>
          </a:p>
        </p:txBody>
      </p:sp>
      <p:sp>
        <p:nvSpPr>
          <p:cNvPr id="7" name="TextBox 6"/>
          <p:cNvSpPr txBox="1"/>
          <p:nvPr/>
        </p:nvSpPr>
        <p:spPr>
          <a:xfrm>
            <a:off x="3069670" y="3606834"/>
            <a:ext cx="442750" cy="200055"/>
          </a:xfrm>
          <a:prstGeom prst="rect">
            <a:avLst/>
          </a:prstGeom>
          <a:noFill/>
        </p:spPr>
        <p:txBody>
          <a:bodyPr wrap="none" rtlCol="0">
            <a:spAutoFit/>
          </a:bodyPr>
          <a:lstStyle/>
          <a:p>
            <a:r>
              <a:rPr lang="en-GB" sz="700" dirty="0">
                <a:solidFill>
                  <a:schemeClr val="accent2"/>
                </a:solidFill>
              </a:rPr>
              <a:t>X6313</a:t>
            </a:r>
          </a:p>
        </p:txBody>
      </p:sp>
      <p:sp>
        <p:nvSpPr>
          <p:cNvPr id="38" name="TextBox 37"/>
          <p:cNvSpPr txBox="1"/>
          <p:nvPr/>
        </p:nvSpPr>
        <p:spPr>
          <a:xfrm>
            <a:off x="5568935" y="3573789"/>
            <a:ext cx="442750" cy="200055"/>
          </a:xfrm>
          <a:prstGeom prst="rect">
            <a:avLst/>
          </a:prstGeom>
          <a:noFill/>
        </p:spPr>
        <p:txBody>
          <a:bodyPr wrap="none" rtlCol="0">
            <a:spAutoFit/>
          </a:bodyPr>
          <a:lstStyle/>
          <a:p>
            <a:r>
              <a:rPr lang="en-GB" sz="700" dirty="0">
                <a:solidFill>
                  <a:schemeClr val="accent2"/>
                </a:solidFill>
              </a:rPr>
              <a:t>X3370</a:t>
            </a:r>
          </a:p>
        </p:txBody>
      </p:sp>
      <p:sp>
        <p:nvSpPr>
          <p:cNvPr id="27" name="TextBox 26"/>
          <p:cNvSpPr txBox="1"/>
          <p:nvPr/>
        </p:nvSpPr>
        <p:spPr>
          <a:xfrm>
            <a:off x="6544377" y="3572817"/>
            <a:ext cx="442750" cy="200055"/>
          </a:xfrm>
          <a:prstGeom prst="rect">
            <a:avLst/>
          </a:prstGeom>
          <a:noFill/>
        </p:spPr>
        <p:txBody>
          <a:bodyPr wrap="none" rtlCol="0">
            <a:spAutoFit/>
          </a:bodyPr>
          <a:lstStyle/>
          <a:p>
            <a:r>
              <a:rPr lang="en-GB" sz="700" dirty="0">
                <a:solidFill>
                  <a:schemeClr val="accent2"/>
                </a:solidFill>
              </a:rPr>
              <a:t>X4740</a:t>
            </a:r>
          </a:p>
        </p:txBody>
      </p:sp>
      <p:sp>
        <p:nvSpPr>
          <p:cNvPr id="28" name="TextBox 27"/>
          <p:cNvSpPr txBox="1"/>
          <p:nvPr/>
        </p:nvSpPr>
        <p:spPr>
          <a:xfrm>
            <a:off x="7509525" y="3578644"/>
            <a:ext cx="442750" cy="200055"/>
          </a:xfrm>
          <a:prstGeom prst="rect">
            <a:avLst/>
          </a:prstGeom>
          <a:noFill/>
        </p:spPr>
        <p:txBody>
          <a:bodyPr wrap="none" rtlCol="0">
            <a:spAutoFit/>
          </a:bodyPr>
          <a:lstStyle/>
          <a:p>
            <a:r>
              <a:rPr lang="en-GB" sz="700" dirty="0">
                <a:solidFill>
                  <a:schemeClr val="accent2"/>
                </a:solidFill>
              </a:rPr>
              <a:t>X6110</a:t>
            </a:r>
          </a:p>
        </p:txBody>
      </p:sp>
      <p:sp>
        <p:nvSpPr>
          <p:cNvPr id="39" name="TextBox 38"/>
          <p:cNvSpPr txBox="1"/>
          <p:nvPr/>
        </p:nvSpPr>
        <p:spPr>
          <a:xfrm>
            <a:off x="8469078" y="3579943"/>
            <a:ext cx="442750" cy="200055"/>
          </a:xfrm>
          <a:prstGeom prst="rect">
            <a:avLst/>
          </a:prstGeom>
          <a:noFill/>
        </p:spPr>
        <p:txBody>
          <a:bodyPr wrap="none" rtlCol="0">
            <a:spAutoFit/>
          </a:bodyPr>
          <a:lstStyle/>
          <a:p>
            <a:r>
              <a:rPr lang="en-GB" sz="700" dirty="0">
                <a:solidFill>
                  <a:schemeClr val="accent2"/>
                </a:solidFill>
              </a:rPr>
              <a:t>X7480</a:t>
            </a:r>
          </a:p>
        </p:txBody>
      </p:sp>
      <p:sp>
        <p:nvSpPr>
          <p:cNvPr id="40" name="TextBox 39"/>
          <p:cNvSpPr txBox="1"/>
          <p:nvPr/>
        </p:nvSpPr>
        <p:spPr>
          <a:xfrm>
            <a:off x="3270765" y="5331069"/>
            <a:ext cx="442750" cy="200055"/>
          </a:xfrm>
          <a:prstGeom prst="rect">
            <a:avLst/>
          </a:prstGeom>
          <a:noFill/>
        </p:spPr>
        <p:txBody>
          <a:bodyPr wrap="none" rtlCol="0">
            <a:spAutoFit/>
          </a:bodyPr>
          <a:lstStyle/>
          <a:p>
            <a:r>
              <a:rPr lang="en-GB" sz="700" dirty="0">
                <a:solidFill>
                  <a:schemeClr val="accent2"/>
                </a:solidFill>
              </a:rPr>
              <a:t>X3370</a:t>
            </a:r>
          </a:p>
        </p:txBody>
      </p:sp>
      <p:sp>
        <p:nvSpPr>
          <p:cNvPr id="41" name="TextBox 40"/>
          <p:cNvSpPr txBox="1"/>
          <p:nvPr/>
        </p:nvSpPr>
        <p:spPr>
          <a:xfrm>
            <a:off x="4061065" y="5357338"/>
            <a:ext cx="442750" cy="200055"/>
          </a:xfrm>
          <a:prstGeom prst="rect">
            <a:avLst/>
          </a:prstGeom>
          <a:noFill/>
        </p:spPr>
        <p:txBody>
          <a:bodyPr wrap="none" rtlCol="0">
            <a:spAutoFit/>
          </a:bodyPr>
          <a:lstStyle/>
          <a:p>
            <a:r>
              <a:rPr lang="en-GB" sz="700" dirty="0">
                <a:solidFill>
                  <a:schemeClr val="accent2"/>
                </a:solidFill>
              </a:rPr>
              <a:t>X4500</a:t>
            </a:r>
          </a:p>
        </p:txBody>
      </p:sp>
      <p:sp>
        <p:nvSpPr>
          <p:cNvPr id="42" name="TextBox 41"/>
          <p:cNvSpPr txBox="1"/>
          <p:nvPr/>
        </p:nvSpPr>
        <p:spPr>
          <a:xfrm>
            <a:off x="4853200" y="5357338"/>
            <a:ext cx="442750" cy="200055"/>
          </a:xfrm>
          <a:prstGeom prst="rect">
            <a:avLst/>
          </a:prstGeom>
          <a:noFill/>
        </p:spPr>
        <p:txBody>
          <a:bodyPr wrap="none" rtlCol="0">
            <a:spAutoFit/>
          </a:bodyPr>
          <a:lstStyle/>
          <a:p>
            <a:r>
              <a:rPr lang="en-GB" sz="700" dirty="0">
                <a:solidFill>
                  <a:schemeClr val="accent2"/>
                </a:solidFill>
              </a:rPr>
              <a:t>X5630</a:t>
            </a:r>
          </a:p>
        </p:txBody>
      </p:sp>
      <p:sp>
        <p:nvSpPr>
          <p:cNvPr id="43" name="TextBox 42"/>
          <p:cNvSpPr txBox="1"/>
          <p:nvPr/>
        </p:nvSpPr>
        <p:spPr>
          <a:xfrm>
            <a:off x="5648199" y="5357338"/>
            <a:ext cx="442750" cy="200055"/>
          </a:xfrm>
          <a:prstGeom prst="rect">
            <a:avLst/>
          </a:prstGeom>
          <a:noFill/>
        </p:spPr>
        <p:txBody>
          <a:bodyPr wrap="none" rtlCol="0">
            <a:spAutoFit/>
          </a:bodyPr>
          <a:lstStyle/>
          <a:p>
            <a:r>
              <a:rPr lang="en-GB" sz="700" dirty="0">
                <a:solidFill>
                  <a:schemeClr val="accent2"/>
                </a:solidFill>
              </a:rPr>
              <a:t>X6760</a:t>
            </a:r>
          </a:p>
        </p:txBody>
      </p:sp>
      <p:sp>
        <p:nvSpPr>
          <p:cNvPr id="44" name="Title 1"/>
          <p:cNvSpPr txBox="1">
            <a:spLocks/>
          </p:cNvSpPr>
          <p:nvPr/>
        </p:nvSpPr>
        <p:spPr>
          <a:xfrm>
            <a:off x="1164226" y="388294"/>
            <a:ext cx="7886700" cy="44153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b="1" dirty="0"/>
              <a:t>Roof Hatch Position Examples –</a:t>
            </a:r>
          </a:p>
          <a:p>
            <a:r>
              <a:rPr lang="en-US" sz="1800" b="1" dirty="0"/>
              <a:t>Passenger Compartment = Front seat to rear door</a:t>
            </a:r>
          </a:p>
        </p:txBody>
      </p:sp>
      <p:sp>
        <p:nvSpPr>
          <p:cNvPr id="45" name="TextBox 44"/>
          <p:cNvSpPr txBox="1"/>
          <p:nvPr/>
        </p:nvSpPr>
        <p:spPr>
          <a:xfrm>
            <a:off x="2479585" y="1846572"/>
            <a:ext cx="1390124" cy="369332"/>
          </a:xfrm>
          <a:prstGeom prst="rect">
            <a:avLst/>
          </a:prstGeom>
          <a:noFill/>
        </p:spPr>
        <p:txBody>
          <a:bodyPr wrap="none" rtlCol="0">
            <a:spAutoFit/>
          </a:bodyPr>
          <a:lstStyle/>
          <a:p>
            <a:r>
              <a:rPr lang="en-US" dirty="0"/>
              <a:t>Not allowed</a:t>
            </a:r>
          </a:p>
        </p:txBody>
      </p:sp>
      <p:sp>
        <p:nvSpPr>
          <p:cNvPr id="46" name="TextBox 45"/>
          <p:cNvSpPr txBox="1"/>
          <p:nvPr/>
        </p:nvSpPr>
        <p:spPr>
          <a:xfrm>
            <a:off x="3995936" y="1124744"/>
            <a:ext cx="1980029" cy="646331"/>
          </a:xfrm>
          <a:prstGeom prst="rect">
            <a:avLst/>
          </a:prstGeom>
          <a:noFill/>
        </p:spPr>
        <p:txBody>
          <a:bodyPr wrap="none" rtlCol="0">
            <a:spAutoFit/>
          </a:bodyPr>
          <a:lstStyle/>
          <a:p>
            <a:r>
              <a:rPr lang="en-US" dirty="0"/>
              <a:t>“Same” positions,</a:t>
            </a:r>
          </a:p>
          <a:p>
            <a:r>
              <a:rPr lang="en-US" dirty="0"/>
              <a:t>but now allowed.</a:t>
            </a:r>
          </a:p>
        </p:txBody>
      </p:sp>
      <p:cxnSp>
        <p:nvCxnSpPr>
          <p:cNvPr id="47" name="Straight Arrow Connector 46"/>
          <p:cNvCxnSpPr>
            <a:cxnSpLocks/>
          </p:cNvCxnSpPr>
          <p:nvPr/>
        </p:nvCxnSpPr>
        <p:spPr>
          <a:xfrm>
            <a:off x="4710223" y="1903228"/>
            <a:ext cx="45107" cy="1623865"/>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cxnSpLocks/>
          </p:cNvCxnSpPr>
          <p:nvPr/>
        </p:nvCxnSpPr>
        <p:spPr>
          <a:xfrm>
            <a:off x="5847907" y="1531088"/>
            <a:ext cx="968037" cy="391229"/>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7449452"/>
      </p:ext>
    </p:extLst>
  </p:cSld>
  <p:clrMapOvr>
    <a:masterClrMapping/>
  </p:clrMapOvr>
</p:sld>
</file>

<file path=ppt/theme/theme1.xml><?xml version="1.0" encoding="utf-8"?>
<a:theme xmlns:a="http://schemas.openxmlformats.org/drawingml/2006/main" name="Masque présentation OICA">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que Présentation avec nouveau logo" id="{41F3EA33-912A-4903-8CCA-99FF488B0193}" vid="{C303C125-C101-4B8B-B005-6DF588CFC6F5}"/>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Masque Présentation avec nouveau logo</Template>
  <TotalTime>27</TotalTime>
  <Words>279</Words>
  <Application>Microsoft Office PowerPoint</Application>
  <PresentationFormat>On-screen Show (4:3)</PresentationFormat>
  <Paragraphs>74</Paragraphs>
  <Slides>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ＭＳ Ｐゴシック</vt:lpstr>
      <vt:lpstr>Arial</vt:lpstr>
      <vt:lpstr>Arial Black</vt:lpstr>
      <vt:lpstr>Calibri</vt:lpstr>
      <vt:lpstr>Courier New</vt:lpstr>
      <vt:lpstr>Times New Roman</vt:lpstr>
      <vt:lpstr>Wingdings</vt:lpstr>
      <vt:lpstr>Masque présentation OICA</vt:lpstr>
      <vt:lpstr>Specific Issues for M2-Buses of Class B with Transition from  05-series of UN Regulation No. 107 to 06-series of amendments</vt:lpstr>
      <vt:lpstr>Requirements for Roof Hatches and Consequences</vt:lpstr>
      <vt:lpstr>Issues with 06-series regarding escape hatch positions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Specific Issues for M2-Buses of Class B with Transition from  05-series of ECE-107 to 06-series</dc:title>
  <dc:creator>Jocelyne Nziendolo</dc:creator>
  <cp:lastModifiedBy>Romain Hubert</cp:lastModifiedBy>
  <cp:revision>6</cp:revision>
  <dcterms:created xsi:type="dcterms:W3CDTF">2019-03-29T08:36:13Z</dcterms:created>
  <dcterms:modified xsi:type="dcterms:W3CDTF">2019-03-29T14:50:49Z</dcterms:modified>
</cp:coreProperties>
</file>