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7" r:id="rId5"/>
    <p:sldId id="270" r:id="rId6"/>
    <p:sldId id="260" r:id="rId7"/>
    <p:sldId id="259" r:id="rId8"/>
    <p:sldId id="26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30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99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1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4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00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13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54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79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58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79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7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8DA7-CFBF-46E3-998B-453D34F4381A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41310-2FCF-4098-97D6-28A1609C4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02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38300" y="1917700"/>
            <a:ext cx="57054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Status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report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of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“Reversing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Motion” </a:t>
            </a:r>
          </a:p>
          <a:p>
            <a:r>
              <a:rPr kumimoji="1" lang="en-US" altLang="ja-JP" sz="2800" dirty="0"/>
              <a:t>in VRU-Proxi Informal Working Group.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40100" y="4847771"/>
            <a:ext cx="53527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/>
              <a:t>JAPAN</a:t>
            </a:r>
            <a:r>
              <a:rPr kumimoji="1" lang="en-US" altLang="ja-JP" sz="2800" dirty="0"/>
              <a:t>, </a:t>
            </a:r>
          </a:p>
          <a:p>
            <a:r>
              <a:rPr kumimoji="1" lang="en-US" altLang="ja-JP" sz="2800" dirty="0"/>
              <a:t>on behalf of</a:t>
            </a:r>
          </a:p>
          <a:p>
            <a:r>
              <a:rPr kumimoji="1" lang="en-US" altLang="ja-JP" sz="2800" dirty="0"/>
              <a:t>VRU-Proxi Informal Working Group.</a:t>
            </a:r>
            <a:endParaRPr kumimoji="1" lang="ja-JP" altLang="en-US" sz="2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372200" y="479105"/>
            <a:ext cx="2544316" cy="8729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kumimoji="0"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GRSG</a:t>
            </a:r>
            <a:r>
              <a:rPr kumimoji="0" lang="en-GB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117-34</a:t>
            </a:r>
            <a:endParaRPr lang="en-GB" altLang="ja-JP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</a:t>
            </a:r>
            <a:r>
              <a:rPr kumimoji="0" lang="en-GB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</a:t>
            </a:r>
            <a:r>
              <a:rPr kumimoji="0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kumimoji="0"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kumimoji="0"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 October 2019,</a:t>
            </a:r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eaLnBrk="0" hangingPunct="0"/>
            <a:r>
              <a:rPr kumimoji="0"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kumimoji="0" lang="en-US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ja-JP" alt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GB" altLang="ja-JP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331C34-284A-4083-9C9E-83511CA15110}"/>
              </a:ext>
            </a:extLst>
          </p:cNvPr>
          <p:cNvSpPr txBox="1"/>
          <p:nvPr/>
        </p:nvSpPr>
        <p:spPr>
          <a:xfrm>
            <a:off x="592183" y="627017"/>
            <a:ext cx="2678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Submitted</a:t>
            </a:r>
            <a:r>
              <a:rPr lang="fr-CH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expert </a:t>
            </a:r>
            <a:r>
              <a:rPr lang="fr-CH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H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Japan </a:t>
            </a:r>
            <a:r>
              <a:rPr lang="en-US" altLang="ja-JP" sz="1000" dirty="0"/>
              <a:t>on behalf of</a:t>
            </a:r>
          </a:p>
          <a:p>
            <a:r>
              <a:rPr lang="en-US" altLang="ja-JP" sz="1000" dirty="0"/>
              <a:t>VRU-</a:t>
            </a:r>
            <a:r>
              <a:rPr lang="en-US" altLang="ja-JP" sz="1000" dirty="0" err="1"/>
              <a:t>Proxi</a:t>
            </a:r>
            <a:r>
              <a:rPr lang="en-US" altLang="ja-JP" sz="1000" dirty="0"/>
              <a:t> Informal Working Group</a:t>
            </a:r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4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6743" y="290286"/>
            <a:ext cx="7735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/>
              <a:t>Status of VRU-Proxi Informal Working Group</a:t>
            </a:r>
            <a:endParaRPr kumimoji="1" lang="ja-JP" altLang="en-US" sz="32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536367" y="1290736"/>
            <a:ext cx="808709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Working Document (ECE-TRANS-WP.29-GRSG-2019-16e ) submitted.</a:t>
            </a:r>
          </a:p>
          <a:p>
            <a:endParaRPr lang="en-US" altLang="ja-JP" sz="2000" dirty="0"/>
          </a:p>
          <a:p>
            <a:r>
              <a:rPr lang="en-US" altLang="ja-JP" sz="2000" dirty="0"/>
              <a:t>Informal Document to update WD was planned for explanation in this GRSG session.</a:t>
            </a:r>
          </a:p>
          <a:p>
            <a:endParaRPr lang="en-US" altLang="ja-JP" sz="2000" dirty="0"/>
          </a:p>
          <a:p>
            <a:r>
              <a:rPr lang="en-US" altLang="ja-JP" sz="2000" dirty="0"/>
              <a:t>VRU-Proxi 11</a:t>
            </a:r>
            <a:r>
              <a:rPr lang="en-US" altLang="ja-JP" sz="2000" baseline="30000" dirty="0"/>
              <a:t>th</a:t>
            </a:r>
            <a:r>
              <a:rPr lang="en-US" altLang="ja-JP" sz="2000" dirty="0"/>
              <a:t> session was held on 24-26 September.</a:t>
            </a:r>
          </a:p>
          <a:p>
            <a:r>
              <a:rPr lang="en-US" altLang="ja-JP" sz="2000" dirty="0"/>
              <a:t>Line by line review of updated WD and discussion had been proceeded.</a:t>
            </a:r>
          </a:p>
          <a:p>
            <a:r>
              <a:rPr lang="en-US" altLang="ja-JP" sz="2000" dirty="0"/>
              <a:t> </a:t>
            </a:r>
          </a:p>
          <a:p>
            <a:r>
              <a:rPr lang="en-US" altLang="ja-JP" sz="2000" dirty="0"/>
              <a:t>Regarding hot discussion at the session, IWG reached the conclusion that</a:t>
            </a:r>
          </a:p>
          <a:p>
            <a:r>
              <a:rPr lang="en-US" altLang="ja-JP" sz="2000" dirty="0"/>
              <a:t>it is still too premature to finalize the draft of the regulation in this GRSG session.</a:t>
            </a:r>
          </a:p>
          <a:p>
            <a:endParaRPr lang="en-US" altLang="ja-JP" sz="2000" dirty="0"/>
          </a:p>
          <a:p>
            <a:r>
              <a:rPr lang="en-US" altLang="ja-JP" sz="2000" dirty="0"/>
              <a:t>Today, we will explain about recent status and invite all of you to further discussions.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127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6743" y="290286"/>
            <a:ext cx="6477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/>
              <a:t>Summary of proposed regulations (1)</a:t>
            </a:r>
            <a:endParaRPr kumimoji="1" lang="ja-JP" altLang="en-US" sz="32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1543" y="1375813"/>
            <a:ext cx="8412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a new UN Regulation on the approval of devices for reversing motion and motor vehicles with regard to the driver’s awareness of vulnerable road users behind vehicles</a:t>
            </a:r>
            <a:endParaRPr kumimoji="1" lang="ja-JP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1543" y="3076894"/>
            <a:ext cx="1055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Scope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1543" y="3600114"/>
            <a:ext cx="78997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All categories of M and N.</a:t>
            </a:r>
          </a:p>
          <a:p>
            <a:endParaRPr kumimoji="1" lang="en-US" altLang="ja-JP" sz="2000" dirty="0"/>
          </a:p>
          <a:p>
            <a:r>
              <a:rPr lang="en-US" altLang="ja-JP" sz="2000" dirty="0"/>
              <a:t>Exemption;</a:t>
            </a:r>
            <a:endParaRPr kumimoji="1" lang="en-US" altLang="ja-JP" sz="2000" dirty="0"/>
          </a:p>
          <a:p>
            <a:r>
              <a:rPr lang="en-US" altLang="ja-JP" sz="2000" dirty="0"/>
              <a:t>- No consensus on language on exemptions, if any.</a:t>
            </a:r>
          </a:p>
        </p:txBody>
      </p:sp>
    </p:spTree>
    <p:extLst>
      <p:ext uri="{BB962C8B-B14F-4D97-AF65-F5344CB8AC3E}">
        <p14:creationId xmlns:p14="http://schemas.microsoft.com/office/powerpoint/2010/main" val="287775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6743" y="290286"/>
            <a:ext cx="6477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/>
              <a:t>Summary of proposed regulations (2)</a:t>
            </a:r>
            <a:endParaRPr kumimoji="1" lang="ja-JP" altLang="en-US" sz="3200" b="1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823" y="3481570"/>
            <a:ext cx="3105054" cy="31765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357579" y="1079627"/>
            <a:ext cx="84220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Multi modal approach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Indirect vision</a:t>
            </a:r>
          </a:p>
          <a:p>
            <a:pPr lvl="1"/>
            <a:r>
              <a:rPr lang="en-US" altLang="ja-JP" sz="2000" dirty="0"/>
              <a:t> (Rear-View Camera, close-proximity rear-mounted mirror*, if appropriate in combination with conventional R46 devices)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Detection systems (e.g. ultrasonic system)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Direct vision through back window</a:t>
            </a:r>
          </a:p>
          <a:p>
            <a:pPr marL="342900" indent="-342900">
              <a:buFontTx/>
              <a:buChar char="-"/>
            </a:pPr>
            <a:r>
              <a:rPr kumimoji="1" lang="en-US" altLang="ja-JP" sz="2000" dirty="0"/>
              <a:t>Combinations of methods </a:t>
            </a:r>
            <a:r>
              <a:rPr lang="en-US" altLang="ja-JP" sz="2000" dirty="0"/>
              <a:t>or </a:t>
            </a:r>
            <a:r>
              <a:rPr kumimoji="1" lang="en-US" altLang="ja-JP" sz="2000" dirty="0"/>
              <a:t>devices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Field of view </a:t>
            </a:r>
            <a:r>
              <a:rPr lang="en-US" altLang="ja-JP" sz="2000" dirty="0"/>
              <a:t>for </a:t>
            </a:r>
            <a:r>
              <a:rPr kumimoji="1" lang="en-US" altLang="ja-JP" sz="2000" dirty="0"/>
              <a:t>direct vision and/or indirect visio</a:t>
            </a:r>
            <a:r>
              <a:rPr lang="en-US" altLang="ja-JP" sz="2000" dirty="0"/>
              <a:t>n devices</a:t>
            </a:r>
            <a:endParaRPr kumimoji="1" lang="en-US" altLang="ja-JP" sz="2000" dirty="0"/>
          </a:p>
          <a:p>
            <a:pPr marL="342900" indent="-342900">
              <a:buFontTx/>
              <a:buChar char="-"/>
            </a:pPr>
            <a:r>
              <a:rPr lang="en-US" altLang="ja-JP" sz="2000" dirty="0"/>
              <a:t>0.8m height x 9 poles</a:t>
            </a:r>
          </a:p>
          <a:p>
            <a:pPr marL="342900" indent="-342900">
              <a:buFontTx/>
              <a:buChar char="-"/>
            </a:pPr>
            <a:r>
              <a:rPr kumimoji="1" lang="en-US" altLang="ja-JP" sz="2000" dirty="0"/>
              <a:t>1</a:t>
            </a:r>
            <a:r>
              <a:rPr kumimoji="1" lang="en-US" altLang="ja-JP" sz="2000" baseline="30000" dirty="0"/>
              <a:t>st</a:t>
            </a:r>
            <a:r>
              <a:rPr kumimoji="1" lang="en-US" altLang="ja-JP" sz="2000" dirty="0"/>
              <a:t> row: 15cmX15cm patch on any part of pole 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2</a:t>
            </a:r>
            <a:r>
              <a:rPr lang="en-US" altLang="ja-JP" sz="2000" baseline="30000" dirty="0"/>
              <a:t>nd</a:t>
            </a:r>
            <a:r>
              <a:rPr lang="en-US" altLang="ja-JP" sz="2000" dirty="0"/>
              <a:t> and 3</a:t>
            </a:r>
            <a:r>
              <a:rPr lang="en-US" altLang="ja-JP" sz="2000" baseline="30000" dirty="0"/>
              <a:t>rd</a:t>
            </a:r>
            <a:r>
              <a:rPr lang="en-US" altLang="ja-JP" sz="2000" dirty="0"/>
              <a:t> row: Whole pole </a:t>
            </a:r>
          </a:p>
          <a:p>
            <a:pPr marL="342900" indent="-342900">
              <a:buFontTx/>
              <a:buChar char="-"/>
            </a:pPr>
            <a:r>
              <a:rPr kumimoji="1" lang="en-US" altLang="ja-JP" sz="2000" dirty="0"/>
              <a:t>1 row to be seen by 1 device</a:t>
            </a:r>
          </a:p>
          <a:p>
            <a:endParaRPr lang="en-US" altLang="ja-JP" sz="2000" dirty="0"/>
          </a:p>
          <a:p>
            <a:pPr marL="342900" indent="-342900">
              <a:buFontTx/>
              <a:buChar char="-"/>
            </a:pPr>
            <a:endParaRPr lang="en-US" altLang="ja-JP" sz="2000" dirty="0"/>
          </a:p>
          <a:p>
            <a:r>
              <a:rPr lang="en-US" altLang="ja-JP" sz="2000" dirty="0"/>
              <a:t>* Still under discussion which vehicles may use this</a:t>
            </a:r>
          </a:p>
          <a:p>
            <a:r>
              <a:rPr kumimoji="1" lang="en-US" altLang="ja-JP" sz="2000" dirty="0"/>
              <a:t>   and under which conditions it should be allowed.</a:t>
            </a:r>
          </a:p>
        </p:txBody>
      </p:sp>
    </p:spTree>
    <p:extLst>
      <p:ext uri="{BB962C8B-B14F-4D97-AF65-F5344CB8AC3E}">
        <p14:creationId xmlns:p14="http://schemas.microsoft.com/office/powerpoint/2010/main" val="307129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6743" y="262577"/>
            <a:ext cx="6591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/>
              <a:t>Summary of proposed regulations (3)</a:t>
            </a:r>
            <a:endParaRPr kumimoji="1" lang="ja-JP" altLang="en-US" sz="3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2081" y="1056485"/>
            <a:ext cx="79741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Part I Components, Part II Installation</a:t>
            </a:r>
          </a:p>
          <a:p>
            <a:endParaRPr lang="en-US" altLang="ja-JP" sz="2000" dirty="0"/>
          </a:p>
          <a:p>
            <a:r>
              <a:rPr lang="en-US" altLang="ja-JP" sz="2000" dirty="0"/>
              <a:t>Impact test of device mounted on rear of vehicle: [Not needed]</a:t>
            </a:r>
          </a:p>
          <a:p>
            <a:endParaRPr lang="en-US" altLang="ja-JP" sz="2000" dirty="0"/>
          </a:p>
          <a:p>
            <a:r>
              <a:rPr lang="en-US" altLang="ja-JP" sz="2000" dirty="0"/>
              <a:t>Mirrors (still no consensus) 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Interior (fitted at the top of the rear window on the inside of the vehicle), Exterior mirror. </a:t>
            </a:r>
          </a:p>
          <a:p>
            <a:endParaRPr lang="en-US" altLang="ja-JP" sz="2000" dirty="0"/>
          </a:p>
          <a:p>
            <a:r>
              <a:rPr lang="en-US" altLang="ja-JP" sz="2000" dirty="0"/>
              <a:t>Rear-View Camera 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Image</a:t>
            </a:r>
            <a:r>
              <a:rPr lang="ja-JP" altLang="en-US" sz="2000" dirty="0"/>
              <a:t> </a:t>
            </a:r>
            <a:r>
              <a:rPr lang="en-US" altLang="ja-JP" sz="2000" dirty="0"/>
              <a:t>quality,</a:t>
            </a:r>
            <a:r>
              <a:rPr lang="ja-JP" altLang="en-US" sz="2000" dirty="0"/>
              <a:t> </a:t>
            </a:r>
            <a:r>
              <a:rPr lang="en-US" altLang="ja-JP" sz="2000" dirty="0"/>
              <a:t>Display object size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Overlays, Screen change (still no consensus)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Deactivation (still no consensus)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System latency</a:t>
            </a:r>
          </a:p>
          <a:p>
            <a:endParaRPr lang="en-US" altLang="ja-JP" sz="2000" dirty="0"/>
          </a:p>
          <a:p>
            <a:r>
              <a:rPr lang="en-US" altLang="ja-JP" sz="2000" dirty="0"/>
              <a:t>Detection system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Detection area: 0.2m~1.0m *Equivalent for 3.5m by vision</a:t>
            </a:r>
          </a:p>
          <a:p>
            <a:pPr marL="342900" indent="-342900">
              <a:buFontTx/>
              <a:buChar char="-"/>
            </a:pPr>
            <a:r>
              <a:rPr kumimoji="1" lang="en-US" altLang="ja-JP" sz="2000" dirty="0"/>
              <a:t>Detection latency:  0.6s</a:t>
            </a:r>
          </a:p>
          <a:p>
            <a:pPr marL="342900" indent="-342900">
              <a:buFontTx/>
              <a:buChar char="-"/>
            </a:pPr>
            <a:r>
              <a:rPr lang="en-US" altLang="ja-JP" sz="2000" dirty="0"/>
              <a:t>Auditory/Optical/Haptic information : 2 of 3 methods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1375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6743" y="290286"/>
            <a:ext cx="5656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/>
              <a:t>Remaining key d</a:t>
            </a:r>
            <a:r>
              <a:rPr kumimoji="1" lang="en-US" altLang="ja-JP" sz="3200" b="1" dirty="0"/>
              <a:t>iscussion points</a:t>
            </a:r>
            <a:endParaRPr kumimoji="1" lang="ja-JP" altLang="en-US" sz="32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7236" y="1316528"/>
            <a:ext cx="79134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altLang="ja-JP" sz="2000" dirty="0"/>
              <a:t>Exemption from the scope.</a:t>
            </a:r>
          </a:p>
          <a:p>
            <a:pPr lvl="1"/>
            <a:r>
              <a:rPr lang="en-US" altLang="ja-JP" sz="2000" dirty="0"/>
              <a:t>Solo tractor etc.</a:t>
            </a:r>
          </a:p>
          <a:p>
            <a:pPr marL="342900" indent="-342900">
              <a:buAutoNum type="arabicParenR"/>
            </a:pPr>
            <a:r>
              <a:rPr lang="en-US" altLang="ja-JP" sz="2000" dirty="0"/>
              <a:t>System response time after start (for Rear-View Camera.)</a:t>
            </a:r>
          </a:p>
          <a:p>
            <a:pPr lvl="1"/>
            <a:r>
              <a:rPr lang="en-US" altLang="ja-JP" sz="2000" dirty="0"/>
              <a:t>Door open, ignition, gear etc. considering MT, AT vehicles for Rear-View Camera integrated with IVI system.</a:t>
            </a:r>
          </a:p>
          <a:p>
            <a:pPr marL="342900" indent="-342900">
              <a:buAutoNum type="arabicParenR"/>
            </a:pPr>
            <a:r>
              <a:rPr lang="en-US" altLang="ja-JP" sz="2000" dirty="0"/>
              <a:t>Overlays</a:t>
            </a:r>
          </a:p>
          <a:p>
            <a:pPr lvl="1"/>
            <a:r>
              <a:rPr lang="en-US" altLang="ja-JP" sz="2000" dirty="0"/>
              <a:t>Transparency, contents etc.</a:t>
            </a:r>
          </a:p>
          <a:p>
            <a:pPr marL="342900" indent="-342900">
              <a:buAutoNum type="arabicParenR"/>
            </a:pPr>
            <a:r>
              <a:rPr lang="en-US" altLang="ja-JP" sz="2000" dirty="0"/>
              <a:t>Deactivation</a:t>
            </a:r>
          </a:p>
          <a:p>
            <a:pPr lvl="1"/>
            <a:r>
              <a:rPr lang="en-US" altLang="ja-JP" sz="2000" dirty="0"/>
              <a:t>“Driver’s modified view” includes switched off or not.</a:t>
            </a:r>
          </a:p>
          <a:p>
            <a:pPr marL="342900" indent="-342900">
              <a:buAutoNum type="arabicParenR"/>
            </a:pPr>
            <a:r>
              <a:rPr lang="en-US" altLang="ja-JP" sz="2000" dirty="0"/>
              <a:t>Direct view by turning around of the driver and including vehicle with or without (additional) Close-proximity rear view mirror.</a:t>
            </a:r>
          </a:p>
          <a:p>
            <a:pPr lvl="1"/>
            <a:r>
              <a:rPr lang="en-US" altLang="ja-JP" sz="2000" dirty="0"/>
              <a:t>Only for certain vehicle length, single seating row, … etc.</a:t>
            </a:r>
          </a:p>
          <a:p>
            <a:pPr marL="342900" indent="-342900">
              <a:buAutoNum type="arabicParenR"/>
            </a:pPr>
            <a:r>
              <a:rPr kumimoji="1" lang="en-US" altLang="ja-JP" sz="2000" dirty="0"/>
              <a:t>Test procedure (fine-tuning only, broad consensus on test approach)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28471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6743" y="290286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Schedule</a:t>
            </a:r>
            <a:endParaRPr kumimoji="1" lang="ja-JP" altLang="en-US" sz="32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6467" y="1025807"/>
            <a:ext cx="85832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2019</a:t>
            </a:r>
          </a:p>
          <a:p>
            <a:r>
              <a:rPr lang="en-US" altLang="ja-JP" sz="2000" dirty="0"/>
              <a:t>October, November	E-mail and/or Web discussions 		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November </a:t>
            </a:r>
            <a:r>
              <a:rPr kumimoji="1" lang="en-US" altLang="ja-JP" sz="2000" dirty="0"/>
              <a:t>24-26		</a:t>
            </a:r>
            <a:r>
              <a:rPr lang="en-US" altLang="ja-JP" sz="2000" dirty="0"/>
              <a:t>VRU-Proxi 12</a:t>
            </a:r>
            <a:r>
              <a:rPr lang="en-US" altLang="ja-JP" sz="2000" baseline="30000" dirty="0"/>
              <a:t>th</a:t>
            </a:r>
            <a:r>
              <a:rPr lang="en-US" altLang="ja-JP" sz="2000" dirty="0"/>
              <a:t> meeting </a:t>
            </a:r>
            <a:r>
              <a:rPr kumimoji="1" lang="en-US" altLang="ja-JP" sz="2000" dirty="0"/>
              <a:t>@ Brussels, Belgium</a:t>
            </a:r>
          </a:p>
          <a:p>
            <a:r>
              <a:rPr lang="en-US" altLang="ja-JP" sz="2000" dirty="0">
                <a:solidFill>
                  <a:srgbClr val="FF0000"/>
                </a:solidFill>
              </a:rPr>
              <a:t>	              </a:t>
            </a:r>
            <a:r>
              <a:rPr lang="en-US" altLang="ja-JP" sz="2000" dirty="0">
                <a:solidFill>
                  <a:srgbClr val="0033CC"/>
                </a:solidFill>
              </a:rPr>
              <a:t>PLEASE ATTEND THIS MEETING, ESPECIALLY CPs.</a:t>
            </a:r>
            <a:endParaRPr kumimoji="1" lang="en-US" altLang="ja-JP" sz="2000" dirty="0">
              <a:solidFill>
                <a:srgbClr val="0033CC"/>
              </a:solidFill>
            </a:endParaRP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December</a:t>
            </a:r>
            <a:r>
              <a:rPr lang="en-US" altLang="ja-JP" sz="2000" dirty="0"/>
              <a:t>		Final preparation</a:t>
            </a:r>
            <a:r>
              <a:rPr lang="ja-JP" altLang="en-US" sz="2000" dirty="0"/>
              <a:t> </a:t>
            </a:r>
            <a:r>
              <a:rPr kumimoji="1" lang="en-US" altLang="ja-JP" sz="2000" dirty="0"/>
              <a:t>of Working Document</a:t>
            </a:r>
          </a:p>
          <a:p>
            <a:endParaRPr lang="en-US" altLang="ja-JP" sz="2000" dirty="0"/>
          </a:p>
          <a:p>
            <a:r>
              <a:rPr kumimoji="1" lang="en-US" altLang="ja-JP" sz="2000" dirty="0"/>
              <a:t>2020</a:t>
            </a:r>
          </a:p>
          <a:p>
            <a:r>
              <a:rPr lang="en-US" altLang="ja-JP" sz="2000" dirty="0"/>
              <a:t>January 			Submit Working Document to 118</a:t>
            </a:r>
            <a:r>
              <a:rPr lang="en-US" altLang="ja-JP" sz="2000" baseline="30000" dirty="0"/>
              <a:t>th</a:t>
            </a:r>
            <a:r>
              <a:rPr lang="en-US" altLang="ja-JP" sz="2000" dirty="0"/>
              <a:t> GRSG</a:t>
            </a:r>
          </a:p>
          <a:p>
            <a:r>
              <a:rPr kumimoji="1" lang="en-US" altLang="ja-JP" sz="2000" dirty="0"/>
              <a:t>February 5-7		VRU-Proxi 13</a:t>
            </a:r>
            <a:r>
              <a:rPr kumimoji="1" lang="en-US" altLang="ja-JP" sz="2000" baseline="30000" dirty="0"/>
              <a:t>th</a:t>
            </a:r>
            <a:r>
              <a:rPr kumimoji="1" lang="en-US" altLang="ja-JP" sz="2000" dirty="0"/>
              <a:t> meeting @</a:t>
            </a:r>
            <a:r>
              <a:rPr lang="en-US" altLang="ja-JP" sz="2000" dirty="0"/>
              <a:t> Osaka, Japan</a:t>
            </a:r>
          </a:p>
          <a:p>
            <a:r>
              <a:rPr lang="en-US" altLang="ja-JP" sz="2000" b="1" dirty="0"/>
              <a:t>March 30-April 3		Proposal to  </a:t>
            </a:r>
            <a:r>
              <a:rPr kumimoji="1" lang="en-US" altLang="ja-JP" sz="2000" b="1" dirty="0"/>
              <a:t>118</a:t>
            </a:r>
            <a:r>
              <a:rPr kumimoji="1" lang="en-US" altLang="ja-JP" sz="2000" b="1" baseline="30000" dirty="0"/>
              <a:t>th</a:t>
            </a:r>
            <a:r>
              <a:rPr kumimoji="1" lang="en-US" altLang="ja-JP" sz="2000" b="1" dirty="0"/>
              <a:t> GRSG (TOR of IWG)</a:t>
            </a:r>
            <a:endParaRPr kumimoji="1" lang="ja-JP" altLang="en-US" sz="20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336466" y="4922911"/>
            <a:ext cx="85832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rgbClr val="0033CC"/>
                </a:solidFill>
              </a:rPr>
              <a:t>If you have any comments or questions for the draft regulation, please let us know. And also, we welcome you to join further discussions.</a:t>
            </a:r>
          </a:p>
          <a:p>
            <a:endParaRPr lang="en-US" altLang="ja-JP" sz="2000" dirty="0"/>
          </a:p>
          <a:p>
            <a:r>
              <a:rPr lang="en-US" altLang="ja-JP" sz="2000" b="1" dirty="0">
                <a:cs typeface="Times New Roman" panose="02020603050405020304" pitchFamily="18" charset="0"/>
              </a:rPr>
              <a:t>Contact: Reversing Motion TF chair  Akinari HIRAO, Ph. D.</a:t>
            </a:r>
          </a:p>
          <a:p>
            <a:r>
              <a:rPr lang="en-US" altLang="ja-JP" sz="2000" b="1" dirty="0">
                <a:cs typeface="Times New Roman" panose="02020603050405020304" pitchFamily="18" charset="0"/>
              </a:rPr>
              <a:t>	   a-hirao@mail.nissan.co.jp</a:t>
            </a:r>
            <a:endParaRPr lang="en-US" altLang="ja-JP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1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43314" y="2830286"/>
            <a:ext cx="5349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Thank you for your attention.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857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589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HIRAO, AKINARI</dc:creator>
  <cp:lastModifiedBy>Francois E. Guichard</cp:lastModifiedBy>
  <cp:revision>39</cp:revision>
  <dcterms:created xsi:type="dcterms:W3CDTF">2018-09-17T00:18:58Z</dcterms:created>
  <dcterms:modified xsi:type="dcterms:W3CDTF">2019-10-07T12:19:48Z</dcterms:modified>
</cp:coreProperties>
</file>