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9"/>
  </p:notesMasterIdLst>
  <p:handoutMasterIdLst>
    <p:handoutMasterId r:id="rId10"/>
  </p:handoutMasterIdLst>
  <p:sldIdLst>
    <p:sldId id="525" r:id="rId2"/>
    <p:sldId id="953" r:id="rId3"/>
    <p:sldId id="955" r:id="rId4"/>
    <p:sldId id="951" r:id="rId5"/>
    <p:sldId id="957" r:id="rId6"/>
    <p:sldId id="956" r:id="rId7"/>
    <p:sldId id="901" r:id="rId8"/>
  </p:sldIdLst>
  <p:sldSz cx="9144000" cy="6858000" type="screen4x3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win.bastiaensen@gmail.com" initials="" lastIdx="1" clrIdx="0"/>
  <p:cmAuthor id="2" name="Pere Hernandez Escalona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DCDCD"/>
    <a:srgbClr val="5B9BD5"/>
    <a:srgbClr val="FF66FF"/>
    <a:srgbClr val="AA1133"/>
    <a:srgbClr val="C2D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21" autoAdjust="0"/>
    <p:restoredTop sz="91080" autoAdjust="0"/>
  </p:normalViewPr>
  <p:slideViewPr>
    <p:cSldViewPr snapToGrid="0">
      <p:cViewPr varScale="1">
        <p:scale>
          <a:sx n="128" d="100"/>
          <a:sy n="128" d="100"/>
        </p:scale>
        <p:origin x="1356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notesViewPr>
    <p:cSldViewPr snapToGrid="0">
      <p:cViewPr varScale="1">
        <p:scale>
          <a:sx n="61" d="100"/>
          <a:sy n="61" d="100"/>
        </p:scale>
        <p:origin x="326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eader Placeholder 1">
            <a:extLst>
              <a:ext uri="{FF2B5EF4-FFF2-40B4-BE49-F238E27FC236}">
                <a16:creationId xmlns:a16="http://schemas.microsoft.com/office/drawing/2014/main" id="{38F5A26E-BDD5-45F2-BCA0-0518C8236FC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 bwMode="auto">
          <a:xfrm>
            <a:off x="0" y="0"/>
            <a:ext cx="29194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099" name="Date Placeholder 2">
            <a:extLst>
              <a:ext uri="{FF2B5EF4-FFF2-40B4-BE49-F238E27FC236}">
                <a16:creationId xmlns:a16="http://schemas.microsoft.com/office/drawing/2014/main" id="{42FC8A80-4D9C-4BAD-A859-9A4281193AC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 bwMode="auto">
          <a:xfrm>
            <a:off x="3814763" y="0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47C37CE-901F-4FF0-AE16-E0978C270757}" type="datetime1">
              <a:rPr lang="fr-CH" altLang="fr-FR"/>
              <a:pPr>
                <a:defRPr/>
              </a:pPr>
              <a:t>09.12.2019</a:t>
            </a:fld>
            <a:endParaRPr lang="fr-CH" altLang="fr-FR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81399532-D82C-4D29-BBFF-F1B2FC029C8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 bwMode="auto">
          <a:xfrm>
            <a:off x="0" y="9371013"/>
            <a:ext cx="2919413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fr-FR"/>
          </a:p>
        </p:txBody>
      </p:sp>
      <p:sp>
        <p:nvSpPr>
          <p:cNvPr id="4101" name="Slide Number Placeholder 4">
            <a:extLst>
              <a:ext uri="{FF2B5EF4-FFF2-40B4-BE49-F238E27FC236}">
                <a16:creationId xmlns:a16="http://schemas.microsoft.com/office/drawing/2014/main" id="{12F108B0-26AF-4935-9159-D7FC7CF3861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 bwMode="auto"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DF0D4DD-CEFA-45A6-BE35-68A5C8C563EA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BB56AA-3913-4DF0-9509-805459E24B2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  <a:noAutofit/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ja-JP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3FCF0-36EC-4F1F-8F3D-2E5E9733D1F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  <a:noAutofit/>
          </a:bodyPr>
          <a:lstStyle>
            <a:lvl1pPr algn="r"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DCC76C3-4EBF-4353-B498-6F8CD17B4931}" type="datetime1">
              <a:rPr lang="fr-FR" altLang="ja-JP"/>
              <a:pPr>
                <a:defRPr/>
              </a:pPr>
              <a:t>09/12/2019</a:t>
            </a:fld>
            <a:endParaRPr lang="fr-CH" altLang="ja-JP"/>
          </a:p>
        </p:txBody>
      </p:sp>
      <p:sp>
        <p:nvSpPr>
          <p:cNvPr id="6148" name="Slide Image Placeholder 3">
            <a:extLst>
              <a:ext uri="{FF2B5EF4-FFF2-40B4-BE49-F238E27FC236}">
                <a16:creationId xmlns:a16="http://schemas.microsoft.com/office/drawing/2014/main" id="{04AAA531-F656-408E-85DF-C3A78A3B386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452CE19-09C5-4035-ACD2-C9F50A7187F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  <a:endParaRPr lang="fr-CH" altLang="ja-JP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7F5FA-CDE1-4F67-9F3A-DB49ADF167B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  <a:noAutofit/>
          </a:bodyPr>
          <a:lstStyle>
            <a:lvl1pPr defTabSz="912813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CH" altLang="ja-JP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06E2A-5619-4D7F-A436-C776E46A59F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F7264CB-8534-4464-BDE9-D47070458DF4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  <a:ea typeface=""/>
        <a:cs typeface="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64E6219D-F7DA-484C-9E55-F69F228C40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677D9976-C1DE-4B21-B931-5BAD93360945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fr-FR">
              <a:latin typeface="Calibri" panose="020F050202020403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55927168-95C9-4EB3-A3F9-307017B32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D8177B3-A214-4276-AE59-84009A0B2D21}" type="slidenum">
              <a:rPr lang="en-US" altLang="fr-FR" smtClean="0">
                <a:solidFill>
                  <a:srgbClr val="000000"/>
                </a:solidFill>
                <a:ea typeface="MS PGothic" panose="020B0600070205080204" pitchFamily="34" charset="-128"/>
              </a:rPr>
              <a:pPr/>
              <a:t>1</a:t>
            </a:fld>
            <a:endParaRPr lang="en-US" altLang="fr-FR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1527FE48-C0BD-4080-95DD-8EFA658E4E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EB178420-9D8B-42F2-9FF3-4238FE02E106}" type="datetime1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100000"/>
              </a:pPr>
              <a:t>09/12/2019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640AF6E1-94A8-4B99-B642-97D55E1BA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9C0E53C3-5ED6-4953-9969-B021384F63A9}" type="slidenum">
              <a:rPr lang="fr-CH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100000"/>
              </a:pPr>
              <a:t>2</a:t>
            </a:fld>
            <a:endParaRPr lang="fr-CH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Rectangle 1">
            <a:extLst>
              <a:ext uri="{FF2B5EF4-FFF2-40B4-BE49-F238E27FC236}">
                <a16:creationId xmlns:a16="http://schemas.microsoft.com/office/drawing/2014/main" id="{0BD4B38B-619B-4773-B77E-80EB5F5741C5}"/>
              </a:ext>
            </a:extLst>
          </p:cNvPr>
          <p:cNvSpPr>
            <a:spLocks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9E347045-625E-4068-9A05-CE2A89387A60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85505662-4E23-407C-B7BF-CB56288E38F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 defTabSz="9128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defTabSz="9128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48092E34-D339-4E64-B7E1-E1DF6252651E}" type="datetime1">
              <a:rPr lang="fr-FR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100000"/>
              </a:pPr>
              <a:t>09/12/2019</a:t>
            </a:fld>
            <a:endParaRPr lang="fr-FR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CA0407FD-1273-4CBC-866B-DE8404BBEB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41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70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SzPct val="100000"/>
            </a:pPr>
            <a:fld id="{91C40EF7-B734-4553-A03C-3E54393D6440}" type="slidenum">
              <a:rPr lang="fr-CH" altLang="fr-FR" smtClean="0">
                <a:solidFill>
                  <a:srgbClr val="000000"/>
                </a:solidFill>
                <a:latin typeface="Times New Roman" panose="02020603050405020304" pitchFamily="18" charset="0"/>
              </a:rPr>
              <a:pPr>
                <a:buSzPct val="100000"/>
              </a:pPr>
              <a:t>3</a:t>
            </a:fld>
            <a:endParaRPr lang="fr-CH" altLang="fr-FR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ctangle 1">
            <a:extLst>
              <a:ext uri="{FF2B5EF4-FFF2-40B4-BE49-F238E27FC236}">
                <a16:creationId xmlns:a16="http://schemas.microsoft.com/office/drawing/2014/main" id="{81158A57-099A-4CF0-B7B2-4E220332CF35}"/>
              </a:ext>
            </a:extLst>
          </p:cNvPr>
          <p:cNvSpPr>
            <a:spLocks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517CBC3B-FC9C-46E7-808D-DD043F8C70EA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D9979A8A-F10C-4708-B5BD-563C76D714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1F48DBA1-2D34-4DC9-9738-C97A025A26A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altLang="fr-FR">
              <a:latin typeface="Calibri" panose="020F0502020204030204" pitchFamily="34" charset="0"/>
            </a:endParaRPr>
          </a:p>
          <a:p>
            <a:pPr eaLnBrk="1" hangingPunct="1"/>
            <a:endParaRPr lang="en-GB" altLang="fr-FR">
              <a:latin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E2890E0A-D6BD-4550-B1EB-5612548634A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BCAEC6D-7205-47E2-B559-557C9A630DC4}" type="slidenum">
              <a:rPr lang="en-GB" altLang="fr-FR" smtClean="0"/>
              <a:pPr/>
              <a:t>7</a:t>
            </a:fld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1039C2C7-845F-4CBF-AE89-67E76E074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836613"/>
            <a:ext cx="47513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  <a:latin typeface="Segoe UI" pitchFamily="34"/>
                <a:ea typeface="Segoe UI" pitchFamily="34"/>
                <a:cs typeface="Segoe UI" pitchFamily="34"/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567DE-4A97-45C8-BB7D-5E6614A85005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D5DD9-E72D-467D-9209-014574399F21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1FC92-A607-4F74-B4F9-79B6AF6B52F7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B53E-039A-4DE4-9B31-94DBCC63CD8B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523104730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B2E9A-7A75-4D7A-AACF-1F3F388DDCC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90F60-3933-4941-9B4F-DDA06A52046C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F63F59-F879-4DD8-A0E2-01C3E0E2B87C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CA045-7259-4522-BD7F-CDBD6B75A59E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3CAE8-F06D-4428-95A1-DBDEA4252B0C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92025715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31709C-1882-47FA-82C3-77A617D99DA0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03C1B-CB82-4043-B5A5-751D08A87469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8AA22-81E3-41E7-A1C0-38842CF138AF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061C7-6E39-4310-8DF4-3B82A5A688E3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AD84-587F-4AF9-A7B1-92051E3D7322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514358200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997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88621-BDF8-44D8-9703-E0F0AD354B4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510B0-811A-4543-BEEC-DF8E4D4E668F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63944A9-0311-4C85-BF84-338D5467EE64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64F4-0C39-4254-B052-82D18C0703C5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20809094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cap="all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861CF-2ED4-4593-8BB9-9924BF998843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A9625-F7F5-45CF-ABBD-DF8CD30EBE95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FFF2F0-6196-4C18-ADF3-CA1DB3F0DE4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0D31C-8A91-4BA5-9454-4CECE264DD95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8849C-ABCC-4C7A-8534-849F5028A38E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42361994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406A846-5882-4401-A6D7-5E6C3D63129B}"/>
              </a:ext>
            </a:extLst>
          </p:cNvPr>
          <p:cNvSpPr/>
          <p:nvPr userDrawn="1"/>
        </p:nvSpPr>
        <p:spPr>
          <a:xfrm>
            <a:off x="72845" y="6126163"/>
            <a:ext cx="1737975" cy="76944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dirty="0">
                <a:ln w="10160">
                  <a:solidFill>
                    <a:srgbClr val="4472C4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ea typeface="MS PGothic" pitchFamily="34" charset="-128"/>
              </a:rPr>
              <a:t>DRAFT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8CB91D6-E68D-4FF1-803B-0C4C48E0D05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F90B7-65BC-496F-8785-DC79ECC52325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66AE69A-AB5C-4C50-96EA-33609F8DC3B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F219BF-ACA3-412A-B77E-029DA3A2271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3933-5E87-4C43-83A5-7ABDE9D6A169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362070458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48DFB4B-B5B0-4772-B2F0-99713A747D4D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D3765-DBA9-4F93-9173-9CD7FFB96FFB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6A68263-033E-410B-BFCD-613915BB6B5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9224A7-49BB-4B89-8163-DA68A087CCE9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C1E05-F888-4984-B846-E0B089F28BA2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92782482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AE1C0A1-C29D-42C2-BE99-9BEC8D7A38EE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18E53-E2FB-4672-A967-E0498BBC64C0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202FE6-0271-4DCF-846C-188031743873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33F4A95-9A9E-4BC9-9F1E-E0B8F431B6D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644D6-483C-4C2E-9967-4799F28A0260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57269535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5D04BB-44B7-4C9B-B042-ABB2DB06264B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6F488-ECF4-4592-887A-808B134A1303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C82CF95-8FE4-436A-889E-2544631A7EC7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0E8B8A4-1830-4335-84F4-439141F86307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92B10-1138-4A16-BB75-70005CD33CAB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125787833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C070FFB-BF9C-43DD-BC2F-CFA492D557A1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D387D-C70B-4FC6-B88A-60CB7EE0877A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F777BB2-AF16-41C5-B536-D7249915BBF8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A0082AF-FAE5-4019-9B3E-8A590B652A44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5337-945E-47E1-B2E6-CC30803438B0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237238261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>
            <a:noAutofit/>
          </a:bodyPr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9A7241-73BB-4ECD-92C6-93655594B382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B580D-CCA0-4C6D-B1F0-29D2D0892442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F3D4FA-747D-4AD4-A824-1579160F92AB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02EDAE-EC1F-436E-A255-DD4856864CEC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713CD-BE9F-4075-BB45-1813A704698F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  <p:extLst>
      <p:ext uri="{BB962C8B-B14F-4D97-AF65-F5344CB8AC3E}">
        <p14:creationId xmlns:p14="http://schemas.microsoft.com/office/powerpoint/2010/main" val="47612920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58A22B1-5887-4A82-BCD5-12B1E2AA094C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fr-CH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B0A29DE-A42D-48BE-9432-FF0C27A7479B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fr-CH" alt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40BC9-334D-4D1E-9812-DAA0FC0A03B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eaLnBrk="1" hangingPunct="1">
              <a:defRPr sz="1200">
                <a:solidFill>
                  <a:srgbClr val="898989"/>
                </a:solidFill>
                <a:ea typeface="MS PGothic" pitchFamily="34" charset="-128"/>
              </a:defRPr>
            </a:lvl1pPr>
          </a:lstStyle>
          <a:p>
            <a:pPr>
              <a:defRPr/>
            </a:pPr>
            <a:fld id="{46EAF1E4-B2CB-4DDE-8D85-BF625BD7D9BE}" type="datetime1">
              <a:rPr lang="fr-FR" altLang="fr-FR"/>
              <a:pPr>
                <a:defRPr/>
              </a:pPr>
              <a:t>09/12/2019</a:t>
            </a:fld>
            <a:endParaRPr lang="fr-CH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76E68-C5F5-4E4E-93FE-EF9D436EA019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CH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"/>
                <a:cs typeface=""/>
              </a:defRPr>
            </a:lvl1pPr>
          </a:lstStyle>
          <a:p>
            <a:pPr>
              <a:defRPr/>
            </a:pPr>
            <a:r>
              <a:t>SCM 6-7 October 2015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9E97D-BE10-410F-8BC6-3DA3C789BF8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EA8843F-3BFE-4F9B-99A5-0D96AF6DF95F}" type="slidenum">
              <a:rPr lang="fr-CH" altLang="fr-FR"/>
              <a:pPr>
                <a:defRPr/>
              </a:pPr>
              <a:t>‹#›</a:t>
            </a:fld>
            <a:endParaRPr lang="fr-CH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27" r:id="rId1"/>
    <p:sldLayoutId id="2147486728" r:id="rId2"/>
    <p:sldLayoutId id="2147486719" r:id="rId3"/>
    <p:sldLayoutId id="2147486729" r:id="rId4"/>
    <p:sldLayoutId id="2147486720" r:id="rId5"/>
    <p:sldLayoutId id="2147486721" r:id="rId6"/>
    <p:sldLayoutId id="2147486722" r:id="rId7"/>
    <p:sldLayoutId id="2147486723" r:id="rId8"/>
    <p:sldLayoutId id="2147486724" r:id="rId9"/>
    <p:sldLayoutId id="2147486725" r:id="rId10"/>
    <p:sldLayoutId id="2147486726" r:id="rId11"/>
    <p:sldLayoutId id="2147486730" r:id="rId12"/>
  </p:sldLayoutIdLst>
  <p:transition spd="slow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kern="1200">
          <a:solidFill>
            <a:srgbClr val="AA1133"/>
          </a:solidFill>
          <a:latin typeface="Segoe UI" pitchFamily="34"/>
          <a:ea typeface="MS PGothic" panose="020B0600070205080204" pitchFamily="34" charset="-128"/>
          <a:cs typeface="Segoe UI" pitchFamily="34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ea typeface="MS PGothic" panose="020B0600070205080204" pitchFamily="34" charset="-128"/>
          <a:cs typeface="Segoe UI" panose="020B0502040204020203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ea typeface="MS PGothic" panose="020B0600070205080204" pitchFamily="34" charset="-128"/>
          <a:cs typeface="Segoe UI" panose="020B0502040204020203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ea typeface="MS PGothic" panose="020B0600070205080204" pitchFamily="34" charset="-128"/>
          <a:cs typeface="Segoe UI" panose="020B0502040204020203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ea typeface="MS PGothic" panose="020B0600070205080204" pitchFamily="34" charset="-128"/>
          <a:cs typeface="Segoe UI" panose="020B0502040204020203" pitchFamily="34" charset="0"/>
        </a:defRPr>
      </a:lvl5pPr>
      <a:lvl6pPr marL="4572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6pPr>
      <a:lvl7pPr marL="9144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7pPr>
      <a:lvl8pPr marL="13716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8pPr>
      <a:lvl9pPr marL="1828800" algn="ctr" rtl="0" eaLnBrk="0" fontAlgn="base">
        <a:spcBef>
          <a:spcPct val="0"/>
        </a:spcBef>
        <a:spcAft>
          <a:spcPct val="0"/>
        </a:spcAft>
        <a:defRPr sz="3600">
          <a:solidFill>
            <a:srgbClr val="AA1133"/>
          </a:solidFill>
          <a:latin typeface="Segoe UI" panose="020B0502040204020203" pitchFamily="34" charset="0"/>
          <a:cs typeface="Segoe UI" panose="020B0502040204020203" pitchFamily="34" charset="0"/>
        </a:defRPr>
      </a:lvl9pPr>
    </p:titleStyle>
    <p:bodyStyle>
      <a:lvl1pPr marL="342900" indent="-342900" algn="l" rtl="0" eaLnBrk="0" fontAlgn="base" hangingPunct="0">
        <a:spcBef>
          <a:spcPts val="7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Times New Roman" pitchFamily="18"/>
          <a:ea typeface="MS PGothic" panose="020B0600070205080204" pitchFamily="34" charset="-128"/>
          <a:cs typeface="Times New Roman" pitchFamily="18"/>
        </a:defRPr>
      </a:lvl1pPr>
      <a:lvl2pPr marL="742950" lvl="1" indent="-285750" algn="l" rtl="0" eaLnBrk="0" fontAlgn="base" hangingPunct="0">
        <a:spcBef>
          <a:spcPts val="6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n-US" sz="2400" kern="1200">
          <a:solidFill>
            <a:srgbClr val="000000"/>
          </a:solidFill>
          <a:latin typeface="Times New Roman" pitchFamily="18"/>
          <a:ea typeface="Times New Roman" charset="0"/>
          <a:cs typeface="Times New Roman" pitchFamily="18"/>
        </a:defRPr>
      </a:lvl2pPr>
      <a:lvl3pPr marL="1143000" lvl="2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Times New Roman" pitchFamily="18"/>
          <a:ea typeface="Times New Roman" charset="0"/>
          <a:cs typeface="Times New Roman" pitchFamily="18"/>
        </a:defRPr>
      </a:lvl3pPr>
      <a:lvl4pPr marL="1600200" lvl="3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Arial" panose="020B0604020202020204" pitchFamily="34" charset="0"/>
        <a:buChar char="–"/>
        <a:defRPr lang="en-US" kern="1200">
          <a:solidFill>
            <a:srgbClr val="000000"/>
          </a:solidFill>
          <a:latin typeface="Times New Roman" pitchFamily="18"/>
          <a:ea typeface="Times New Roman" charset="0"/>
          <a:cs typeface="Times New Roman" pitchFamily="18"/>
        </a:defRPr>
      </a:lvl4pPr>
      <a:lvl5pPr marL="2057400" lvl="4" indent="-228600" algn="l" rtl="0" eaLnBrk="0" fontAlgn="base" hangingPunct="0">
        <a:spcBef>
          <a:spcPts val="400"/>
        </a:spcBef>
        <a:spcAft>
          <a:spcPct val="0"/>
        </a:spcAft>
        <a:buSzPct val="100000"/>
        <a:buFont typeface="Arial" panose="020B0604020202020204" pitchFamily="34" charset="0"/>
        <a:buChar char="»"/>
        <a:defRPr lang="en-US" kern="1200">
          <a:solidFill>
            <a:srgbClr val="000000"/>
          </a:solidFill>
          <a:latin typeface="Times New Roman" pitchFamily="18"/>
          <a:ea typeface="Times New Roman" charset="0"/>
          <a:cs typeface="Times New Roman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>
            <a:extLst>
              <a:ext uri="{FF2B5EF4-FFF2-40B4-BE49-F238E27FC236}">
                <a16:creationId xmlns:a16="http://schemas.microsoft.com/office/drawing/2014/main" id="{B2F7192B-C543-409B-A96D-7496B5CA7FA0}"/>
              </a:ext>
            </a:extLst>
          </p:cNvPr>
          <p:cNvSpPr txBox="1">
            <a:spLocks/>
          </p:cNvSpPr>
          <p:nvPr/>
        </p:nvSpPr>
        <p:spPr bwMode="auto">
          <a:xfrm>
            <a:off x="406400" y="3917950"/>
            <a:ext cx="9144000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SzTx/>
              <a:buFont typeface="Wingdings" panose="05000000000000000000" pitchFamily="2" charset="2"/>
              <a:buChar char="§"/>
            </a:pPr>
            <a:endParaRPr lang="en-US" altLang="ja-JP" b="1">
              <a:latin typeface="Calibri" panose="020F0502020204030204" pitchFamily="34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600"/>
              </a:spcAft>
              <a:buSzTx/>
              <a:buFont typeface="Wingdings" panose="05000000000000000000" pitchFamily="2" charset="2"/>
              <a:buNone/>
            </a:pPr>
            <a:endParaRPr lang="en-US" altLang="fr-FR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195" name="Picture 3">
            <a:extLst>
              <a:ext uri="{FF2B5EF4-FFF2-40B4-BE49-F238E27FC236}">
                <a16:creationId xmlns:a16="http://schemas.microsoft.com/office/drawing/2014/main" id="{08283CA8-9108-487B-8E6E-A2FE9CF27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8" y="2438400"/>
            <a:ext cx="4048125" cy="193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ED0D8EA-9F24-40C5-930E-D2C8E695C0E1}"/>
              </a:ext>
            </a:extLst>
          </p:cNvPr>
          <p:cNvSpPr/>
          <p:nvPr/>
        </p:nvSpPr>
        <p:spPr>
          <a:xfrm>
            <a:off x="819150" y="4724400"/>
            <a:ext cx="75057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nivers" panose="020B0503020202020204" pitchFamily="34" charset="0"/>
              </a:rPr>
              <a:t>Three-step approach for Harmonisation of </a:t>
            </a:r>
          </a:p>
          <a:p>
            <a:pPr algn="ctr">
              <a:defRPr/>
            </a:pPr>
            <a:r>
              <a:rPr lang="en-GB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nivers" panose="020B0503020202020204" pitchFamily="34" charset="0"/>
              </a:rPr>
              <a:t>(passive) safety requirements under GRSP</a:t>
            </a:r>
          </a:p>
          <a:p>
            <a:pPr algn="ctr">
              <a:defRPr/>
            </a:pPr>
            <a:r>
              <a:rPr lang="en-GB" altLang="ja-JP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Univers" panose="020B0503020202020204" pitchFamily="34" charset="0"/>
              </a:rPr>
              <a:t>of bodied, heavy quadricycles (L7)</a:t>
            </a:r>
            <a:endParaRPr lang="fr-CH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Univers" panose="020B0503020202020204" pitchFamily="34" charset="0"/>
            </a:endParaRPr>
          </a:p>
        </p:txBody>
      </p:sp>
      <p:sp>
        <p:nvSpPr>
          <p:cNvPr id="8197" name="TextBox 2">
            <a:extLst>
              <a:ext uri="{FF2B5EF4-FFF2-40B4-BE49-F238E27FC236}">
                <a16:creationId xmlns:a16="http://schemas.microsoft.com/office/drawing/2014/main" id="{F46C3F32-CB2B-422A-9079-F67F1B7F2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2763" y="115888"/>
            <a:ext cx="22177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fr-CH" altLang="en-GB" sz="1200" dirty="0">
                <a:solidFill>
                  <a:schemeClr val="tx1"/>
                </a:solidFill>
                <a:latin typeface="Calibri" panose="020F0502020204030204" pitchFamily="34" charset="0"/>
              </a:rPr>
              <a:t>Informal document GRSP-66-20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fr-CH" altLang="en-GB" sz="1200" dirty="0">
                <a:solidFill>
                  <a:schemeClr val="tx1"/>
                </a:solidFill>
                <a:latin typeface="Calibri" panose="020F0502020204030204" pitchFamily="34" charset="0"/>
              </a:rPr>
              <a:t>(66 GRSP  10-13 </a:t>
            </a:r>
            <a:r>
              <a:rPr lang="fr-CH" altLang="en-GB" sz="1200" dirty="0" err="1">
                <a:solidFill>
                  <a:schemeClr val="tx1"/>
                </a:solidFill>
                <a:latin typeface="Calibri" panose="020F0502020204030204" pitchFamily="34" charset="0"/>
              </a:rPr>
              <a:t>December</a:t>
            </a:r>
            <a:r>
              <a:rPr lang="fr-CH" altLang="en-GB" sz="1200" dirty="0">
                <a:solidFill>
                  <a:schemeClr val="tx1"/>
                </a:solidFill>
                <a:latin typeface="Calibri" panose="020F0502020204030204" pitchFamily="34" charset="0"/>
              </a:rPr>
              <a:t> 2020, agenda item 24)</a:t>
            </a:r>
            <a:endParaRPr lang="en-GB" altLang="en-GB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5BC32129-31D4-4E07-B68E-414170670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3159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CH" altLang="fr-FR" b="1">
                <a:solidFill>
                  <a:srgbClr val="AA1133"/>
                </a:solidFill>
                <a:latin typeface="Segoe UI" panose="020B0502040204020203" pitchFamily="34" charset="0"/>
              </a:rPr>
              <a:t>Introduction </a:t>
            </a: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F90E4ACF-AA8B-41F5-8A79-B3A8FDD5B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1214438"/>
            <a:ext cx="7800975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1363" indent="-284163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</a:pPr>
            <a:r>
              <a:rPr lang="en-US" altLang="fr-FR" sz="1600">
                <a:latin typeface="Univers" panose="020B0503020202020204" pitchFamily="34" charset="0"/>
              </a:rPr>
              <a:t>There is a wide variation of different styles of L7 vehicles. </a:t>
            </a:r>
          </a:p>
          <a:p>
            <a:pPr>
              <a:buClr>
                <a:srgbClr val="000000"/>
              </a:buClr>
            </a:pPr>
            <a:r>
              <a:rPr lang="en-US" altLang="fr-FR" sz="1600">
                <a:latin typeface="Univers" panose="020B0503020202020204" pitchFamily="34" charset="0"/>
              </a:rPr>
              <a:t>Some are very ‘car-like’  in that they are equipped with a body and some car features. Typically, such vehicles are relatively fuel efficient, some electric powered. </a:t>
            </a:r>
          </a:p>
          <a:p>
            <a:pPr>
              <a:buClr>
                <a:srgbClr val="000000"/>
              </a:buClr>
            </a:pPr>
            <a:r>
              <a:rPr lang="en-US" altLang="fr-FR" sz="1600">
                <a:latin typeface="Univers" panose="020B0503020202020204" pitchFamily="34" charset="0"/>
              </a:rPr>
              <a:t>The car-like nature of heavy passenger quadricycles (L7) may lead to expectation that they provide similar standard safety performance as a small passenger car hence the attention to improve the vehicle passive safety. </a:t>
            </a:r>
          </a:p>
          <a:p>
            <a:r>
              <a:rPr lang="en-GB" altLang="en-GB" sz="1600">
                <a:latin typeface="Univers" panose="020B0503020202020204" pitchFamily="34" charset="0"/>
              </a:rPr>
              <a:t>Consolidated Resolution on the Construction of Vehicles </a:t>
            </a:r>
            <a:r>
              <a:rPr lang="fr-CH" altLang="en-GB" sz="1600">
                <a:latin typeface="Univers" panose="020B0503020202020204" pitchFamily="34" charset="0"/>
              </a:rPr>
              <a:t>(R.E.3) </a:t>
            </a:r>
            <a:r>
              <a:rPr lang="en-US" altLang="fr-FR" sz="1600">
                <a:latin typeface="Univers" panose="020B0503020202020204" pitchFamily="34" charset="0"/>
              </a:rPr>
              <a:t>defines L7 as: </a:t>
            </a:r>
          </a:p>
          <a:p>
            <a:pPr>
              <a:buClr>
                <a:srgbClr val="000000"/>
              </a:buClr>
            </a:pPr>
            <a:endParaRPr lang="en-US" altLang="fr-FR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US" altLang="fr-FR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US" altLang="fr-FR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r>
              <a:rPr lang="en-US" altLang="fr-FR" sz="1600">
                <a:latin typeface="Univers" panose="020B0503020202020204" pitchFamily="34" charset="0"/>
              </a:rPr>
              <a:t>In India, the Q-category was created recently, and safety requirements were published. </a:t>
            </a:r>
          </a:p>
          <a:p>
            <a:r>
              <a:rPr lang="en-US" altLang="fr-FR" sz="1600">
                <a:latin typeface="Univers" panose="020B0503020202020204" pitchFamily="34" charset="0"/>
              </a:rPr>
              <a:t>In Korea, Sa</a:t>
            </a:r>
            <a:r>
              <a:rPr lang="en-GB" altLang="en-GB" sz="1600">
                <a:latin typeface="Univers" panose="020B0503020202020204" pitchFamily="34" charset="0"/>
              </a:rPr>
              <a:t>fety Regulations on Micro Mobility incl. L7-category were recently </a:t>
            </a:r>
            <a:r>
              <a:rPr lang="en-US" altLang="fr-FR" sz="1600">
                <a:latin typeface="Univers" panose="020B0503020202020204" pitchFamily="34" charset="0"/>
              </a:rPr>
              <a:t>implemented. </a:t>
            </a:r>
          </a:p>
          <a:p>
            <a:r>
              <a:rPr lang="en-US" altLang="en-GB" sz="1600">
                <a:solidFill>
                  <a:schemeClr val="tx1"/>
                </a:solidFill>
                <a:latin typeface="Univers" panose="020B0503020202020204" pitchFamily="34" charset="0"/>
              </a:rPr>
              <a:t>Quadricycles are not covered under S.R.1.</a:t>
            </a:r>
            <a:endParaRPr lang="en-GB" altLang="en-GB" sz="160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US" altLang="fr-FR" sz="1600">
              <a:latin typeface="Univers" panose="020B0503020202020204" pitchFamily="34" charset="0"/>
            </a:endParaRPr>
          </a:p>
        </p:txBody>
      </p:sp>
      <p:pic>
        <p:nvPicPr>
          <p:cNvPr id="10244" name="Picture 10">
            <a:extLst>
              <a:ext uri="{FF2B5EF4-FFF2-40B4-BE49-F238E27FC236}">
                <a16:creationId xmlns:a16="http://schemas.microsoft.com/office/drawing/2014/main" id="{1E51C29B-F113-4318-9646-F9C6263C8E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3924300"/>
            <a:ext cx="5529262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D37E6BC0-105E-4C7B-9561-13FEA648E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2619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fr-FR" b="1">
                <a:solidFill>
                  <a:srgbClr val="AA1133"/>
                </a:solidFill>
                <a:latin typeface="Segoe UI" panose="020B0502040204020203" pitchFamily="34" charset="0"/>
              </a:rPr>
              <a:t>Great diversity L7-category vehicles</a:t>
            </a: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EC45BCF-0BFE-4B83-87C7-4F97DA9B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900" y="1609725"/>
            <a:ext cx="34925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1363" indent="-284163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buClr>
                <a:srgbClr val="000000"/>
              </a:buClr>
            </a:pPr>
            <a:r>
              <a:rPr lang="en-GB" altLang="en-GB" sz="1600" b="1">
                <a:solidFill>
                  <a:schemeClr val="tx1"/>
                </a:solidFill>
                <a:latin typeface="Univers" panose="020B0503020202020204" pitchFamily="34" charset="0"/>
              </a:rPr>
              <a:t>EU: </a:t>
            </a:r>
            <a:r>
              <a:rPr lang="en-US" altLang="en-GB" sz="1600">
                <a:solidFill>
                  <a:schemeClr val="tx1"/>
                </a:solidFill>
                <a:latin typeface="Univers" panose="020B0503020202020204" pitchFamily="34" charset="0"/>
              </a:rPr>
              <a:t>Regulation 168/2013 distinguishes ATVs (L7-B1), Side-by-Side (L7-B2) and commercial (L7e-CU) and passenger (L7e-CP) quadricycles. </a:t>
            </a:r>
          </a:p>
          <a:p>
            <a:pPr lvl="1">
              <a:buClr>
                <a:srgbClr val="000000"/>
              </a:buClr>
            </a:pPr>
            <a:r>
              <a:rPr lang="en-US" altLang="en-GB" sz="1200">
                <a:solidFill>
                  <a:schemeClr val="tx1"/>
                </a:solidFill>
                <a:latin typeface="Univers" panose="020B0503020202020204" pitchFamily="34" charset="0"/>
              </a:rPr>
              <a:t>L7-A hardly exist today on the market.</a:t>
            </a:r>
          </a:p>
          <a:p>
            <a:pPr>
              <a:buClr>
                <a:srgbClr val="000000"/>
              </a:buClr>
            </a:pPr>
            <a:endParaRPr lang="en-GB" altLang="en-GB" sz="1600" b="1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r>
              <a:rPr lang="en-GB" altLang="en-GB" sz="1600" b="1">
                <a:latin typeface="Univers" panose="020B0503020202020204" pitchFamily="34" charset="0"/>
              </a:rPr>
              <a:t>India</a:t>
            </a:r>
            <a:r>
              <a:rPr lang="en-GB" altLang="en-GB" sz="1600">
                <a:latin typeface="Univers" panose="020B0503020202020204" pitchFamily="34" charset="0"/>
              </a:rPr>
              <a:t>: Introduction (2014) of Q-category with fully enclosed body structure, with specific requirements for goods and passenger quadricycles (</a:t>
            </a:r>
            <a:r>
              <a:rPr lang="fr-CH" altLang="en-GB" sz="1600">
                <a:latin typeface="Univers" panose="020B0503020202020204" pitchFamily="34" charset="0"/>
              </a:rPr>
              <a:t>G.S.R. 99(E))</a:t>
            </a:r>
            <a:endParaRPr lang="en-GB" altLang="en-GB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GB" altLang="en-GB" sz="1600">
              <a:latin typeface="Univers" panose="020B0503020202020204" pitchFamily="34" charset="0"/>
            </a:endParaRPr>
          </a:p>
          <a:p>
            <a:r>
              <a:rPr lang="en-GB" altLang="en-GB" sz="1600" b="1">
                <a:latin typeface="Univers" panose="020B0503020202020204" pitchFamily="34" charset="0"/>
              </a:rPr>
              <a:t>Korea</a:t>
            </a:r>
            <a:r>
              <a:rPr lang="en-GB" altLang="en-GB" sz="1600">
                <a:latin typeface="Univers" panose="020B0503020202020204" pitchFamily="34" charset="0"/>
              </a:rPr>
              <a:t>: see </a:t>
            </a:r>
            <a:r>
              <a:rPr lang="fr-CH" altLang="en-GB" sz="1600">
                <a:latin typeface="Univers" panose="020B0503020202020204" pitchFamily="34" charset="0"/>
              </a:rPr>
              <a:t>GRSP-65-23</a:t>
            </a:r>
            <a:endParaRPr lang="en-GB" altLang="en-GB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GB" altLang="en-GB" sz="1600">
              <a:latin typeface="Univers" panose="020B0503020202020204" pitchFamily="34" charset="0"/>
            </a:endParaRPr>
          </a:p>
          <a:p>
            <a:pPr>
              <a:buClr>
                <a:srgbClr val="000000"/>
              </a:buClr>
            </a:pPr>
            <a:endParaRPr lang="en-GB" altLang="en-GB" sz="1600">
              <a:latin typeface="Univers" panose="020B0503020202020204" pitchFamily="34" charset="0"/>
            </a:endParaRPr>
          </a:p>
        </p:txBody>
      </p:sp>
      <p:sp>
        <p:nvSpPr>
          <p:cNvPr id="4" name="Star: 7 Points 3">
            <a:extLst>
              <a:ext uri="{FF2B5EF4-FFF2-40B4-BE49-F238E27FC236}">
                <a16:creationId xmlns:a16="http://schemas.microsoft.com/office/drawing/2014/main" id="{89C600B8-9B34-4647-BAAD-5093B799FAEE}"/>
              </a:ext>
            </a:extLst>
          </p:cNvPr>
          <p:cNvSpPr/>
          <p:nvPr/>
        </p:nvSpPr>
        <p:spPr>
          <a:xfrm>
            <a:off x="9618663" y="1093788"/>
            <a:ext cx="46037" cy="71437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H"/>
          </a:p>
        </p:txBody>
      </p:sp>
      <p:pic>
        <p:nvPicPr>
          <p:cNvPr id="12293" name="Picture 7">
            <a:extLst>
              <a:ext uri="{FF2B5EF4-FFF2-40B4-BE49-F238E27FC236}">
                <a16:creationId xmlns:a16="http://schemas.microsoft.com/office/drawing/2014/main" id="{AC4D2BF1-E4A2-4712-A5AB-0EF026E779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609725"/>
            <a:ext cx="5024438" cy="408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106CDE27-5807-4B9D-A069-BCF98AFEF5A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GB" sz="2800" b="1">
                <a:latin typeface="Segoe UI" panose="020B0502040204020203" pitchFamily="34" charset="0"/>
                <a:cs typeface="Times New Roman" panose="02020603050405020304" pitchFamily="18" charset="0"/>
              </a:rPr>
              <a:t>Next steps </a:t>
            </a:r>
            <a:endParaRPr lang="en-GB" altLang="en-GB" sz="2800" b="1">
              <a:latin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22BC95E3-EE7E-44D6-A083-41FD6C79965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altLang="en-GB" sz="1400">
                <a:latin typeface="Univers" panose="020B0503020202020204" pitchFamily="34" charset="0"/>
                <a:cs typeface="Times New Roman" panose="02020603050405020304" pitchFamily="18" charset="0"/>
              </a:rPr>
              <a:t>Recently in GRSP, Consumer International and Global NCAP raised need to address crash </a:t>
            </a:r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safety of car-like passenger quadricycles (L7) through UN Regulation No. 137. </a:t>
            </a:r>
          </a:p>
          <a:p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IMMA supports the direction to include bodied heavy passenger L7-category vehicles into UN</a:t>
            </a:r>
            <a:r>
              <a:rPr lang="en-GB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 Regulation No. 137 (Frontal impact with focus on restraint systems)</a:t>
            </a:r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, </a:t>
            </a:r>
            <a:r>
              <a:rPr lang="fr-CH" altLang="en-GB" sz="1400" b="1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but prior to this</a:t>
            </a:r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, the existing, applicable legislation for bodied L7 vehicles should be harmonised worldwide (e.g., EU, India, Korea, … ) to clarify key differences with M1-category (car) vehicles. </a:t>
            </a:r>
          </a:p>
          <a:p>
            <a:r>
              <a:rPr lang="fr-CH" altLang="en-GB" sz="1400" b="1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First step, </a:t>
            </a:r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introduce and</a:t>
            </a:r>
            <a:r>
              <a:rPr lang="fr-CH" altLang="en-GB" sz="1400" b="1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fr-CH" altLang="en-GB" sz="1400">
                <a:solidFill>
                  <a:schemeClr val="tx1"/>
                </a:solidFill>
                <a:latin typeface="Univers" panose="020B0503020202020204" pitchFamily="34" charset="0"/>
                <a:cs typeface="Times New Roman" panose="02020603050405020304" pitchFamily="18" charset="0"/>
              </a:rPr>
              <a:t>harmonise </a:t>
            </a:r>
            <a:r>
              <a:rPr lang="fr-CH" altLang="en-GB" sz="1400">
                <a:latin typeface="Univers" panose="020B0503020202020204" pitchFamily="34" charset="0"/>
                <a:cs typeface="Times New Roman" panose="02020603050405020304" pitchFamily="18" charset="0"/>
              </a:rPr>
              <a:t>dimension criteria in R.E.3, (April 2020 GRSG-session) </a:t>
            </a:r>
          </a:p>
          <a:p>
            <a:r>
              <a:rPr lang="fr-CH" altLang="en-GB" sz="1400" b="1">
                <a:latin typeface="Univers" panose="020B0503020202020204" pitchFamily="34" charset="0"/>
                <a:cs typeface="Times New Roman" panose="02020603050405020304" pitchFamily="18" charset="0"/>
              </a:rPr>
              <a:t>Second step, </a:t>
            </a:r>
            <a:r>
              <a:rPr lang="en-GB" altLang="en-GB" sz="1400">
                <a:latin typeface="Univers" panose="020B0503020202020204" pitchFamily="34" charset="0"/>
                <a:cs typeface="Times New Roman" panose="02020603050405020304" pitchFamily="18" charset="0"/>
              </a:rPr>
              <a:t>based on analysis of requirements in key markets (Europe, India,  Korea, …), develop proposals for three new UN Regulations addressing bodied passenger L7-category vehicles</a:t>
            </a:r>
          </a:p>
          <a:p>
            <a:pPr lvl="1"/>
            <a:r>
              <a:rPr altLang="en-GB" sz="1400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Uniform provisions concerning the approval of vehicles with regard to </a:t>
            </a:r>
            <a:r>
              <a:rPr altLang="en-GB" sz="1400" b="1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doors</a:t>
            </a:r>
          </a:p>
          <a:p>
            <a:pPr lvl="1"/>
            <a:r>
              <a:rPr altLang="en-GB" sz="1400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Uniform provisions concerning the approval of vehicles with regard to </a:t>
            </a:r>
            <a:r>
              <a:rPr altLang="en-GB" sz="1400" b="1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interior fittings</a:t>
            </a:r>
            <a:endParaRPr lang="en-GB" altLang="en-GB" sz="1400" b="1">
              <a:latin typeface="Univers" panose="020B0503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lvl="1"/>
            <a:r>
              <a:rPr altLang="en-GB" sz="1400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Uniform provisions concerning the approval of vehicles with regard to </a:t>
            </a:r>
            <a:r>
              <a:rPr altLang="en-GB" sz="1400" b="1">
                <a:latin typeface="Univers" panose="020B05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seats and seat belt anchorages</a:t>
            </a:r>
          </a:p>
          <a:p>
            <a:r>
              <a:rPr lang="fr-CH" altLang="en-GB" sz="1400" b="1">
                <a:latin typeface="Univers" panose="020B0503020202020204" pitchFamily="34" charset="0"/>
                <a:cs typeface="Times New Roman" panose="02020603050405020304" pitchFamily="18" charset="0"/>
              </a:rPr>
              <a:t>Third step</a:t>
            </a:r>
            <a:r>
              <a:rPr lang="fr-CH" altLang="en-GB" sz="1400">
                <a:latin typeface="Univers" panose="020B0503020202020204" pitchFamily="34" charset="0"/>
                <a:cs typeface="Times New Roman" panose="02020603050405020304" pitchFamily="18" charset="0"/>
              </a:rPr>
              <a:t>, development of a proposal to amend UN Regulation No. R137 to include ad hoc requirements including an adapted test (e.g. reduced speed) for bodied L7 vehicles. </a:t>
            </a:r>
            <a:endParaRPr lang="en-GB" altLang="en-GB" sz="1400">
              <a:latin typeface="Univers" panose="020B05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4208C81-1AD6-4F92-9D72-31AEA7FC3B3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D98A585-88E1-41A8-9842-3E60C1AD1E32}" type="slidenum">
              <a:rPr lang="fr-CH" altLang="fr-FR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fr-CH" altLang="fr-F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1310FF35-9EA4-4789-A548-E8813D72D58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38125"/>
            <a:ext cx="8229600" cy="1143000"/>
          </a:xfrm>
        </p:spPr>
        <p:txBody>
          <a:bodyPr/>
          <a:lstStyle/>
          <a:p>
            <a:r>
              <a:rPr lang="fr-CH" altLang="en-GB" sz="2800" b="1">
                <a:latin typeface="Segoe UI" panose="020B0502040204020203" pitchFamily="34" charset="0"/>
                <a:cs typeface="Times New Roman" panose="02020603050405020304" pitchFamily="18" charset="0"/>
              </a:rPr>
              <a:t>First step (118/GRSG, April 2020): </a:t>
            </a:r>
            <a:br>
              <a:rPr lang="fr-CH" altLang="en-GB" sz="2800" b="1">
                <a:latin typeface="Segoe UI" panose="020B0502040204020203" pitchFamily="34" charset="0"/>
                <a:cs typeface="Times New Roman" panose="02020603050405020304" pitchFamily="18" charset="0"/>
              </a:rPr>
            </a:br>
            <a:r>
              <a:rPr lang="fr-CH" altLang="en-GB" sz="2800">
                <a:latin typeface="Segoe UI" panose="020B0502040204020203" pitchFamily="34" charset="0"/>
                <a:cs typeface="Times New Roman" panose="02020603050405020304" pitchFamily="18" charset="0"/>
              </a:rPr>
              <a:t>Introduce L7 dimension criteria in R.E.3</a:t>
            </a:r>
            <a:endParaRPr lang="en-GB" altLang="en-GB" sz="2800">
              <a:latin typeface="Segoe UI" panose="020B05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50E8-5B32-4160-B5F0-A5D8D4A36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CH" sz="2000" dirty="0">
                <a:latin typeface="Univers" panose="020B0503020202020204" pitchFamily="34" charset="0"/>
              </a:rPr>
              <a:t>Maximum </a:t>
            </a:r>
            <a:r>
              <a:rPr lang="fr-CH" sz="2000" dirty="0">
                <a:solidFill>
                  <a:schemeClr val="tx1"/>
                </a:solidFill>
                <a:latin typeface="Univers" panose="020B0503020202020204" pitchFamily="34" charset="0"/>
              </a:rPr>
              <a:t>dimensions for ‘</a:t>
            </a:r>
            <a:r>
              <a:rPr lang="fr-CH" sz="2000" dirty="0" err="1">
                <a:solidFill>
                  <a:schemeClr val="tx1"/>
                </a:solidFill>
                <a:latin typeface="Univers" panose="020B0503020202020204" pitchFamily="34" charset="0"/>
              </a:rPr>
              <a:t>heavy</a:t>
            </a:r>
            <a:r>
              <a:rPr lang="fr-CH" sz="2000" dirty="0">
                <a:solidFill>
                  <a:schemeClr val="tx1"/>
                </a:solidFill>
                <a:latin typeface="Univers" panose="020B0503020202020204" pitchFamily="34" charset="0"/>
              </a:rPr>
              <a:t> quadri-mobile for </a:t>
            </a:r>
            <a:r>
              <a:rPr lang="fr-CH" sz="2000" dirty="0" err="1">
                <a:solidFill>
                  <a:schemeClr val="tx1"/>
                </a:solidFill>
                <a:latin typeface="Univers" panose="020B0503020202020204" pitchFamily="34" charset="0"/>
              </a:rPr>
              <a:t>passenger</a:t>
            </a:r>
            <a:r>
              <a:rPr lang="fr-CH" sz="2000" dirty="0">
                <a:solidFill>
                  <a:schemeClr val="tx1"/>
                </a:solidFill>
                <a:latin typeface="Univers" panose="020B0503020202020204" pitchFamily="34" charset="0"/>
              </a:rPr>
              <a:t> transport’ («car-like» quadricycles)</a:t>
            </a:r>
            <a:endParaRPr lang="fr-CH" sz="2000" dirty="0">
              <a:solidFill>
                <a:schemeClr val="tx1"/>
              </a:solidFill>
              <a:highlight>
                <a:srgbClr val="FFFF00"/>
              </a:highlight>
              <a:latin typeface="Univers" panose="020B0503020202020204" pitchFamily="34" charset="0"/>
            </a:endParaRPr>
          </a:p>
          <a:p>
            <a:pPr lvl="1">
              <a:defRPr/>
            </a:pPr>
            <a:r>
              <a:rPr lang="fr-CH" sz="2000" dirty="0" err="1">
                <a:latin typeface="Univers" panose="020B0503020202020204" pitchFamily="34" charset="0"/>
                <a:ea typeface="MS PGothic" panose="020B0600070205080204" pitchFamily="34" charset="-128"/>
              </a:rPr>
              <a:t>Korea</a:t>
            </a:r>
            <a:r>
              <a:rPr lang="fr-CH" sz="2000" dirty="0">
                <a:latin typeface="Univers" panose="020B0503020202020204" pitchFamily="34" charset="0"/>
                <a:ea typeface="MS PGothic" panose="020B0600070205080204" pitchFamily="34" charset="-128"/>
              </a:rPr>
              <a:t>: 	</a:t>
            </a: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L: 3.6 m	W: 1.5 m	H: 2.0 m</a:t>
            </a:r>
            <a:endParaRPr lang="en-GB" sz="2000" dirty="0">
              <a:highlight>
                <a:srgbClr val="FFFF00"/>
              </a:highlight>
              <a:latin typeface="Univers" panose="020B0503020202020204" pitchFamily="34" charset="0"/>
              <a:ea typeface="MS PGothic" panose="020B0600070205080204" pitchFamily="34" charset="-128"/>
            </a:endParaRPr>
          </a:p>
          <a:p>
            <a:pPr lvl="1">
              <a:defRPr/>
            </a:pP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EU: 	L: </a:t>
            </a:r>
            <a:r>
              <a:rPr lang="fr-CH" sz="2000" dirty="0">
                <a:latin typeface="Univers" panose="020B0503020202020204" pitchFamily="34" charset="0"/>
                <a:ea typeface="MS PGothic" panose="020B0600070205080204" pitchFamily="34" charset="-128"/>
              </a:rPr>
              <a:t>3.7 m	W: 1.5 m 	</a:t>
            </a:r>
            <a:r>
              <a:rPr lang="fr-CH" sz="2000" dirty="0">
                <a:solidFill>
                  <a:schemeClr val="tx1"/>
                </a:solidFill>
                <a:latin typeface="Univers" panose="020B0503020202020204" pitchFamily="34" charset="0"/>
                <a:ea typeface="MS PGothic" panose="020B0600070205080204" pitchFamily="34" charset="-128"/>
              </a:rPr>
              <a:t>H: 2.5 m</a:t>
            </a:r>
            <a:endParaRPr lang="en-GB" sz="2000" dirty="0">
              <a:solidFill>
                <a:schemeClr val="tx1"/>
              </a:solidFill>
              <a:latin typeface="Univers" panose="020B0503020202020204" pitchFamily="34" charset="0"/>
              <a:ea typeface="MS PGothic" panose="020B0600070205080204" pitchFamily="34" charset="-128"/>
            </a:endParaRPr>
          </a:p>
          <a:p>
            <a:pPr lvl="1">
              <a:defRPr/>
            </a:pP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India: 	L: 3.0 m	W: 1.5 m	H: 2.5 m</a:t>
            </a:r>
          </a:p>
          <a:p>
            <a:pPr lvl="1">
              <a:defRPr/>
            </a:pP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…</a:t>
            </a:r>
          </a:p>
          <a:p>
            <a:pPr lvl="1">
              <a:defRPr/>
            </a:pPr>
            <a:endParaRPr lang="en-GB" sz="2000" dirty="0">
              <a:latin typeface="Univers" panose="020B0503020202020204" pitchFamily="34" charset="0"/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GB" sz="2000" b="1" dirty="0">
                <a:latin typeface="Univers" panose="020B0503020202020204" pitchFamily="34" charset="0"/>
              </a:rPr>
              <a:t>Draft harmonisation proposal for R.E.3:</a:t>
            </a:r>
          </a:p>
          <a:p>
            <a:pPr lvl="1">
              <a:defRPr/>
            </a:pP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Specify separation between passenger and goods L7 quadricycles</a:t>
            </a:r>
          </a:p>
          <a:p>
            <a:pPr lvl="1">
              <a:defRPr/>
            </a:pPr>
            <a:r>
              <a:rPr lang="en-GB" sz="2000" dirty="0">
                <a:latin typeface="Univers" panose="020B0503020202020204" pitchFamily="34" charset="0"/>
                <a:ea typeface="MS PGothic" panose="020B0600070205080204" pitchFamily="34" charset="-128"/>
              </a:rPr>
              <a:t>Introduce maximum dimensions for passenger L7 quadricycle: L x W : 3.7 metre x 1.5 metre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8AFBB004-C4C0-43BB-AF05-76AAF3C40D7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021F0497-4F60-47E5-A0B2-BE0651DF3F5F}" type="slidenum">
              <a:rPr lang="fr-CH" altLang="fr-FR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fr-CH" altLang="fr-F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97A71D7-B9F3-46E2-8173-0328146D82A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en-GB" sz="2800">
                <a:latin typeface="Univers" panose="020B0503020202020204" pitchFamily="34" charset="0"/>
                <a:cs typeface="Segoe UI" panose="020B0502040204020203" pitchFamily="34" charset="0"/>
              </a:rPr>
              <a:t>Appendix</a:t>
            </a:r>
            <a:endParaRPr lang="en-GB" altLang="en-GB" sz="2800">
              <a:latin typeface="Univers" panose="020B0503020202020204" pitchFamily="34" charset="0"/>
              <a:cs typeface="Segoe UI" panose="020B0502040204020203" pitchFamily="34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D5625634-F790-4E69-B831-C7A7975A7224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altLang="en-GB" sz="2000">
                <a:latin typeface="Univers" panose="020B0503020202020204" pitchFamily="34" charset="0"/>
                <a:cs typeface="Times New Roman" panose="02020603050405020304" pitchFamily="18" charset="0"/>
              </a:rPr>
              <a:t>References EU  </a:t>
            </a:r>
          </a:p>
          <a:p>
            <a:pPr lvl="1"/>
            <a:r>
              <a:rPr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Seats: Commission Delegated Regulation (EU) 3/2014, Annex XIII, </a:t>
            </a:r>
            <a:endParaRPr lang="en-GB" altLang="en-GB" sz="2000">
              <a:latin typeface="Univers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Interior fittings: Commission Delegated Regulation (EU) 3/2014, Annex XVII Part 1, </a:t>
            </a:r>
            <a:endParaRPr lang="en-GB" altLang="en-GB" sz="2000">
              <a:latin typeface="Univers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Vehicle doors: Commission Delegated Regulation (EU) 3/2014, Annex XVII Part 2</a:t>
            </a:r>
            <a:endParaRPr lang="en-GB" altLang="en-GB" sz="2000">
              <a:latin typeface="Univers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altLang="en-GB" sz="20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r>
              <a:rPr altLang="en-GB" sz="2000">
                <a:latin typeface="Univers" panose="020B0503020202020204" pitchFamily="34" charset="0"/>
                <a:cs typeface="Times New Roman" panose="02020603050405020304" pitchFamily="18" charset="0"/>
              </a:rPr>
              <a:t>References India</a:t>
            </a:r>
          </a:p>
          <a:p>
            <a:pPr lvl="1"/>
            <a:r>
              <a:rPr lang="en-GB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AMENDMENT NO. 3, 2 May 2017 to </a:t>
            </a:r>
            <a:r>
              <a:rPr lang="fr-CH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AIS-096 (e.g. </a:t>
            </a:r>
            <a:r>
              <a:rPr lang="en-GB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5.1 When the vehicle in running order, without a manikin is collision tested against a barrier at a speed of 35 km/h in case quadricycle of category L7 and 48.3 km/h for other vehicles, as per Annex 1.”)… </a:t>
            </a:r>
          </a:p>
          <a:p>
            <a:pPr lvl="1"/>
            <a:r>
              <a:rPr lang="en-GB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fr-CH" altLang="en-GB" sz="1200" i="1">
              <a:latin typeface="Univers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altLang="en-GB" sz="20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r>
              <a:rPr altLang="en-GB" sz="2000">
                <a:latin typeface="Univers" panose="020B0503020202020204" pitchFamily="34" charset="0"/>
                <a:cs typeface="Times New Roman" panose="02020603050405020304" pitchFamily="18" charset="0"/>
              </a:rPr>
              <a:t>References S. Korea </a:t>
            </a:r>
          </a:p>
          <a:p>
            <a:pPr lvl="1"/>
            <a:r>
              <a:rPr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GRSP-61-24</a:t>
            </a:r>
            <a:r>
              <a:rPr lang="en-GB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CH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Korea Micro Mobility Plans </a:t>
            </a:r>
          </a:p>
          <a:p>
            <a:pPr lvl="1"/>
            <a:r>
              <a:rPr lang="fr-CH" altLang="en-GB" sz="1200" i="1">
                <a:latin typeface="Univers" panose="020B05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GRSP-65-23, Progress </a:t>
            </a:r>
            <a:endParaRPr altLang="en-GB" sz="1200" i="1">
              <a:latin typeface="Univers" panose="020B0503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altLang="en-GB" sz="20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endParaRPr lang="en-GB" alt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76179C5D-C0C2-427D-97C8-BFB5BF1FE1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3603462-3095-46AB-9655-640B37F106AC}" type="slidenum">
              <a:rPr lang="fr-CH" altLang="fr-FR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fr-CH" altLang="fr-F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ED93FB34-AFDB-48F6-BD61-71ACFA191AB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3850" y="1628775"/>
            <a:ext cx="8496300" cy="4679950"/>
          </a:xfrm>
        </p:spPr>
        <p:txBody>
          <a:bodyPr/>
          <a:lstStyle/>
          <a:p>
            <a:endParaRPr lang="en-GB" altLang="fr-FR" sz="16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endParaRPr lang="nl-BE" altLang="fr-FR" sz="16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endParaRPr lang="fr-FR" altLang="fr-FR" sz="1600">
              <a:latin typeface="Univers" panose="020B0503020202020204" pitchFamily="34" charset="0"/>
              <a:cs typeface="Times New Roman" panose="02020603050405020304" pitchFamily="18" charset="0"/>
            </a:endParaRPr>
          </a:p>
          <a:p>
            <a:endParaRPr lang="fr-FR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en-US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1" name="Picture 3">
            <a:extLst>
              <a:ext uri="{FF2B5EF4-FFF2-40B4-BE49-F238E27FC236}">
                <a16:creationId xmlns:a16="http://schemas.microsoft.com/office/drawing/2014/main" id="{ACDA0939-4D64-4935-8280-5593C4040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7188" y="1628775"/>
            <a:ext cx="33496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1">
            <a:extLst>
              <a:ext uri="{FF2B5EF4-FFF2-40B4-BE49-F238E27FC236}">
                <a16:creationId xmlns:a16="http://schemas.microsoft.com/office/drawing/2014/main" id="{0F09CB32-0510-4F62-8CBB-0B9C734BAE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8750"/>
            <a:ext cx="914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42863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lvl="1" algn="ctr">
              <a:spcBef>
                <a:spcPts val="1200"/>
              </a:spcBef>
              <a:buSzTx/>
              <a:buFont typeface="Arial" panose="020B0604020202020204" pitchFamily="34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Univers" panose="020B0503020202020204" pitchFamily="34" charset="0"/>
              </a:rPr>
              <a:t>Thank you for your attention </a:t>
            </a:r>
          </a:p>
        </p:txBody>
      </p:sp>
      <p:sp>
        <p:nvSpPr>
          <p:cNvPr id="17413" name="Slide Number Placeholder 2">
            <a:extLst>
              <a:ext uri="{FF2B5EF4-FFF2-40B4-BE49-F238E27FC236}">
                <a16:creationId xmlns:a16="http://schemas.microsoft.com/office/drawing/2014/main" id="{12568D1D-88D5-4D3C-8C6C-AE3C5E9C5D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ts val="600"/>
              </a:spcBef>
              <a:buSzPct val="100000"/>
              <a:buFont typeface="Arial" panose="020B0604020202020204" pitchFamily="34" charset="0"/>
              <a:buChar char="–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ts val="400"/>
              </a:spcBef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E57E990-BBA4-4EB1-934B-203A6A3CE3F5}" type="slidenum">
              <a:rPr lang="fr-CH" altLang="fr-FR" sz="1200" smtClean="0">
                <a:solidFill>
                  <a:srgbClr val="898989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fr-CH" altLang="fr-FR" sz="12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IMMA PPT Presentation to be used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33073</TotalTime>
  <Words>639</Words>
  <Application>Microsoft Office PowerPoint</Application>
  <PresentationFormat>On-screen Show (4:3)</PresentationFormat>
  <Paragraphs>70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Calibri</vt:lpstr>
      <vt:lpstr>Arial</vt:lpstr>
      <vt:lpstr>Segoe UI</vt:lpstr>
      <vt:lpstr>MS PGothic</vt:lpstr>
      <vt:lpstr>Times New Roman</vt:lpstr>
      <vt:lpstr>Wingdings</vt:lpstr>
      <vt:lpstr>Univers</vt:lpstr>
      <vt:lpstr>1_IMMA PPT Presentation to be used (2)</vt:lpstr>
      <vt:lpstr>PowerPoint Presentation</vt:lpstr>
      <vt:lpstr>PowerPoint Presentation</vt:lpstr>
      <vt:lpstr>PowerPoint Presentation</vt:lpstr>
      <vt:lpstr>Next steps </vt:lpstr>
      <vt:lpstr>First step (118/GRSG, April 2020):  Introduce L7 dimension criteria in R.E.3</vt:lpstr>
      <vt:lpstr>Appendix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1998 Agreement</dc:title>
  <dc:creator>Admin</dc:creator>
  <cp:lastModifiedBy>Edoardo Gianotti</cp:lastModifiedBy>
  <cp:revision>879</cp:revision>
  <cp:lastPrinted>2018-05-14T14:52:03Z</cp:lastPrinted>
  <dcterms:created xsi:type="dcterms:W3CDTF">2015-09-17T14:41:26Z</dcterms:created>
  <dcterms:modified xsi:type="dcterms:W3CDTF">2019-12-09T16:54:14Z</dcterms:modified>
</cp:coreProperties>
</file>