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91" r:id="rId3"/>
    <p:sldId id="308" r:id="rId4"/>
    <p:sldId id="309" r:id="rId5"/>
    <p:sldId id="310" r:id="rId6"/>
    <p:sldId id="313" r:id="rId7"/>
    <p:sldId id="311" r:id="rId8"/>
    <p:sldId id="2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97F3F4-65F1-41EA-90E4-E905313AAE55}" type="datetimeFigureOut">
              <a:rPr lang="de-DE"/>
              <a:pPr>
                <a:defRPr/>
              </a:pPr>
              <a:t>12.12.2019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5D5640-F591-4C15-8C95-55BA5381A01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00D7-70FD-486B-BB95-BC5854F442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9876-0746-44BA-AC39-166FE7F6FE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56E1-22F4-42AC-906B-DA8FF4D5E8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F6A8-6499-41A8-BCF7-EA213E1CF5F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D42A-E45B-41D0-B189-C5D094F727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5A06-159D-4821-85BA-0C1DFC90EC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1A46-4BED-4C1D-9DBA-69282528947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94FB8-903B-4913-954C-169FDABBE9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FE028-3D39-4A1B-9676-A054E3E3AF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F009-F277-40F7-9486-E0C66771EE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308A-A8CC-4985-93B0-7C4758DBC3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F6E7E5E-5753-4F1F-A2E6-99B75F3B7B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036" y="260648"/>
            <a:ext cx="2307732" cy="3466219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1619672" y="227687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Introduction to Revision of GTR 7</a:t>
            </a:r>
          </a:p>
          <a:p>
            <a:pPr algn="ctr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Formal Document</a:t>
            </a:r>
          </a:p>
          <a:p>
            <a:pPr algn="ctr"/>
            <a:r>
              <a:rPr lang="en-GB" sz="3200" b="1" dirty="0" smtClean="0"/>
              <a:t>ECE/TRANS/WP.29/GRSP/2019/26</a:t>
            </a:r>
          </a:p>
          <a:p>
            <a:pPr algn="ctr"/>
            <a:endParaRPr lang="en-GB" sz="3200" b="1" dirty="0" smtClean="0"/>
          </a:p>
          <a:p>
            <a:pPr algn="ctr"/>
            <a:r>
              <a:rPr lang="en-GB" sz="2800" dirty="0" smtClean="0"/>
              <a:t>(superseding GRSP/2019/5 </a:t>
            </a:r>
          </a:p>
          <a:p>
            <a:pPr algn="ctr"/>
            <a:r>
              <a:rPr lang="en-GB" sz="2800" dirty="0" smtClean="0"/>
              <a:t>and GRSP-65-24)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273422"/>
            <a:ext cx="4130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document: </a:t>
            </a:r>
            <a:r>
              <a:rPr lang="en-GB" b="1" dirty="0" smtClean="0"/>
              <a:t>GRSP-66-41</a:t>
            </a:r>
            <a:endParaRPr lang="en-GB" b="1" dirty="0"/>
          </a:p>
          <a:p>
            <a:r>
              <a:rPr lang="en-GB" dirty="0" smtClean="0"/>
              <a:t>(65th </a:t>
            </a:r>
            <a:r>
              <a:rPr lang="en-GB" dirty="0"/>
              <a:t>GRSP, </a:t>
            </a:r>
            <a:r>
              <a:rPr lang="en-GB" dirty="0" smtClean="0"/>
              <a:t>10 </a:t>
            </a:r>
            <a:r>
              <a:rPr lang="en-GB" dirty="0"/>
              <a:t>- </a:t>
            </a:r>
            <a:r>
              <a:rPr lang="en-GB" dirty="0" smtClean="0"/>
              <a:t>13 December 2019,</a:t>
            </a:r>
            <a:endParaRPr lang="en-GB" dirty="0"/>
          </a:p>
          <a:p>
            <a:r>
              <a:rPr lang="en-GB" dirty="0"/>
              <a:t>agenda item </a:t>
            </a:r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96A-0438-4FF8-B236-631E8A2155F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5359"/>
            <a:ext cx="8568952" cy="474994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64</a:t>
            </a:r>
            <a:r>
              <a:rPr lang="de-DE" sz="2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GRSP in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December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2018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updated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draft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GTR 7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doc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GRSP/2018/27 (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ammended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64-37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rev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 1) was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introduced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discussed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month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comments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received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interested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parties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included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in GRSP/2019/5.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GRSP/2019/5 still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contained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square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brackets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issues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especially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injury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criteria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limits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no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agreement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had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reached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96A-0438-4FF8-B236-631E8A2155FD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388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3</a:t>
            </a:fld>
            <a:endParaRPr lang="de-DE" sz="1400" smtClean="0"/>
          </a:p>
        </p:txBody>
      </p:sp>
      <p:sp>
        <p:nvSpPr>
          <p:cNvPr id="8" name="Textfeld 7"/>
          <p:cNvSpPr txBox="1"/>
          <p:nvPr/>
        </p:nvSpPr>
        <p:spPr>
          <a:xfrm>
            <a:off x="539552" y="1465614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The 18</a:t>
            </a:r>
            <a:r>
              <a:rPr lang="de-DE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IWG GTR 7 Meeting was hold on 24</a:t>
            </a:r>
            <a:r>
              <a:rPr lang="de-DE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/ 25</a:t>
            </a:r>
            <a:r>
              <a:rPr lang="de-DE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April 2019 in Bergisch Gladbach (Germany)</a:t>
            </a:r>
          </a:p>
          <a:p>
            <a:pPr>
              <a:spcBef>
                <a:spcPct val="50000"/>
              </a:spcBef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During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meeting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agreements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reached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on:</a:t>
            </a: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preamble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regulation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especially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819150" lvl="1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Injury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criteria</a:t>
            </a: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modifications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corrections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needed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after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meeting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included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in informal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document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GRSP-</a:t>
            </a:r>
            <a:r>
              <a:rPr lang="de-DE" sz="2400" b="1" dirty="0" smtClean="0">
                <a:cs typeface="Arial" pitchFamily="34" charset="0"/>
              </a:rPr>
              <a:t>65-24</a:t>
            </a:r>
            <a:r>
              <a:rPr lang="de-DE" sz="2400" dirty="0" smtClean="0">
                <a:cs typeface="Arial" pitchFamily="34" charset="0"/>
              </a:rPr>
              <a:t> (</a:t>
            </a:r>
            <a:r>
              <a:rPr lang="de-DE" sz="2400" dirty="0" err="1" smtClean="0">
                <a:cs typeface="Arial" pitchFamily="34" charset="0"/>
              </a:rPr>
              <a:t>now</a:t>
            </a:r>
            <a:r>
              <a:rPr lang="de-DE" sz="2400" dirty="0" smtClean="0">
                <a:cs typeface="Arial" pitchFamily="34" charset="0"/>
              </a:rPr>
              <a:t> </a:t>
            </a:r>
            <a:r>
              <a:rPr lang="de-DE" sz="2400" dirty="0" err="1" smtClean="0">
                <a:cs typeface="Arial" pitchFamily="34" charset="0"/>
              </a:rPr>
              <a:t>included</a:t>
            </a:r>
            <a:r>
              <a:rPr lang="de-DE" sz="2400" dirty="0" smtClean="0">
                <a:cs typeface="Arial" pitchFamily="34" charset="0"/>
              </a:rPr>
              <a:t> in GRSP/2019/26).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4</a:t>
            </a:fld>
            <a:endParaRPr lang="de-DE" sz="1400" smtClean="0"/>
          </a:p>
        </p:txBody>
      </p:sp>
      <p:sp>
        <p:nvSpPr>
          <p:cNvPr id="32771" name="Textfeld 4"/>
          <p:cNvSpPr txBox="1">
            <a:spLocks noChangeArrowheads="1"/>
          </p:cNvSpPr>
          <p:nvPr/>
        </p:nvSpPr>
        <p:spPr bwMode="auto">
          <a:xfrm>
            <a:off x="395536" y="2204864"/>
            <a:ext cx="8424862" cy="3416320"/>
          </a:xfrm>
          <a:prstGeom prst="rect">
            <a:avLst/>
          </a:prstGeom>
          <a:noFill/>
          <a:ln w="28575">
            <a:solidFill>
              <a:srgbClr val="0B38C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35425" algn="l"/>
              </a:tabLst>
            </a:pPr>
            <a:r>
              <a:rPr lang="de-DE" b="1" dirty="0" err="1">
                <a:latin typeface="Arial" charset="0"/>
              </a:rPr>
              <a:t>Summary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of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recommendations</a:t>
            </a:r>
            <a:r>
              <a:rPr lang="de-DE" b="1" dirty="0">
                <a:latin typeface="Arial" charset="0"/>
              </a:rPr>
              <a:t> </a:t>
            </a:r>
            <a:r>
              <a:rPr lang="de-DE" b="1" dirty="0" err="1">
                <a:latin typeface="Arial" charset="0"/>
              </a:rPr>
              <a:t>for</a:t>
            </a:r>
            <a:r>
              <a:rPr lang="de-DE" b="1" dirty="0">
                <a:latin typeface="Arial" charset="0"/>
              </a:rPr>
              <a:t> GTR 7</a:t>
            </a: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>
                <a:latin typeface="Arial" charset="0"/>
              </a:rPr>
              <a:t>NIC 	</a:t>
            </a:r>
            <a:r>
              <a:rPr lang="de-DE" b="1" dirty="0" smtClean="0">
                <a:latin typeface="Arial" charset="0"/>
              </a:rPr>
              <a:t>25</a:t>
            </a: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 err="1" smtClean="0">
                <a:latin typeface="Arial" charset="0"/>
              </a:rPr>
              <a:t>Upper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and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Lower</a:t>
            </a:r>
            <a:r>
              <a:rPr lang="de-DE" b="1" dirty="0" smtClean="0">
                <a:latin typeface="Arial" charset="0"/>
              </a:rPr>
              <a:t> Neck </a:t>
            </a:r>
            <a:r>
              <a:rPr lang="de-DE" b="1" dirty="0" err="1" smtClean="0">
                <a:latin typeface="Arial" charset="0"/>
              </a:rPr>
              <a:t>My</a:t>
            </a:r>
            <a:r>
              <a:rPr lang="de-DE" b="1" dirty="0" smtClean="0">
                <a:latin typeface="Arial" charset="0"/>
              </a:rPr>
              <a:t>	I30I </a:t>
            </a:r>
            <a:r>
              <a:rPr lang="de-DE" b="1" dirty="0" err="1" smtClean="0">
                <a:latin typeface="Arial" charset="0"/>
              </a:rPr>
              <a:t>Nm</a:t>
            </a:r>
            <a:endParaRPr lang="de-DE" b="1" dirty="0" smtClean="0">
              <a:latin typeface="Arial" charset="0"/>
            </a:endParaRPr>
          </a:p>
          <a:p>
            <a:pPr>
              <a:tabLst>
                <a:tab pos="4035425" algn="l"/>
              </a:tabLst>
            </a:pPr>
            <a:endParaRPr lang="de-DE" b="1" dirty="0">
              <a:latin typeface="Arial" charset="0"/>
            </a:endParaRPr>
          </a:p>
          <a:p>
            <a:pPr>
              <a:tabLst>
                <a:tab pos="4035425" algn="l"/>
              </a:tabLst>
            </a:pPr>
            <a:r>
              <a:rPr lang="de-DE" b="1" dirty="0" err="1" smtClean="0">
                <a:latin typeface="Arial" charset="0"/>
              </a:rPr>
              <a:t>Upper</a:t>
            </a:r>
            <a:r>
              <a:rPr lang="de-DE" b="1" dirty="0" smtClean="0">
                <a:latin typeface="Arial" charset="0"/>
              </a:rPr>
              <a:t> Neck </a:t>
            </a:r>
            <a:r>
              <a:rPr lang="de-DE" b="1" dirty="0" err="1" smtClean="0">
                <a:latin typeface="Arial" charset="0"/>
              </a:rPr>
              <a:t>Fx</a:t>
            </a:r>
            <a:r>
              <a:rPr lang="de-DE" b="1" dirty="0" smtClean="0">
                <a:latin typeface="Arial" charset="0"/>
              </a:rPr>
              <a:t> 	I360I N</a:t>
            </a:r>
          </a:p>
          <a:p>
            <a:pPr>
              <a:tabLst>
                <a:tab pos="4035425" algn="l"/>
              </a:tabLst>
            </a:pPr>
            <a:endParaRPr lang="de-DE" b="1" dirty="0" smtClean="0">
              <a:latin typeface="Arial" charset="0"/>
            </a:endParaRPr>
          </a:p>
          <a:p>
            <a:pPr marL="4038600" indent="-4038600">
              <a:tabLst>
                <a:tab pos="4035425" algn="l"/>
              </a:tabLst>
            </a:pPr>
            <a:r>
              <a:rPr lang="de-DE" b="1" dirty="0" err="1" smtClean="0">
                <a:latin typeface="Arial" charset="0"/>
              </a:rPr>
              <a:t>Lower</a:t>
            </a:r>
            <a:r>
              <a:rPr lang="de-DE" b="1" dirty="0" smtClean="0">
                <a:latin typeface="Arial" charset="0"/>
              </a:rPr>
              <a:t> Neck </a:t>
            </a:r>
            <a:r>
              <a:rPr lang="de-DE" b="1" dirty="0" err="1">
                <a:latin typeface="Arial" charset="0"/>
              </a:rPr>
              <a:t>Fx</a:t>
            </a:r>
            <a:r>
              <a:rPr lang="de-DE" b="1" dirty="0">
                <a:latin typeface="Arial" charset="0"/>
              </a:rPr>
              <a:t> 	</a:t>
            </a:r>
            <a:r>
              <a:rPr lang="de-DE" b="1" dirty="0" err="1" smtClean="0">
                <a:latin typeface="Arial" charset="0"/>
              </a:rPr>
              <a:t>as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care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point</a:t>
            </a:r>
            <a:r>
              <a:rPr lang="de-DE" b="1" dirty="0" smtClean="0">
                <a:latin typeface="Arial" charset="0"/>
              </a:rPr>
              <a:t> / </a:t>
            </a:r>
            <a:r>
              <a:rPr lang="de-DE" b="1" dirty="0" err="1" smtClean="0">
                <a:latin typeface="Arial" charset="0"/>
              </a:rPr>
              <a:t>monitoring</a:t>
            </a:r>
            <a:r>
              <a:rPr lang="de-DE" b="1" dirty="0" smtClean="0">
                <a:latin typeface="Arial" charset="0"/>
              </a:rPr>
              <a:t>, </a:t>
            </a:r>
            <a:r>
              <a:rPr lang="de-DE" b="1" dirty="0" err="1" smtClean="0">
                <a:latin typeface="Arial" charset="0"/>
              </a:rPr>
              <a:t>language</a:t>
            </a:r>
            <a:r>
              <a:rPr lang="de-DE" b="1" dirty="0" smtClean="0">
                <a:latin typeface="Arial" charset="0"/>
              </a:rPr>
              <a:t> in </a:t>
            </a:r>
            <a:r>
              <a:rPr lang="de-DE" b="1" dirty="0" err="1" smtClean="0">
                <a:latin typeface="Arial" charset="0"/>
              </a:rPr>
              <a:t>preamble</a:t>
            </a:r>
            <a:r>
              <a:rPr lang="de-DE" b="1" dirty="0" smtClean="0">
                <a:latin typeface="Arial" charset="0"/>
              </a:rPr>
              <a:t>! (§147 in GRSP-65-24)</a:t>
            </a:r>
          </a:p>
          <a:p>
            <a:pPr marL="4038600" indent="-4038600">
              <a:tabLst>
                <a:tab pos="4035425" algn="l"/>
              </a:tabLst>
            </a:pPr>
            <a:endParaRPr lang="de-DE" b="1" dirty="0" smtClean="0">
              <a:solidFill>
                <a:srgbClr val="FFC000"/>
              </a:solidFill>
              <a:latin typeface="Arial" charset="0"/>
            </a:endParaRPr>
          </a:p>
          <a:p>
            <a:pPr marL="4038600" indent="-4038600">
              <a:tabLst>
                <a:tab pos="4035425" algn="l"/>
              </a:tabLst>
            </a:pPr>
            <a:r>
              <a:rPr lang="de-DE" b="1" dirty="0" err="1" smtClean="0">
                <a:latin typeface="Arial" charset="0"/>
              </a:rPr>
              <a:t>My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and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Fx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for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flexion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and</a:t>
            </a:r>
            <a:r>
              <a:rPr lang="de-DE" b="1" dirty="0" smtClean="0">
                <a:latin typeface="Arial" charset="0"/>
              </a:rPr>
              <a:t> </a:t>
            </a:r>
            <a:r>
              <a:rPr lang="de-DE" b="1" dirty="0" err="1" smtClean="0">
                <a:latin typeface="Arial" charset="0"/>
              </a:rPr>
              <a:t>extension</a:t>
            </a:r>
            <a:r>
              <a:rPr lang="de-DE" b="1" dirty="0" smtClean="0">
                <a:latin typeface="Arial" charset="0"/>
              </a:rPr>
              <a:t>!</a:t>
            </a:r>
            <a:endParaRPr lang="de-DE" b="1" dirty="0">
              <a:latin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90872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Latest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injury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criteria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agreed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during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18th IWG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meeting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852936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29000"/>
            <a:ext cx="3762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5</a:t>
            </a:fld>
            <a:endParaRPr lang="de-DE" sz="1400" smtClean="0"/>
          </a:p>
        </p:txBody>
      </p:sp>
      <p:sp>
        <p:nvSpPr>
          <p:cNvPr id="32771" name="Textfeld 4"/>
          <p:cNvSpPr txBox="1">
            <a:spLocks noChangeArrowheads="1"/>
          </p:cNvSpPr>
          <p:nvPr/>
        </p:nvSpPr>
        <p:spPr bwMode="auto">
          <a:xfrm>
            <a:off x="395536" y="1412777"/>
            <a:ext cx="8424862" cy="452431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35425" algn="l"/>
              </a:tabLst>
            </a:pPr>
            <a:r>
              <a:rPr lang="de-DE" sz="2400" dirty="0" smtClean="0">
                <a:latin typeface="Arial" charset="0"/>
              </a:rPr>
              <a:t>As a </a:t>
            </a:r>
            <a:r>
              <a:rPr lang="de-DE" sz="2400" dirty="0" err="1" smtClean="0">
                <a:latin typeface="Arial" charset="0"/>
              </a:rPr>
              <a:t>result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of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the</a:t>
            </a:r>
            <a:r>
              <a:rPr lang="de-DE" sz="2400" dirty="0" smtClean="0">
                <a:latin typeface="Arial" charset="0"/>
              </a:rPr>
              <a:t> 18th IWG </a:t>
            </a:r>
            <a:r>
              <a:rPr lang="de-DE" sz="2400" dirty="0" err="1" smtClean="0">
                <a:latin typeface="Arial" charset="0"/>
              </a:rPr>
              <a:t>meeting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the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BioRID</a:t>
            </a:r>
            <a:r>
              <a:rPr lang="de-DE" sz="2400" dirty="0" smtClean="0">
                <a:latin typeface="Arial" charset="0"/>
              </a:rPr>
              <a:t> TEG was </a:t>
            </a:r>
            <a:r>
              <a:rPr lang="de-DE" sz="2400" dirty="0" err="1" smtClean="0">
                <a:latin typeface="Arial" charset="0"/>
              </a:rPr>
              <a:t>reconstituted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and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had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its</a:t>
            </a:r>
            <a:r>
              <a:rPr lang="de-DE" sz="2400" dirty="0" smtClean="0">
                <a:latin typeface="Arial" charset="0"/>
              </a:rPr>
              <a:t> 17th </a:t>
            </a:r>
            <a:r>
              <a:rPr lang="de-DE" sz="2400" dirty="0" err="1" smtClean="0">
                <a:latin typeface="Arial" charset="0"/>
              </a:rPr>
              <a:t>WebEx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meeting</a:t>
            </a:r>
            <a:r>
              <a:rPr lang="de-DE" sz="2400" dirty="0" smtClean="0">
                <a:latin typeface="Arial" charset="0"/>
              </a:rPr>
              <a:t> on 6th </a:t>
            </a:r>
            <a:r>
              <a:rPr lang="de-DE" sz="2400" dirty="0" err="1" smtClean="0">
                <a:latin typeface="Arial" charset="0"/>
              </a:rPr>
              <a:t>of</a:t>
            </a:r>
            <a:r>
              <a:rPr lang="de-DE" sz="2400" dirty="0" smtClean="0">
                <a:latin typeface="Arial" charset="0"/>
              </a:rPr>
              <a:t> May </a:t>
            </a:r>
            <a:r>
              <a:rPr lang="de-DE" sz="2400" dirty="0" err="1" smtClean="0">
                <a:latin typeface="Arial" charset="0"/>
              </a:rPr>
              <a:t>with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the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main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task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to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reach</a:t>
            </a:r>
            <a:r>
              <a:rPr lang="de-DE" sz="2400" dirty="0" smtClean="0">
                <a:latin typeface="Arial" charset="0"/>
              </a:rPr>
              <a:t> an </a:t>
            </a:r>
            <a:r>
              <a:rPr lang="de-DE" sz="2400" dirty="0" err="1" smtClean="0">
                <a:latin typeface="Arial" charset="0"/>
              </a:rPr>
              <a:t>agreement</a:t>
            </a:r>
            <a:r>
              <a:rPr lang="de-DE" sz="2400" dirty="0" smtClean="0">
                <a:latin typeface="Arial" charset="0"/>
              </a:rPr>
              <a:t> on </a:t>
            </a:r>
            <a:r>
              <a:rPr lang="de-DE" sz="2400" dirty="0" err="1" smtClean="0">
                <a:latin typeface="Arial" charset="0"/>
              </a:rPr>
              <a:t>certification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procedures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including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corridors</a:t>
            </a:r>
            <a:endParaRPr lang="de-DE" sz="2400" dirty="0" smtClean="0">
              <a:latin typeface="Arial" charset="0"/>
            </a:endParaRP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endParaRPr lang="de-DE" sz="2400" dirty="0" smtClean="0">
              <a:latin typeface="Arial" charset="0"/>
            </a:endParaRP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 smtClean="0">
                <a:latin typeface="Arial" charset="0"/>
              </a:rPr>
              <a:t>Concerns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raised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from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some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strakeholders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with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regard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to</a:t>
            </a:r>
            <a:r>
              <a:rPr lang="de-DE" sz="2400" dirty="0" smtClean="0">
                <a:latin typeface="Arial" charset="0"/>
              </a:rPr>
              <a:t> Pot A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 smtClean="0">
                <a:latin typeface="Arial" charset="0"/>
              </a:rPr>
              <a:t>collect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data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from</a:t>
            </a:r>
            <a:r>
              <a:rPr lang="de-DE" sz="2400" dirty="0" smtClean="0">
                <a:latin typeface="Arial" charset="0"/>
              </a:rPr>
              <a:t> different </a:t>
            </a:r>
            <a:r>
              <a:rPr lang="de-DE" sz="2400" dirty="0" err="1" smtClean="0">
                <a:latin typeface="Arial" charset="0"/>
              </a:rPr>
              <a:t>labs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until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mid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of</a:t>
            </a:r>
            <a:r>
              <a:rPr lang="de-DE" sz="2400" dirty="0" smtClean="0">
                <a:latin typeface="Arial" charset="0"/>
              </a:rPr>
              <a:t> June 2019.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 smtClean="0">
                <a:latin typeface="Arial" charset="0"/>
              </a:rPr>
              <a:t>data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analysis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until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mid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July</a:t>
            </a:r>
            <a:r>
              <a:rPr lang="de-DE" sz="2400" dirty="0" smtClean="0">
                <a:latin typeface="Arial" charset="0"/>
              </a:rPr>
              <a:t> 2019.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 smtClean="0">
                <a:latin typeface="Arial" charset="0"/>
              </a:rPr>
              <a:t>WebEx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to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discuss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results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and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proposal</a:t>
            </a:r>
            <a:r>
              <a:rPr lang="de-DE" sz="2400" dirty="0" smtClean="0">
                <a:latin typeface="Arial" charset="0"/>
              </a:rPr>
              <a:t> …..</a:t>
            </a:r>
          </a:p>
          <a:p>
            <a:pPr marL="361950" indent="-361950">
              <a:buFont typeface="Arial" pitchFamily="34" charset="0"/>
              <a:buChar char="•"/>
              <a:tabLst>
                <a:tab pos="4035425" algn="l"/>
              </a:tabLst>
            </a:pPr>
            <a:endParaRPr lang="de-DE" sz="2400" dirty="0" smtClean="0">
              <a:latin typeface="Arial" charset="0"/>
            </a:endParaRPr>
          </a:p>
          <a:p>
            <a:pPr marL="361950" indent="-361950">
              <a:tabLst>
                <a:tab pos="4035425" algn="l"/>
              </a:tabLst>
            </a:pPr>
            <a:r>
              <a:rPr lang="de-DE" sz="2400" dirty="0" smtClean="0">
                <a:latin typeface="Arial" charset="0"/>
              </a:rPr>
              <a:t>Addendum </a:t>
            </a:r>
            <a:r>
              <a:rPr lang="de-DE" sz="2400" dirty="0" err="1" smtClean="0">
                <a:latin typeface="Arial" charset="0"/>
              </a:rPr>
              <a:t>to</a:t>
            </a:r>
            <a:r>
              <a:rPr lang="de-DE" sz="2400" dirty="0" smtClean="0">
                <a:latin typeface="Arial" charset="0"/>
              </a:rPr>
              <a:t> Mutual Resolution M.R.1. </a:t>
            </a:r>
            <a:endParaRPr lang="de-DE" sz="2400" dirty="0">
              <a:latin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5486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BioRID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TEG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733" y="1197000"/>
            <a:ext cx="8640763" cy="489629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400" b="1" dirty="0" smtClean="0"/>
              <a:t>Recommendations of the </a:t>
            </a:r>
            <a:r>
              <a:rPr lang="en-GB" sz="2400" b="1" dirty="0" err="1" smtClean="0"/>
              <a:t>BioRID</a:t>
            </a:r>
            <a:r>
              <a:rPr lang="en-GB" sz="2400" b="1" dirty="0" smtClean="0"/>
              <a:t> TEG during the 19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webex</a:t>
            </a:r>
            <a:r>
              <a:rPr lang="en-GB" sz="2400" b="1" dirty="0" smtClean="0"/>
              <a:t> on 12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September 2019 (TEG ID 19-9):</a:t>
            </a:r>
          </a:p>
          <a:p>
            <a:pPr marL="447675" indent="-447675" eaLnBrk="1" hangingPunct="1">
              <a:buFontTx/>
              <a:buAutoNum type="arabicPeriod"/>
              <a:defRPr/>
            </a:pPr>
            <a:r>
              <a:rPr lang="en-US" sz="2400" dirty="0" smtClean="0"/>
              <a:t>keep all corridors as they are with the exception of </a:t>
            </a:r>
          </a:p>
          <a:p>
            <a:pPr lvl="1" eaLnBrk="1" hangingPunct="1">
              <a:defRPr/>
            </a:pPr>
            <a:r>
              <a:rPr lang="en-US" sz="2400" dirty="0" smtClean="0"/>
              <a:t>Pot A and </a:t>
            </a:r>
          </a:p>
          <a:p>
            <a:pPr lvl="1" eaLnBrk="1" hangingPunct="1">
              <a:defRPr/>
            </a:pPr>
            <a:r>
              <a:rPr lang="en-US" sz="2400" dirty="0" smtClean="0"/>
              <a:t>Adjust Pot A at mean and keep the same corridor width</a:t>
            </a:r>
          </a:p>
          <a:p>
            <a:pPr lvl="1" eaLnBrk="1" hangingPunct="1">
              <a:buFont typeface="Symbol" pitchFamily="18" charset="2"/>
              <a:buChar char="-"/>
              <a:defRPr/>
            </a:pPr>
            <a:r>
              <a:rPr lang="en-US" sz="2400" dirty="0" smtClean="0"/>
              <a:t>keep jacket and pelvis compression for monitoring purposes only</a:t>
            </a:r>
          </a:p>
          <a:p>
            <a:pPr marL="447675" indent="-447675">
              <a:buFontTx/>
              <a:buAutoNum type="arabicPeriod"/>
              <a:defRPr/>
            </a:pPr>
            <a:r>
              <a:rPr lang="de-DE" sz="2400" dirty="0" err="1" smtClean="0"/>
              <a:t>bumper</a:t>
            </a:r>
            <a:r>
              <a:rPr lang="de-DE" sz="2400" dirty="0" smtClean="0"/>
              <a:t> </a:t>
            </a:r>
            <a:r>
              <a:rPr lang="de-DE" sz="2400" dirty="0" err="1" smtClean="0"/>
              <a:t>compression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added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drawings</a:t>
            </a:r>
            <a:endParaRPr lang="de-DE" sz="2400" dirty="0" smtClean="0"/>
          </a:p>
          <a:p>
            <a:pPr marL="447675" indent="-447675">
              <a:buFontTx/>
              <a:buAutoNum type="arabicPeriod"/>
              <a:defRPr/>
            </a:pPr>
            <a:r>
              <a:rPr lang="en-US" sz="2400" dirty="0" smtClean="0"/>
              <a:t>Review all certification criteria after 3 years </a:t>
            </a:r>
          </a:p>
          <a:p>
            <a:pPr marL="447675" indent="-447675">
              <a:buFontTx/>
              <a:buAutoNum type="arabicPeriod"/>
              <a:defRPr/>
            </a:pPr>
            <a:r>
              <a:rPr lang="de-DE" sz="2400" dirty="0" smtClean="0"/>
              <a:t>Remove C4 </a:t>
            </a:r>
            <a:r>
              <a:rPr lang="de-DE" sz="2400" dirty="0" err="1" smtClean="0"/>
              <a:t>mount</a:t>
            </a:r>
            <a:endParaRPr lang="de-DE" sz="2400" dirty="0" smtClean="0"/>
          </a:p>
          <a:p>
            <a:pPr marL="447675" indent="-447675">
              <a:buFontTx/>
              <a:buAutoNum type="arabicPeriod"/>
              <a:defRPr/>
            </a:pPr>
            <a:r>
              <a:rPr lang="de-DE" sz="2400" dirty="0" err="1" smtClean="0"/>
              <a:t>Shoe</a:t>
            </a:r>
            <a:r>
              <a:rPr lang="de-DE" sz="2400" dirty="0" smtClean="0"/>
              <a:t> </a:t>
            </a:r>
            <a:r>
              <a:rPr lang="de-DE" sz="2400" dirty="0" err="1" smtClean="0"/>
              <a:t>weight</a:t>
            </a:r>
            <a:r>
              <a:rPr lang="de-DE" sz="2400" dirty="0" smtClean="0"/>
              <a:t> </a:t>
            </a:r>
            <a:r>
              <a:rPr lang="de-DE" sz="2400" dirty="0" err="1" smtClean="0"/>
              <a:t>confirmed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: 0.57 +/- 0.1 kg (check PADI)</a:t>
            </a:r>
            <a:endParaRPr lang="en-US" sz="2800" dirty="0" smtClean="0"/>
          </a:p>
          <a:p>
            <a:pPr marL="0" indent="0" eaLnBrk="1" hangingPunct="1">
              <a:defRPr/>
            </a:pPr>
            <a:endParaRPr lang="en-GB" sz="2800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Slide </a:t>
            </a:r>
            <a:r>
              <a:rPr lang="de-DE" dirty="0" err="1" smtClean="0"/>
              <a:t>No</a:t>
            </a:r>
            <a:r>
              <a:rPr lang="de-DE" dirty="0" smtClean="0"/>
              <a:t>. </a:t>
            </a:r>
            <a:fld id="{A1A04BE9-5E4A-4A87-9D18-66F723273960}" type="slidenum">
              <a:rPr lang="de-DE" smtClean="0"/>
              <a:pPr>
                <a:defRPr/>
              </a:pPr>
              <a:t>6</a:t>
            </a:fld>
            <a:endParaRPr lang="de-DE" sz="14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95536" y="5486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BioRID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TEG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Slide No. </a:t>
            </a:r>
            <a:fld id="{A1A04BE9-5E4A-4A87-9D18-66F723273960}" type="slidenum">
              <a:rPr lang="de-DE" smtClean="0"/>
              <a:pPr>
                <a:defRPr/>
              </a:pPr>
              <a:t>7</a:t>
            </a:fld>
            <a:endParaRPr lang="de-DE" sz="1400" smtClean="0"/>
          </a:p>
        </p:txBody>
      </p:sp>
      <p:sp>
        <p:nvSpPr>
          <p:cNvPr id="32771" name="Textfeld 4"/>
          <p:cNvSpPr txBox="1">
            <a:spLocks noChangeArrowheads="1"/>
          </p:cNvSpPr>
          <p:nvPr/>
        </p:nvSpPr>
        <p:spPr bwMode="auto">
          <a:xfrm>
            <a:off x="395536" y="1196752"/>
            <a:ext cx="8424862" cy="526297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r>
              <a:rPr lang="de-DE" sz="2400" dirty="0" err="1" smtClean="0">
                <a:latin typeface="Arial" charset="0"/>
              </a:rPr>
              <a:t>At</a:t>
            </a:r>
            <a:r>
              <a:rPr lang="de-DE" sz="2400" dirty="0" smtClean="0">
                <a:latin typeface="Arial" charset="0"/>
              </a:rPr>
              <a:t> </a:t>
            </a:r>
            <a:r>
              <a:rPr lang="de-DE" sz="2400" dirty="0" err="1" smtClean="0">
                <a:latin typeface="Arial" charset="0"/>
              </a:rPr>
              <a:t>the</a:t>
            </a:r>
            <a:r>
              <a:rPr lang="de-DE" sz="2400" dirty="0" smtClean="0">
                <a:latin typeface="Arial" charset="0"/>
              </a:rPr>
              <a:t> 65th GRSP </a:t>
            </a:r>
            <a:r>
              <a:rPr lang="en-GB" sz="2400" dirty="0" smtClean="0">
                <a:cs typeface="Arial" pitchFamily="34" charset="0"/>
              </a:rPr>
              <a:t>the content of document </a:t>
            </a:r>
            <a:r>
              <a:rPr lang="en-GB" sz="2400" b="1" dirty="0" smtClean="0">
                <a:cs typeface="Arial" pitchFamily="34" charset="0"/>
              </a:rPr>
              <a:t>ECE/TRANS/WP.29/GRSP/2019/5</a:t>
            </a:r>
            <a:r>
              <a:rPr lang="en-GB" sz="2400" dirty="0" smtClean="0">
                <a:cs typeface="Arial" pitchFamily="34" charset="0"/>
              </a:rPr>
              <a:t> and </a:t>
            </a:r>
            <a:r>
              <a:rPr lang="en-GB" sz="2400" b="1" dirty="0" smtClean="0">
                <a:cs typeface="Arial" pitchFamily="34" charset="0"/>
              </a:rPr>
              <a:t>65-24</a:t>
            </a:r>
            <a:r>
              <a:rPr lang="en-GB" sz="2400" dirty="0" smtClean="0">
                <a:cs typeface="Arial" pitchFamily="34" charset="0"/>
              </a:rPr>
              <a:t> were introduced (Doc 65-32) and discussed. </a:t>
            </a: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endParaRPr lang="en-GB" sz="2400" dirty="0" smtClean="0">
              <a:cs typeface="Arial" pitchFamily="34" charset="0"/>
            </a:endParaRP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r>
              <a:rPr lang="en-GB" sz="2400" dirty="0" smtClean="0">
                <a:cs typeface="Arial" pitchFamily="34" charset="0"/>
              </a:rPr>
              <a:t>The IWG asked for final comments on the content of documents for </a:t>
            </a:r>
            <a:r>
              <a:rPr lang="en-GB" sz="2400" dirty="0" err="1" smtClean="0">
                <a:cs typeface="Arial" pitchFamily="34" charset="0"/>
              </a:rPr>
              <a:t>inclussion</a:t>
            </a:r>
            <a:r>
              <a:rPr lang="en-GB" sz="2400" dirty="0" smtClean="0">
                <a:cs typeface="Arial" pitchFamily="34" charset="0"/>
              </a:rPr>
              <a:t> in the final proposal for this December session.</a:t>
            </a: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endParaRPr lang="en-GB" sz="2400" b="1" dirty="0" smtClean="0">
              <a:cs typeface="Arial" pitchFamily="34" charset="0"/>
            </a:endParaRP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r>
              <a:rPr lang="en-GB" sz="2400" b="1" dirty="0" smtClean="0">
                <a:cs typeface="Arial" pitchFamily="34" charset="0"/>
              </a:rPr>
              <a:t>ECE/TRANS/WP.29/GRSP/2019/26 is the final proposal of the IWG for approval by GRSP during this session.</a:t>
            </a: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endParaRPr lang="en-GB" sz="2400" b="1" dirty="0" smtClean="0">
              <a:latin typeface="Arial" charset="0"/>
              <a:cs typeface="Arial" pitchFamily="34" charset="0"/>
            </a:endParaRPr>
          </a:p>
          <a:p>
            <a:pPr marL="358775" indent="-358775">
              <a:buFont typeface="Arial" pitchFamily="34" charset="0"/>
              <a:buChar char="•"/>
              <a:tabLst>
                <a:tab pos="4035425" algn="l"/>
              </a:tabLst>
            </a:pPr>
            <a:r>
              <a:rPr lang="en-GB" sz="2400" dirty="0" smtClean="0">
                <a:cs typeface="Arial" pitchFamily="34" charset="0"/>
              </a:rPr>
              <a:t>The proposal for the inclusion of the </a:t>
            </a:r>
            <a:r>
              <a:rPr lang="en-GB" sz="2400" dirty="0" err="1" smtClean="0">
                <a:cs typeface="Arial" pitchFamily="34" charset="0"/>
              </a:rPr>
              <a:t>BioRID</a:t>
            </a:r>
            <a:r>
              <a:rPr lang="en-GB" sz="2400" dirty="0" smtClean="0">
                <a:cs typeface="Arial" pitchFamily="34" charset="0"/>
              </a:rPr>
              <a:t> UN test tool in the Mutual Resolution 1 for WP.29 is still under final review.</a:t>
            </a:r>
            <a:endParaRPr lang="de-DE" sz="2400" dirty="0">
              <a:latin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5486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Status /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Recommendation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16632"/>
            <a:ext cx="939580" cy="1411251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</a:p>
          <a:p>
            <a:pPr algn="ctr" eaLnBrk="1" hangingPunct="1">
              <a:buFontTx/>
              <a:buNone/>
            </a:pPr>
            <a:endParaRPr lang="de-DE" dirty="0" smtClean="0"/>
          </a:p>
          <a:p>
            <a:pPr algn="ctr" eaLnBrk="1" hangingPunct="1">
              <a:buFontTx/>
              <a:buNone/>
            </a:pPr>
            <a:endParaRPr lang="de-DE" dirty="0" smtClean="0"/>
          </a:p>
          <a:p>
            <a:pPr algn="ctr" eaLnBrk="1" hangingPunct="1">
              <a:buFontTx/>
              <a:buNone/>
            </a:pPr>
            <a:endParaRPr lang="de-DE" sz="2000" dirty="0" smtClean="0"/>
          </a:p>
          <a:p>
            <a:pPr algn="ctr" eaLnBrk="1" hangingPunct="1">
              <a:buFontTx/>
              <a:buNone/>
            </a:pPr>
            <a:r>
              <a:rPr lang="de-DE" sz="2000" dirty="0" smtClean="0"/>
              <a:t>Bernd Lorenz</a:t>
            </a:r>
          </a:p>
          <a:p>
            <a:pPr algn="ctr" eaLnBrk="1" hangingPunct="1">
              <a:buFontTx/>
              <a:buNone/>
            </a:pPr>
            <a:r>
              <a:rPr lang="de-DE" sz="1600" dirty="0" smtClean="0"/>
              <a:t>Bundesanstalt für Straßenwesen (</a:t>
            </a:r>
            <a:r>
              <a:rPr lang="de-DE" sz="1600" dirty="0" err="1" smtClean="0"/>
              <a:t>BASt</a:t>
            </a:r>
            <a:r>
              <a:rPr lang="de-DE" sz="1600" dirty="0" smtClean="0"/>
              <a:t>)</a:t>
            </a:r>
          </a:p>
          <a:p>
            <a:pPr algn="ctr" eaLnBrk="1" hangingPunct="1">
              <a:buFontTx/>
              <a:buNone/>
            </a:pPr>
            <a:r>
              <a:rPr lang="de-DE" sz="1600" dirty="0" smtClean="0"/>
              <a:t>Brüderstraße 53</a:t>
            </a:r>
          </a:p>
          <a:p>
            <a:pPr algn="ctr" eaLnBrk="1" hangingPunct="1">
              <a:buFontTx/>
              <a:buNone/>
            </a:pPr>
            <a:r>
              <a:rPr lang="de-DE" sz="1600" dirty="0" smtClean="0"/>
              <a:t>D-51427 Bergisch Gladbach</a:t>
            </a:r>
          </a:p>
          <a:p>
            <a:pPr algn="ctr" eaLnBrk="1" hangingPunct="1">
              <a:buFontTx/>
              <a:buNone/>
            </a:pPr>
            <a:r>
              <a:rPr lang="de-DE" sz="2000" dirty="0" smtClean="0"/>
              <a:t>lorenz@bast.de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472</Words>
  <Application>Microsoft Office PowerPoint</Application>
  <PresentationFormat>On-screen Show (4:3)</PresentationFormat>
  <Paragraphs>77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Standarddesign</vt:lpstr>
      <vt:lpstr>PowerPoint Presentation</vt:lpstr>
      <vt:lpstr>Background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 BioRID TEG</dc:title>
  <dc:creator>Lorenz BASt</dc:creator>
  <cp:lastModifiedBy>ONU</cp:lastModifiedBy>
  <cp:revision>200</cp:revision>
  <dcterms:created xsi:type="dcterms:W3CDTF">2010-05-15T19:52:42Z</dcterms:created>
  <dcterms:modified xsi:type="dcterms:W3CDTF">2019-12-12T13:18:28Z</dcterms:modified>
</cp:coreProperties>
</file>