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312" r:id="rId4"/>
    <p:sldId id="272" r:id="rId5"/>
    <p:sldId id="295" r:id="rId6"/>
    <p:sldId id="273" r:id="rId7"/>
    <p:sldId id="274" r:id="rId8"/>
    <p:sldId id="275" r:id="rId9"/>
    <p:sldId id="296" r:id="rId10"/>
    <p:sldId id="325" r:id="rId11"/>
    <p:sldId id="326" r:id="rId12"/>
    <p:sldId id="324" r:id="rId13"/>
    <p:sldId id="280" r:id="rId14"/>
    <p:sldId id="303" r:id="rId15"/>
    <p:sldId id="331" r:id="rId16"/>
    <p:sldId id="330" r:id="rId17"/>
    <p:sldId id="323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mm, Peter (059)" initials="SP(" lastIdx="6" clrIdx="0">
    <p:extLst>
      <p:ext uri="{19B8F6BF-5375-455C-9EA6-DF929625EA0E}">
        <p15:presenceInfo xmlns:p15="http://schemas.microsoft.com/office/powerpoint/2012/main" userId="S-1-5-21-1482476501-1450960922-725345543-3629324" providerId="AD"/>
      </p:ext>
    </p:extLst>
  </p:cmAuthor>
  <p:cmAuthor id="2" name="Esser, Matthias (059)" initials="ESSERMA" lastIdx="2" clrIdx="1">
    <p:extLst>
      <p:ext uri="{19B8F6BF-5375-455C-9EA6-DF929625EA0E}">
        <p15:presenceInfo xmlns:p15="http://schemas.microsoft.com/office/powerpoint/2012/main" userId="Esser, Matthias (059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53E"/>
    <a:srgbClr val="000000"/>
    <a:srgbClr val="7E7F7E"/>
    <a:srgbClr val="D9D9D9"/>
    <a:srgbClr val="192551"/>
    <a:srgbClr val="008BB3"/>
    <a:srgbClr val="0082B3"/>
    <a:srgbClr val="9E9E9E"/>
    <a:srgbClr val="00206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DC98E-03BA-47B5-949F-E08C706377E6}" type="doc">
      <dgm:prSet loTypeId="urn:microsoft.com/office/officeart/2005/8/layout/pyramid1" loCatId="pyramid" qsTypeId="urn:microsoft.com/office/officeart/2005/8/quickstyle/3d2" qsCatId="3D" csTypeId="urn:microsoft.com/office/officeart/2005/8/colors/accent3_2" csCatId="accent3" phldr="1"/>
      <dgm:spPr/>
    </dgm:pt>
    <dgm:pt modelId="{A4148734-5752-47C0-A610-417EB0337941}">
      <dgm:prSet phldrT="[Text]" custT="1"/>
      <dgm:spPr>
        <a:solidFill>
          <a:srgbClr val="0082B3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sz="3000" dirty="0">
              <a:solidFill>
                <a:schemeClr val="bg1"/>
              </a:solidFill>
            </a:rPr>
            <a:t>Real- World- Test Drive</a:t>
          </a:r>
        </a:p>
      </dgm:t>
    </dgm:pt>
    <dgm:pt modelId="{481F7247-3936-4109-8356-28C52C6AD535}" type="parTrans" cxnId="{35ABD2D5-8FC3-4383-AC46-1B8C7D80839D}">
      <dgm:prSet/>
      <dgm:spPr/>
      <dgm:t>
        <a:bodyPr/>
        <a:lstStyle/>
        <a:p>
          <a:endParaRPr lang="de-DE"/>
        </a:p>
      </dgm:t>
    </dgm:pt>
    <dgm:pt modelId="{F5F35D73-2006-454C-BCC3-F10F003CA182}" type="sibTrans" cxnId="{35ABD2D5-8FC3-4383-AC46-1B8C7D80839D}">
      <dgm:prSet/>
      <dgm:spPr/>
      <dgm:t>
        <a:bodyPr/>
        <a:lstStyle/>
        <a:p>
          <a:endParaRPr lang="de-DE"/>
        </a:p>
      </dgm:t>
    </dgm:pt>
    <dgm:pt modelId="{4C9D13FF-5DB9-4806-B278-734E57944E82}">
      <dgm:prSet phldrT="[Text]" custT="1"/>
      <dgm:spPr>
        <a:solidFill>
          <a:srgbClr val="9E9E9E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sz="3000" dirty="0" err="1">
              <a:solidFill>
                <a:schemeClr val="bg1"/>
              </a:solidFill>
            </a:rPr>
            <a:t>Physical</a:t>
          </a:r>
          <a:r>
            <a:rPr lang="de-DE" sz="3000" dirty="0">
              <a:solidFill>
                <a:schemeClr val="bg1"/>
              </a:solidFill>
            </a:rPr>
            <a:t> </a:t>
          </a:r>
          <a:r>
            <a:rPr lang="de-DE" sz="3000" dirty="0" err="1">
              <a:solidFill>
                <a:schemeClr val="bg1"/>
              </a:solidFill>
            </a:rPr>
            <a:t>Certification</a:t>
          </a:r>
          <a:r>
            <a:rPr lang="de-DE" sz="3000" dirty="0">
              <a:solidFill>
                <a:schemeClr val="bg1"/>
              </a:solidFill>
            </a:rPr>
            <a:t> Tests</a:t>
          </a:r>
        </a:p>
      </dgm:t>
    </dgm:pt>
    <dgm:pt modelId="{3522009D-6DF4-48A2-A9DC-937912A4C51D}" type="parTrans" cxnId="{8C9D7C7E-EF39-4358-A5E1-92689B5D7FBA}">
      <dgm:prSet/>
      <dgm:spPr/>
      <dgm:t>
        <a:bodyPr/>
        <a:lstStyle/>
        <a:p>
          <a:endParaRPr lang="de-DE"/>
        </a:p>
      </dgm:t>
    </dgm:pt>
    <dgm:pt modelId="{CBB04FEA-6E49-40FF-B4AA-DE829D4552FC}" type="sibTrans" cxnId="{8C9D7C7E-EF39-4358-A5E1-92689B5D7FBA}">
      <dgm:prSet/>
      <dgm:spPr/>
      <dgm:t>
        <a:bodyPr/>
        <a:lstStyle/>
        <a:p>
          <a:endParaRPr lang="de-DE"/>
        </a:p>
      </dgm:t>
    </dgm:pt>
    <dgm:pt modelId="{D37F469A-218F-4FAD-984C-575D17E093B0}">
      <dgm:prSet phldrT="[Text]" custT="1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sz="3000" dirty="0">
              <a:solidFill>
                <a:schemeClr val="bg1"/>
              </a:solidFill>
            </a:rPr>
            <a:t>Audit </a:t>
          </a:r>
          <a:r>
            <a:rPr lang="de-DE" sz="3000" dirty="0" err="1">
              <a:solidFill>
                <a:schemeClr val="bg1"/>
              </a:solidFill>
            </a:rPr>
            <a:t>and</a:t>
          </a:r>
          <a:r>
            <a:rPr lang="de-DE" sz="3000" dirty="0">
              <a:solidFill>
                <a:schemeClr val="bg1"/>
              </a:solidFill>
            </a:rPr>
            <a:t> Assessment</a:t>
          </a:r>
        </a:p>
      </dgm:t>
    </dgm:pt>
    <dgm:pt modelId="{E6E23447-3DD7-4358-92E8-5F47AAE28A79}" type="parTrans" cxnId="{7F2901A7-862E-4F1A-963A-FD73C3651F24}">
      <dgm:prSet/>
      <dgm:spPr/>
      <dgm:t>
        <a:bodyPr/>
        <a:lstStyle/>
        <a:p>
          <a:endParaRPr lang="de-DE"/>
        </a:p>
      </dgm:t>
    </dgm:pt>
    <dgm:pt modelId="{CFAA20F3-130E-4B3B-8B2B-896DC457474D}" type="sibTrans" cxnId="{7F2901A7-862E-4F1A-963A-FD73C3651F24}">
      <dgm:prSet/>
      <dgm:spPr/>
      <dgm:t>
        <a:bodyPr/>
        <a:lstStyle/>
        <a:p>
          <a:endParaRPr lang="de-DE"/>
        </a:p>
      </dgm:t>
    </dgm:pt>
    <dgm:pt modelId="{AD652D37-A741-47F5-A527-25324A2EE3B4}" type="pres">
      <dgm:prSet presAssocID="{532DC98E-03BA-47B5-949F-E08C706377E6}" presName="Name0" presStyleCnt="0">
        <dgm:presLayoutVars>
          <dgm:dir/>
          <dgm:animLvl val="lvl"/>
          <dgm:resizeHandles val="exact"/>
        </dgm:presLayoutVars>
      </dgm:prSet>
      <dgm:spPr/>
    </dgm:pt>
    <dgm:pt modelId="{1AD7647F-42BB-476E-9F26-8174CD3C8AB6}" type="pres">
      <dgm:prSet presAssocID="{A4148734-5752-47C0-A610-417EB0337941}" presName="Name8" presStyleCnt="0"/>
      <dgm:spPr/>
    </dgm:pt>
    <dgm:pt modelId="{EB1EF0E0-3FF3-4E6D-ABD7-1123074F1B6E}" type="pres">
      <dgm:prSet presAssocID="{A4148734-5752-47C0-A610-417EB0337941}" presName="level" presStyleLbl="node1" presStyleIdx="0" presStyleCnt="3" custLinFactNeighborX="-522" custLinFactNeighborY="-22616">
        <dgm:presLayoutVars>
          <dgm:chMax val="1"/>
          <dgm:bulletEnabled val="1"/>
        </dgm:presLayoutVars>
      </dgm:prSet>
      <dgm:spPr/>
    </dgm:pt>
    <dgm:pt modelId="{983B48C6-E449-4133-AA1A-EEF4551E8288}" type="pres">
      <dgm:prSet presAssocID="{A4148734-5752-47C0-A610-417EB033794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4DCBB-7B48-4DB7-9769-737D46BCA600}" type="pres">
      <dgm:prSet presAssocID="{4C9D13FF-5DB9-4806-B278-734E57944E82}" presName="Name8" presStyleCnt="0"/>
      <dgm:spPr/>
    </dgm:pt>
    <dgm:pt modelId="{0A049459-781A-4DD7-A3E5-224F8EAFDCAB}" type="pres">
      <dgm:prSet presAssocID="{4C9D13FF-5DB9-4806-B278-734E57944E82}" presName="level" presStyleLbl="node1" presStyleIdx="1" presStyleCnt="3" custLinFactNeighborX="-261" custLinFactNeighborY="307">
        <dgm:presLayoutVars>
          <dgm:chMax val="1"/>
          <dgm:bulletEnabled val="1"/>
        </dgm:presLayoutVars>
      </dgm:prSet>
      <dgm:spPr/>
    </dgm:pt>
    <dgm:pt modelId="{8F5E734F-2BC0-4BB7-B6C5-9CCEF4C41DA2}" type="pres">
      <dgm:prSet presAssocID="{4C9D13FF-5DB9-4806-B278-734E57944E8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02E706E-E80B-42B4-93A3-C90992A450F7}" type="pres">
      <dgm:prSet presAssocID="{D37F469A-218F-4FAD-984C-575D17E093B0}" presName="Name8" presStyleCnt="0"/>
      <dgm:spPr/>
    </dgm:pt>
    <dgm:pt modelId="{8DC83636-3E4D-441C-873E-1DD21C0742DB}" type="pres">
      <dgm:prSet presAssocID="{D37F469A-218F-4FAD-984C-575D17E093B0}" presName="level" presStyleLbl="node1" presStyleIdx="2" presStyleCnt="3" custLinFactNeighborY="19385">
        <dgm:presLayoutVars>
          <dgm:chMax val="1"/>
          <dgm:bulletEnabled val="1"/>
        </dgm:presLayoutVars>
      </dgm:prSet>
      <dgm:spPr/>
    </dgm:pt>
    <dgm:pt modelId="{E75D6260-A5FB-47E6-8415-C1B70AD5D3C7}" type="pres">
      <dgm:prSet presAssocID="{D37F469A-218F-4FAD-984C-575D17E093B0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EF61227-2C2E-4D4E-8B47-A5F6937AD5BA}" type="presOf" srcId="{4C9D13FF-5DB9-4806-B278-734E57944E82}" destId="{0A049459-781A-4DD7-A3E5-224F8EAFDCAB}" srcOrd="0" destOrd="0" presId="urn:microsoft.com/office/officeart/2005/8/layout/pyramid1"/>
    <dgm:cxn modelId="{D6063C37-3ACA-4234-B1F4-031D8F55CD23}" type="presOf" srcId="{D37F469A-218F-4FAD-984C-575D17E093B0}" destId="{E75D6260-A5FB-47E6-8415-C1B70AD5D3C7}" srcOrd="1" destOrd="0" presId="urn:microsoft.com/office/officeart/2005/8/layout/pyramid1"/>
    <dgm:cxn modelId="{AE646576-0690-42ED-BE42-F3E62AF58964}" type="presOf" srcId="{532DC98E-03BA-47B5-949F-E08C706377E6}" destId="{AD652D37-A741-47F5-A527-25324A2EE3B4}" srcOrd="0" destOrd="0" presId="urn:microsoft.com/office/officeart/2005/8/layout/pyramid1"/>
    <dgm:cxn modelId="{8C9D7C7E-EF39-4358-A5E1-92689B5D7FBA}" srcId="{532DC98E-03BA-47B5-949F-E08C706377E6}" destId="{4C9D13FF-5DB9-4806-B278-734E57944E82}" srcOrd="1" destOrd="0" parTransId="{3522009D-6DF4-48A2-A9DC-937912A4C51D}" sibTransId="{CBB04FEA-6E49-40FF-B4AA-DE829D4552FC}"/>
    <dgm:cxn modelId="{9DDEEBA5-2251-4754-8D75-5AF6FE5B5483}" type="presOf" srcId="{A4148734-5752-47C0-A610-417EB0337941}" destId="{983B48C6-E449-4133-AA1A-EEF4551E8288}" srcOrd="1" destOrd="0" presId="urn:microsoft.com/office/officeart/2005/8/layout/pyramid1"/>
    <dgm:cxn modelId="{7F2901A7-862E-4F1A-963A-FD73C3651F24}" srcId="{532DC98E-03BA-47B5-949F-E08C706377E6}" destId="{D37F469A-218F-4FAD-984C-575D17E093B0}" srcOrd="2" destOrd="0" parTransId="{E6E23447-3DD7-4358-92E8-5F47AAE28A79}" sibTransId="{CFAA20F3-130E-4B3B-8B2B-896DC457474D}"/>
    <dgm:cxn modelId="{978347D3-34DB-44CC-AE7A-A0C06503257E}" type="presOf" srcId="{A4148734-5752-47C0-A610-417EB0337941}" destId="{EB1EF0E0-3FF3-4E6D-ABD7-1123074F1B6E}" srcOrd="0" destOrd="0" presId="urn:microsoft.com/office/officeart/2005/8/layout/pyramid1"/>
    <dgm:cxn modelId="{35ABD2D5-8FC3-4383-AC46-1B8C7D80839D}" srcId="{532DC98E-03BA-47B5-949F-E08C706377E6}" destId="{A4148734-5752-47C0-A610-417EB0337941}" srcOrd="0" destOrd="0" parTransId="{481F7247-3936-4109-8356-28C52C6AD535}" sibTransId="{F5F35D73-2006-454C-BCC3-F10F003CA182}"/>
    <dgm:cxn modelId="{720D30F3-5154-48A3-A539-0923C499ED83}" type="presOf" srcId="{4C9D13FF-5DB9-4806-B278-734E57944E82}" destId="{8F5E734F-2BC0-4BB7-B6C5-9CCEF4C41DA2}" srcOrd="1" destOrd="0" presId="urn:microsoft.com/office/officeart/2005/8/layout/pyramid1"/>
    <dgm:cxn modelId="{86ACF7F3-DE7C-4F2C-898C-3D3DEAE6471C}" type="presOf" srcId="{D37F469A-218F-4FAD-984C-575D17E093B0}" destId="{8DC83636-3E4D-441C-873E-1DD21C0742DB}" srcOrd="0" destOrd="0" presId="urn:microsoft.com/office/officeart/2005/8/layout/pyramid1"/>
    <dgm:cxn modelId="{57A347AB-DB2C-49CE-8690-ADDC5F2C9A3D}" type="presParOf" srcId="{AD652D37-A741-47F5-A527-25324A2EE3B4}" destId="{1AD7647F-42BB-476E-9F26-8174CD3C8AB6}" srcOrd="0" destOrd="0" presId="urn:microsoft.com/office/officeart/2005/8/layout/pyramid1"/>
    <dgm:cxn modelId="{14D85D82-312B-42D9-918D-5739D1A63F17}" type="presParOf" srcId="{1AD7647F-42BB-476E-9F26-8174CD3C8AB6}" destId="{EB1EF0E0-3FF3-4E6D-ABD7-1123074F1B6E}" srcOrd="0" destOrd="0" presId="urn:microsoft.com/office/officeart/2005/8/layout/pyramid1"/>
    <dgm:cxn modelId="{C487F483-C495-4C63-8861-849D4BEB1084}" type="presParOf" srcId="{1AD7647F-42BB-476E-9F26-8174CD3C8AB6}" destId="{983B48C6-E449-4133-AA1A-EEF4551E8288}" srcOrd="1" destOrd="0" presId="urn:microsoft.com/office/officeart/2005/8/layout/pyramid1"/>
    <dgm:cxn modelId="{1F4C9FC9-B3B0-4FF9-9BA3-CFD3B2CEF5F5}" type="presParOf" srcId="{AD652D37-A741-47F5-A527-25324A2EE3B4}" destId="{4D54DCBB-7B48-4DB7-9769-737D46BCA600}" srcOrd="1" destOrd="0" presId="urn:microsoft.com/office/officeart/2005/8/layout/pyramid1"/>
    <dgm:cxn modelId="{E6172FB2-0496-4437-9D8C-AE0C47EF7F98}" type="presParOf" srcId="{4D54DCBB-7B48-4DB7-9769-737D46BCA600}" destId="{0A049459-781A-4DD7-A3E5-224F8EAFDCAB}" srcOrd="0" destOrd="0" presId="urn:microsoft.com/office/officeart/2005/8/layout/pyramid1"/>
    <dgm:cxn modelId="{6F812B45-FA97-44AA-8396-923BF8D21D3B}" type="presParOf" srcId="{4D54DCBB-7B48-4DB7-9769-737D46BCA600}" destId="{8F5E734F-2BC0-4BB7-B6C5-9CCEF4C41DA2}" srcOrd="1" destOrd="0" presId="urn:microsoft.com/office/officeart/2005/8/layout/pyramid1"/>
    <dgm:cxn modelId="{C175FB79-27A0-481B-AD33-7771F7CF06AD}" type="presParOf" srcId="{AD652D37-A741-47F5-A527-25324A2EE3B4}" destId="{B02E706E-E80B-42B4-93A3-C90992A450F7}" srcOrd="2" destOrd="0" presId="urn:microsoft.com/office/officeart/2005/8/layout/pyramid1"/>
    <dgm:cxn modelId="{CF9D8AC8-B70A-4F89-9871-B6DBE4B6F200}" type="presParOf" srcId="{B02E706E-E80B-42B4-93A3-C90992A450F7}" destId="{8DC83636-3E4D-441C-873E-1DD21C0742DB}" srcOrd="0" destOrd="0" presId="urn:microsoft.com/office/officeart/2005/8/layout/pyramid1"/>
    <dgm:cxn modelId="{708DBD64-6ADC-405F-A56D-8BD96DD7B2C5}" type="presParOf" srcId="{B02E706E-E80B-42B4-93A3-C90992A450F7}" destId="{E75D6260-A5FB-47E6-8415-C1B70AD5D3C7}" srcOrd="1" destOrd="0" presId="urn:microsoft.com/office/officeart/2005/8/layout/pyramid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EF0E0-3FF3-4E6D-ABD7-1123074F1B6E}">
      <dsp:nvSpPr>
        <dsp:cNvPr id="0" name=""/>
        <dsp:cNvSpPr/>
      </dsp:nvSpPr>
      <dsp:spPr>
        <a:xfrm>
          <a:off x="1598927" y="0"/>
          <a:ext cx="1607318" cy="1557891"/>
        </a:xfrm>
        <a:prstGeom prst="trapezoid">
          <a:avLst>
            <a:gd name="adj" fmla="val 51586"/>
          </a:avLst>
        </a:prstGeom>
        <a:solidFill>
          <a:srgbClr val="0082B3"/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>
              <a:solidFill>
                <a:schemeClr val="bg1"/>
              </a:solidFill>
            </a:rPr>
            <a:t>Real- World- Test Drive</a:t>
          </a:r>
        </a:p>
      </dsp:txBody>
      <dsp:txXfrm>
        <a:off x="1598927" y="0"/>
        <a:ext cx="1607318" cy="1557891"/>
      </dsp:txXfrm>
    </dsp:sp>
    <dsp:sp modelId="{0A049459-781A-4DD7-A3E5-224F8EAFDCAB}">
      <dsp:nvSpPr>
        <dsp:cNvPr id="0" name=""/>
        <dsp:cNvSpPr/>
      </dsp:nvSpPr>
      <dsp:spPr>
        <a:xfrm>
          <a:off x="795268" y="1562674"/>
          <a:ext cx="3214636" cy="1557891"/>
        </a:xfrm>
        <a:prstGeom prst="trapezoid">
          <a:avLst>
            <a:gd name="adj" fmla="val 51586"/>
          </a:avLst>
        </a:prstGeom>
        <a:solidFill>
          <a:srgbClr val="9E9E9E"/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 err="1">
              <a:solidFill>
                <a:schemeClr val="bg1"/>
              </a:solidFill>
            </a:rPr>
            <a:t>Physical</a:t>
          </a:r>
          <a:r>
            <a:rPr lang="de-DE" sz="3000" kern="1200" dirty="0">
              <a:solidFill>
                <a:schemeClr val="bg1"/>
              </a:solidFill>
            </a:rPr>
            <a:t> </a:t>
          </a:r>
          <a:r>
            <a:rPr lang="de-DE" sz="3000" kern="1200" dirty="0" err="1">
              <a:solidFill>
                <a:schemeClr val="bg1"/>
              </a:solidFill>
            </a:rPr>
            <a:t>Certification</a:t>
          </a:r>
          <a:r>
            <a:rPr lang="de-DE" sz="3000" kern="1200" dirty="0">
              <a:solidFill>
                <a:schemeClr val="bg1"/>
              </a:solidFill>
            </a:rPr>
            <a:t> Tests</a:t>
          </a:r>
        </a:p>
      </dsp:txBody>
      <dsp:txXfrm>
        <a:off x="1357830" y="1562674"/>
        <a:ext cx="2089513" cy="1557891"/>
      </dsp:txXfrm>
    </dsp:sp>
    <dsp:sp modelId="{8DC83636-3E4D-441C-873E-1DD21C0742DB}">
      <dsp:nvSpPr>
        <dsp:cNvPr id="0" name=""/>
        <dsp:cNvSpPr/>
      </dsp:nvSpPr>
      <dsp:spPr>
        <a:xfrm>
          <a:off x="0" y="3115783"/>
          <a:ext cx="4821953" cy="1557891"/>
        </a:xfrm>
        <a:prstGeom prst="trapezoid">
          <a:avLst>
            <a:gd name="adj" fmla="val 51586"/>
          </a:avLst>
        </a:prstGeom>
        <a:solidFill>
          <a:srgbClr val="002060"/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>
              <a:solidFill>
                <a:schemeClr val="bg1"/>
              </a:solidFill>
            </a:rPr>
            <a:t>Audit </a:t>
          </a:r>
          <a:r>
            <a:rPr lang="de-DE" sz="3000" kern="1200" dirty="0" err="1">
              <a:solidFill>
                <a:schemeClr val="bg1"/>
              </a:solidFill>
            </a:rPr>
            <a:t>and</a:t>
          </a:r>
          <a:r>
            <a:rPr lang="de-DE" sz="3000" kern="1200" dirty="0">
              <a:solidFill>
                <a:schemeClr val="bg1"/>
              </a:solidFill>
            </a:rPr>
            <a:t> Assessment</a:t>
          </a:r>
        </a:p>
      </dsp:txBody>
      <dsp:txXfrm>
        <a:off x="843841" y="3115783"/>
        <a:ext cx="3134270" cy="1557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2F65E-60A1-44C3-879B-77028890763F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1F85C-1F14-4DAF-8DBC-A0FA6213F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47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8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3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518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82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66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18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0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9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33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6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15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25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178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51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F85C-1F14-4DAF-8DBC-A0FA6213F79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0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3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2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5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7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1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5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1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87ED-C666-410F-8D51-10E9CFC4C5D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67B1-E64E-4C3E-8F49-361857DFC82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Рисунок 1" descr="C:\Users\EMR001-1\Downloads\nouveaulogooica.jpg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587599" y="0"/>
            <a:ext cx="1549028" cy="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66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889" y="1122363"/>
            <a:ext cx="10916239" cy="2387600"/>
          </a:xfrm>
        </p:spPr>
        <p:txBody>
          <a:bodyPr>
            <a:normAutofit/>
          </a:bodyPr>
          <a:lstStyle/>
          <a:p>
            <a:r>
              <a:rPr lang="en-GB" dirty="0"/>
              <a:t>Future Certification of Automated Driving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77" y="3902696"/>
            <a:ext cx="11557262" cy="1477651"/>
          </a:xfrm>
        </p:spPr>
        <p:txBody>
          <a:bodyPr/>
          <a:lstStyle/>
          <a:p>
            <a:r>
              <a:rPr lang="en-US" dirty="0"/>
              <a:t>2019/01/28 - 2019/02/01, GRVA-02</a:t>
            </a:r>
          </a:p>
          <a:p>
            <a:r>
              <a:rPr lang="en-US" dirty="0"/>
              <a:t>Submitted by the experts of OICA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feld 12">
            <a:extLst>
              <a:ext uri="{FF2B5EF4-FFF2-40B4-BE49-F238E27FC236}">
                <a16:creationId xmlns:a16="http://schemas.microsoft.com/office/drawing/2014/main" id="{A225B3F8-5CA9-492A-B6EF-33D0641E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0" y="106829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GRVA-02-27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2nd GRVA, 28 January – 1 February 2019,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5(a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7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m 11"/>
          <p:cNvSpPr/>
          <p:nvPr/>
        </p:nvSpPr>
        <p:spPr>
          <a:xfrm>
            <a:off x="243066" y="4011858"/>
            <a:ext cx="1577389" cy="1519454"/>
          </a:xfrm>
          <a:prstGeom prst="parallelogram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00325" indent="-285750">
              <a:buFont typeface="Wingdings" panose="05000000000000000000" pitchFamily="2" charset="2"/>
              <a:buChar char="Ø"/>
            </a:pPr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11" name="Parallelogramm 10"/>
          <p:cNvSpPr/>
          <p:nvPr/>
        </p:nvSpPr>
        <p:spPr>
          <a:xfrm>
            <a:off x="638277" y="2441743"/>
            <a:ext cx="1228230" cy="1536341"/>
          </a:xfrm>
          <a:prstGeom prst="parallelogram">
            <a:avLst/>
          </a:prstGeom>
          <a:solidFill>
            <a:srgbClr val="9E9E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00325" indent="-285750">
              <a:buFont typeface="Wingdings" panose="05000000000000000000" pitchFamily="2" charset="2"/>
              <a:buChar char="Ø"/>
            </a:pPr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3" name="Parallelogramm 2"/>
          <p:cNvSpPr/>
          <p:nvPr/>
        </p:nvSpPr>
        <p:spPr>
          <a:xfrm>
            <a:off x="961533" y="871628"/>
            <a:ext cx="1709363" cy="1536341"/>
          </a:xfrm>
          <a:prstGeom prst="parallelogram">
            <a:avLst/>
          </a:prstGeom>
          <a:solidFill>
            <a:srgbClr val="0082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00325" indent="-285750">
              <a:buFont typeface="Wingdings" panose="05000000000000000000" pitchFamily="2" charset="2"/>
              <a:buChar char="Ø"/>
            </a:pPr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670896" y="4011858"/>
            <a:ext cx="9310571" cy="153634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Audit of development process (methods, standards)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Assessment of safety concept (functional safety, safety of use) and measures taken 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Check of integration of general safety requirements and traffic rules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Use of simulation results (high mileage approval, capability to cope with critical situations, which aren‘t testable on proving grounds or in public)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Assessment of development data/field testing, OEM-self-declarations</a:t>
            </a:r>
          </a:p>
        </p:txBody>
      </p:sp>
      <p:sp>
        <p:nvSpPr>
          <p:cNvPr id="6" name="Rechteck 5"/>
          <p:cNvSpPr/>
          <p:nvPr/>
        </p:nvSpPr>
        <p:spPr>
          <a:xfrm>
            <a:off x="2670897" y="2441744"/>
            <a:ext cx="9310569" cy="1536341"/>
          </a:xfrm>
          <a:prstGeom prst="rect">
            <a:avLst/>
          </a:prstGeom>
          <a:solidFill>
            <a:srgbClr val="9E9E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Matching of audit/assessment results with real world behavior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Assessment of system behavior in fixed set of challenging cases, which either aren‘t testable on public roads or cannot be guaranteed to occur during the real world test drive.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Reproducibility of situations is given</a:t>
            </a:r>
          </a:p>
        </p:txBody>
      </p:sp>
      <p:sp>
        <p:nvSpPr>
          <p:cNvPr id="7" name="Rechteck 6"/>
          <p:cNvSpPr/>
          <p:nvPr/>
        </p:nvSpPr>
        <p:spPr>
          <a:xfrm>
            <a:off x="2670898" y="871629"/>
            <a:ext cx="9310568" cy="1536341"/>
          </a:xfrm>
          <a:prstGeom prst="rect">
            <a:avLst/>
          </a:prstGeom>
          <a:solidFill>
            <a:srgbClr val="0082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Overall impression of system behavior on public roads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Assessment of system‘s ability to cope with real world traffic situations with a </a:t>
            </a:r>
            <a:r>
              <a:rPr lang="en-US" sz="1500" b="1" dirty="0">
                <a:solidFill>
                  <a:schemeClr val="bg1"/>
                </a:solidFill>
              </a:rPr>
              <a:t>standardized checklist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b="1" dirty="0">
                <a:solidFill>
                  <a:schemeClr val="bg1"/>
                </a:solidFill>
              </a:rPr>
              <a:t>„Driving license test“ </a:t>
            </a:r>
            <a:r>
              <a:rPr lang="en-US" sz="1500" dirty="0">
                <a:solidFill>
                  <a:schemeClr val="bg1"/>
                </a:solidFill>
              </a:rPr>
              <a:t>for automated driving system</a:t>
            </a:r>
          </a:p>
          <a:p>
            <a:pPr marL="2600325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bg1"/>
                </a:solidFill>
              </a:rPr>
              <a:t>Guidance through given set of situations which shall be passed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190871342"/>
              </p:ext>
            </p:extLst>
          </p:nvPr>
        </p:nvGraphicFramePr>
        <p:xfrm>
          <a:off x="262597" y="874524"/>
          <a:ext cx="4821954" cy="467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62596" y="5568392"/>
            <a:ext cx="117188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Certification depends on all pillars – partial assessment doesn‘t have significance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Scope of work should reduce with every step (audit/assessment: largest scope – real world test drive: final confirmation)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Safety for test witnesses and other road users – no endangering tests on public roads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Concept can be augmented by additional “pillars” in terms of requirements/methods/tools as needed (lessons learned)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38276" y="4980905"/>
            <a:ext cx="982830" cy="482205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Simulation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162288"/>
            <a:ext cx="10515600" cy="649079"/>
          </a:xfrm>
        </p:spPr>
        <p:txBody>
          <a:bodyPr anchor="t">
            <a:normAutofit/>
          </a:bodyPr>
          <a:lstStyle/>
          <a:p>
            <a:r>
              <a:rPr lang="en-US" sz="4000" kern="0" dirty="0"/>
              <a:t>Concept for certification</a:t>
            </a:r>
            <a:endParaRPr lang="en-US" sz="4000" kern="0" dirty="0">
              <a:solidFill>
                <a:srgbClr val="15A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1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9820536" y="1292519"/>
            <a:ext cx="2024126" cy="504056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9751154" y="1430535"/>
            <a:ext cx="2024124" cy="504056"/>
          </a:xfrm>
          <a:prstGeom prst="rect">
            <a:avLst/>
          </a:prstGeom>
          <a:solidFill>
            <a:srgbClr val="9E9E9E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bg1"/>
                </a:solidFill>
                <a:sym typeface="Wingdings" panose="05000000000000000000" pitchFamily="2" charset="2"/>
              </a:rPr>
              <a:t>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9743637" y="3254147"/>
            <a:ext cx="2024126" cy="504056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solidFill>
                <a:schemeClr val="bg1"/>
              </a:solidFill>
            </a:endParaRPr>
          </a:p>
        </p:txBody>
      </p:sp>
      <p:graphicFrame>
        <p:nvGraphicFramePr>
          <p:cNvPr id="15" name="Objekt 1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think-cell Folie" r:id="rId6" imgW="470" imgH="469" progId="TCLayout.ActiveDocument.1">
                  <p:embed/>
                </p:oleObj>
              </mc:Choice>
              <mc:Fallback>
                <p:oleObj name="think-cell Folie" r:id="rId6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7" name="Freihandform 56"/>
          <p:cNvSpPr/>
          <p:nvPr/>
        </p:nvSpPr>
        <p:spPr>
          <a:xfrm rot="10800000" flipV="1">
            <a:off x="1041442" y="1463696"/>
            <a:ext cx="2549989" cy="4792931"/>
          </a:xfrm>
          <a:custGeom>
            <a:avLst/>
            <a:gdLst>
              <a:gd name="connsiteX0" fmla="*/ 0 w 5599612"/>
              <a:gd name="connsiteY0" fmla="*/ 8699 h 26097"/>
              <a:gd name="connsiteX1" fmla="*/ 2931298 w 5599612"/>
              <a:gd name="connsiteY1" fmla="*/ 8699 h 26097"/>
              <a:gd name="connsiteX2" fmla="*/ 5305912 w 5599612"/>
              <a:gd name="connsiteY2" fmla="*/ 0 h 26097"/>
              <a:gd name="connsiteX3" fmla="*/ 5479876 w 5599612"/>
              <a:gd name="connsiteY3" fmla="*/ 26097 h 26097"/>
              <a:gd name="connsiteX0" fmla="*/ 0 w 5305912"/>
              <a:gd name="connsiteY0" fmla="*/ 8699 h 8699"/>
              <a:gd name="connsiteX1" fmla="*/ 2931298 w 5305912"/>
              <a:gd name="connsiteY1" fmla="*/ 8699 h 8699"/>
              <a:gd name="connsiteX2" fmla="*/ 5305912 w 5305912"/>
              <a:gd name="connsiteY2" fmla="*/ 0 h 8699"/>
              <a:gd name="connsiteX0" fmla="*/ 0 w 10000"/>
              <a:gd name="connsiteY0" fmla="*/ 1159987 h 1159987"/>
              <a:gd name="connsiteX1" fmla="*/ 5050 w 10000"/>
              <a:gd name="connsiteY1" fmla="*/ 0 h 1159987"/>
              <a:gd name="connsiteX2" fmla="*/ 10000 w 10000"/>
              <a:gd name="connsiteY2" fmla="*/ 1149987 h 1159987"/>
              <a:gd name="connsiteX0" fmla="*/ 0 w 10000"/>
              <a:gd name="connsiteY0" fmla="*/ 1237792 h 1237792"/>
              <a:gd name="connsiteX1" fmla="*/ 5050 w 10000"/>
              <a:gd name="connsiteY1" fmla="*/ 77805 h 1237792"/>
              <a:gd name="connsiteX2" fmla="*/ 10000 w 10000"/>
              <a:gd name="connsiteY2" fmla="*/ 1227792 h 1237792"/>
              <a:gd name="connsiteX0" fmla="*/ 0 w 10000"/>
              <a:gd name="connsiteY0" fmla="*/ 1162744 h 1162744"/>
              <a:gd name="connsiteX1" fmla="*/ 5050 w 10000"/>
              <a:gd name="connsiteY1" fmla="*/ 2757 h 1162744"/>
              <a:gd name="connsiteX2" fmla="*/ 10000 w 10000"/>
              <a:gd name="connsiteY2" fmla="*/ 1152744 h 1162744"/>
              <a:gd name="connsiteX0" fmla="*/ 0 w 10000"/>
              <a:gd name="connsiteY0" fmla="*/ 1159998 h 1159998"/>
              <a:gd name="connsiteX1" fmla="*/ 5050 w 10000"/>
              <a:gd name="connsiteY1" fmla="*/ 11 h 1159998"/>
              <a:gd name="connsiteX2" fmla="*/ 10000 w 10000"/>
              <a:gd name="connsiteY2" fmla="*/ 1149998 h 1159998"/>
              <a:gd name="connsiteX0" fmla="*/ 0 w 10000"/>
              <a:gd name="connsiteY0" fmla="*/ 1159990 h 1210000"/>
              <a:gd name="connsiteX1" fmla="*/ 5721 w 10000"/>
              <a:gd name="connsiteY1" fmla="*/ 1139991 h 1210000"/>
              <a:gd name="connsiteX2" fmla="*/ 5050 w 10000"/>
              <a:gd name="connsiteY2" fmla="*/ 3 h 1210000"/>
              <a:gd name="connsiteX3" fmla="*/ 10000 w 10000"/>
              <a:gd name="connsiteY3" fmla="*/ 1149990 h 1210000"/>
              <a:gd name="connsiteX0" fmla="*/ 0 w 10000"/>
              <a:gd name="connsiteY0" fmla="*/ 1159990 h 1227442"/>
              <a:gd name="connsiteX1" fmla="*/ 5721 w 10000"/>
              <a:gd name="connsiteY1" fmla="*/ 1139991 h 1227442"/>
              <a:gd name="connsiteX2" fmla="*/ 5050 w 10000"/>
              <a:gd name="connsiteY2" fmla="*/ 3 h 1227442"/>
              <a:gd name="connsiteX3" fmla="*/ 10000 w 10000"/>
              <a:gd name="connsiteY3" fmla="*/ 1149990 h 1227442"/>
              <a:gd name="connsiteX0" fmla="*/ 0 w 10000"/>
              <a:gd name="connsiteY0" fmla="*/ 1159989 h 1159988"/>
              <a:gd name="connsiteX1" fmla="*/ 5721 w 10000"/>
              <a:gd name="connsiteY1" fmla="*/ 1139990 h 1159988"/>
              <a:gd name="connsiteX2" fmla="*/ 5050 w 10000"/>
              <a:gd name="connsiteY2" fmla="*/ 2 h 1159988"/>
              <a:gd name="connsiteX3" fmla="*/ 10000 w 10000"/>
              <a:gd name="connsiteY3" fmla="*/ 1149989 h 1159988"/>
              <a:gd name="connsiteX0" fmla="*/ 0 w 10000"/>
              <a:gd name="connsiteY0" fmla="*/ 1159989 h 1159989"/>
              <a:gd name="connsiteX1" fmla="*/ 5721 w 10000"/>
              <a:gd name="connsiteY1" fmla="*/ 1139990 h 1159989"/>
              <a:gd name="connsiteX2" fmla="*/ 5050 w 10000"/>
              <a:gd name="connsiteY2" fmla="*/ 2 h 1159989"/>
              <a:gd name="connsiteX3" fmla="*/ 10000 w 10000"/>
              <a:gd name="connsiteY3" fmla="*/ 1149989 h 1159989"/>
              <a:gd name="connsiteX0" fmla="*/ 0 w 10000"/>
              <a:gd name="connsiteY0" fmla="*/ 1159989 h 1159989"/>
              <a:gd name="connsiteX1" fmla="*/ 5721 w 10000"/>
              <a:gd name="connsiteY1" fmla="*/ 1139990 h 1159989"/>
              <a:gd name="connsiteX2" fmla="*/ 5050 w 10000"/>
              <a:gd name="connsiteY2" fmla="*/ 2 h 1159989"/>
              <a:gd name="connsiteX3" fmla="*/ 10000 w 10000"/>
              <a:gd name="connsiteY3" fmla="*/ 1149989 h 1159989"/>
              <a:gd name="connsiteX0" fmla="*/ 0 w 10000"/>
              <a:gd name="connsiteY0" fmla="*/ 1139990 h 1208323"/>
              <a:gd name="connsiteX1" fmla="*/ 5721 w 10000"/>
              <a:gd name="connsiteY1" fmla="*/ 1119991 h 1208323"/>
              <a:gd name="connsiteX2" fmla="*/ 6935 w 10000"/>
              <a:gd name="connsiteY2" fmla="*/ 3 h 1208323"/>
              <a:gd name="connsiteX3" fmla="*/ 10000 w 10000"/>
              <a:gd name="connsiteY3" fmla="*/ 1129990 h 1208323"/>
              <a:gd name="connsiteX0" fmla="*/ 0 w 10000"/>
              <a:gd name="connsiteY0" fmla="*/ 1139990 h 1139990"/>
              <a:gd name="connsiteX1" fmla="*/ 5721 w 10000"/>
              <a:gd name="connsiteY1" fmla="*/ 1119991 h 1139990"/>
              <a:gd name="connsiteX2" fmla="*/ 6935 w 10000"/>
              <a:gd name="connsiteY2" fmla="*/ 3 h 1139990"/>
              <a:gd name="connsiteX3" fmla="*/ 10000 w 10000"/>
              <a:gd name="connsiteY3" fmla="*/ 1129990 h 1139990"/>
              <a:gd name="connsiteX0" fmla="*/ 0 w 10000"/>
              <a:gd name="connsiteY0" fmla="*/ 1139990 h 1140315"/>
              <a:gd name="connsiteX1" fmla="*/ 5721 w 10000"/>
              <a:gd name="connsiteY1" fmla="*/ 1119991 h 1140315"/>
              <a:gd name="connsiteX2" fmla="*/ 6935 w 10000"/>
              <a:gd name="connsiteY2" fmla="*/ 3 h 1140315"/>
              <a:gd name="connsiteX3" fmla="*/ 10000 w 10000"/>
              <a:gd name="connsiteY3" fmla="*/ 1129990 h 1140315"/>
              <a:gd name="connsiteX0" fmla="*/ 0 w 4279"/>
              <a:gd name="connsiteY0" fmla="*/ 1119991 h 1129990"/>
              <a:gd name="connsiteX1" fmla="*/ 1214 w 4279"/>
              <a:gd name="connsiteY1" fmla="*/ 3 h 1129990"/>
              <a:gd name="connsiteX2" fmla="*/ 4279 w 4279"/>
              <a:gd name="connsiteY2" fmla="*/ 1129990 h 1129990"/>
              <a:gd name="connsiteX0" fmla="*/ 0 w 10000"/>
              <a:gd name="connsiteY0" fmla="*/ 10173 h 10261"/>
              <a:gd name="connsiteX1" fmla="*/ 1112 w 10000"/>
              <a:gd name="connsiteY1" fmla="*/ 3535 h 10261"/>
              <a:gd name="connsiteX2" fmla="*/ 2837 w 10000"/>
              <a:gd name="connsiteY2" fmla="*/ 261 h 10261"/>
              <a:gd name="connsiteX3" fmla="*/ 10000 w 10000"/>
              <a:gd name="connsiteY3" fmla="*/ 10261 h 10261"/>
              <a:gd name="connsiteX0" fmla="*/ 0 w 10000"/>
              <a:gd name="connsiteY0" fmla="*/ 9448 h 9536"/>
              <a:gd name="connsiteX1" fmla="*/ 1112 w 10000"/>
              <a:gd name="connsiteY1" fmla="*/ 2810 h 9536"/>
              <a:gd name="connsiteX2" fmla="*/ 4446 w 10000"/>
              <a:gd name="connsiteY2" fmla="*/ 332 h 9536"/>
              <a:gd name="connsiteX3" fmla="*/ 10000 w 10000"/>
              <a:gd name="connsiteY3" fmla="*/ 9536 h 9536"/>
              <a:gd name="connsiteX0" fmla="*/ 0 w 10000"/>
              <a:gd name="connsiteY0" fmla="*/ 9826 h 9918"/>
              <a:gd name="connsiteX1" fmla="*/ 1112 w 10000"/>
              <a:gd name="connsiteY1" fmla="*/ 2865 h 9918"/>
              <a:gd name="connsiteX2" fmla="*/ 4254 w 10000"/>
              <a:gd name="connsiteY2" fmla="*/ 359 h 9918"/>
              <a:gd name="connsiteX3" fmla="*/ 10000 w 10000"/>
              <a:gd name="connsiteY3" fmla="*/ 9918 h 9918"/>
              <a:gd name="connsiteX0" fmla="*/ 0 w 10000"/>
              <a:gd name="connsiteY0" fmla="*/ 10648 h 10741"/>
              <a:gd name="connsiteX1" fmla="*/ 1265 w 10000"/>
              <a:gd name="connsiteY1" fmla="*/ 1384 h 10741"/>
              <a:gd name="connsiteX2" fmla="*/ 4254 w 10000"/>
              <a:gd name="connsiteY2" fmla="*/ 1103 h 10741"/>
              <a:gd name="connsiteX3" fmla="*/ 10000 w 10000"/>
              <a:gd name="connsiteY3" fmla="*/ 10741 h 10741"/>
              <a:gd name="connsiteX0" fmla="*/ 0 w 10000"/>
              <a:gd name="connsiteY0" fmla="*/ 10555 h 10648"/>
              <a:gd name="connsiteX1" fmla="*/ 882 w 10000"/>
              <a:gd name="connsiteY1" fmla="*/ 1478 h 10648"/>
              <a:gd name="connsiteX2" fmla="*/ 4254 w 10000"/>
              <a:gd name="connsiteY2" fmla="*/ 1010 h 10648"/>
              <a:gd name="connsiteX3" fmla="*/ 10000 w 10000"/>
              <a:gd name="connsiteY3" fmla="*/ 10648 h 10648"/>
              <a:gd name="connsiteX0" fmla="*/ 0 w 10000"/>
              <a:gd name="connsiteY0" fmla="*/ 10555 h 10648"/>
              <a:gd name="connsiteX1" fmla="*/ 882 w 10000"/>
              <a:gd name="connsiteY1" fmla="*/ 1478 h 10648"/>
              <a:gd name="connsiteX2" fmla="*/ 4254 w 10000"/>
              <a:gd name="connsiteY2" fmla="*/ 1010 h 10648"/>
              <a:gd name="connsiteX3" fmla="*/ 10000 w 10000"/>
              <a:gd name="connsiteY3" fmla="*/ 10648 h 10648"/>
              <a:gd name="connsiteX0" fmla="*/ 0 w 10000"/>
              <a:gd name="connsiteY0" fmla="*/ 10648 h 10741"/>
              <a:gd name="connsiteX1" fmla="*/ 1342 w 10000"/>
              <a:gd name="connsiteY1" fmla="*/ 1384 h 10741"/>
              <a:gd name="connsiteX2" fmla="*/ 4254 w 10000"/>
              <a:gd name="connsiteY2" fmla="*/ 1103 h 10741"/>
              <a:gd name="connsiteX3" fmla="*/ 10000 w 10000"/>
              <a:gd name="connsiteY3" fmla="*/ 10741 h 10741"/>
              <a:gd name="connsiteX0" fmla="*/ 0 w 10000"/>
              <a:gd name="connsiteY0" fmla="*/ 11115 h 11208"/>
              <a:gd name="connsiteX1" fmla="*/ 1342 w 10000"/>
              <a:gd name="connsiteY1" fmla="*/ 1851 h 11208"/>
              <a:gd name="connsiteX2" fmla="*/ 4254 w 10000"/>
              <a:gd name="connsiteY2" fmla="*/ 1570 h 11208"/>
              <a:gd name="connsiteX3" fmla="*/ 10000 w 10000"/>
              <a:gd name="connsiteY3" fmla="*/ 11208 h 11208"/>
              <a:gd name="connsiteX0" fmla="*/ 0 w 10000"/>
              <a:gd name="connsiteY0" fmla="*/ 11115 h 11208"/>
              <a:gd name="connsiteX1" fmla="*/ 1342 w 10000"/>
              <a:gd name="connsiteY1" fmla="*/ 1851 h 11208"/>
              <a:gd name="connsiteX2" fmla="*/ 4254 w 10000"/>
              <a:gd name="connsiteY2" fmla="*/ 1570 h 11208"/>
              <a:gd name="connsiteX3" fmla="*/ 10000 w 10000"/>
              <a:gd name="connsiteY3" fmla="*/ 11208 h 11208"/>
              <a:gd name="connsiteX0" fmla="*/ 0 w 10000"/>
              <a:gd name="connsiteY0" fmla="*/ 11487 h 11580"/>
              <a:gd name="connsiteX1" fmla="*/ 1342 w 10000"/>
              <a:gd name="connsiteY1" fmla="*/ 2223 h 11580"/>
              <a:gd name="connsiteX2" fmla="*/ 4254 w 10000"/>
              <a:gd name="connsiteY2" fmla="*/ 1942 h 11580"/>
              <a:gd name="connsiteX3" fmla="*/ 10000 w 10000"/>
              <a:gd name="connsiteY3" fmla="*/ 11580 h 11580"/>
              <a:gd name="connsiteX0" fmla="*/ 0 w 10000"/>
              <a:gd name="connsiteY0" fmla="*/ 11487 h 11580"/>
              <a:gd name="connsiteX1" fmla="*/ 1342 w 10000"/>
              <a:gd name="connsiteY1" fmla="*/ 2223 h 11580"/>
              <a:gd name="connsiteX2" fmla="*/ 4254 w 10000"/>
              <a:gd name="connsiteY2" fmla="*/ 1942 h 11580"/>
              <a:gd name="connsiteX3" fmla="*/ 10000 w 10000"/>
              <a:gd name="connsiteY3" fmla="*/ 11580 h 11580"/>
              <a:gd name="connsiteX0" fmla="*/ 0 w 10000"/>
              <a:gd name="connsiteY0" fmla="*/ 10638 h 10731"/>
              <a:gd name="connsiteX1" fmla="*/ 882 w 10000"/>
              <a:gd name="connsiteY1" fmla="*/ 2216 h 10731"/>
              <a:gd name="connsiteX2" fmla="*/ 4254 w 10000"/>
              <a:gd name="connsiteY2" fmla="*/ 1093 h 10731"/>
              <a:gd name="connsiteX3" fmla="*/ 10000 w 10000"/>
              <a:gd name="connsiteY3" fmla="*/ 10731 h 10731"/>
              <a:gd name="connsiteX0" fmla="*/ 0 w 10000"/>
              <a:gd name="connsiteY0" fmla="*/ 9379 h 9472"/>
              <a:gd name="connsiteX1" fmla="*/ 882 w 10000"/>
              <a:gd name="connsiteY1" fmla="*/ 957 h 9472"/>
              <a:gd name="connsiteX2" fmla="*/ 4024 w 10000"/>
              <a:gd name="connsiteY2" fmla="*/ 1144 h 9472"/>
              <a:gd name="connsiteX3" fmla="*/ 10000 w 10000"/>
              <a:gd name="connsiteY3" fmla="*/ 9472 h 9472"/>
              <a:gd name="connsiteX0" fmla="*/ 0 w 10000"/>
              <a:gd name="connsiteY0" fmla="*/ 9739 h 9837"/>
              <a:gd name="connsiteX1" fmla="*/ 882 w 10000"/>
              <a:gd name="connsiteY1" fmla="*/ 847 h 9837"/>
              <a:gd name="connsiteX2" fmla="*/ 4024 w 10000"/>
              <a:gd name="connsiteY2" fmla="*/ 1045 h 9837"/>
              <a:gd name="connsiteX3" fmla="*/ 10000 w 10000"/>
              <a:gd name="connsiteY3" fmla="*/ 9837 h 9837"/>
              <a:gd name="connsiteX0" fmla="*/ 0 w 10000"/>
              <a:gd name="connsiteY0" fmla="*/ 9775 h 9875"/>
              <a:gd name="connsiteX1" fmla="*/ 882 w 10000"/>
              <a:gd name="connsiteY1" fmla="*/ 736 h 9875"/>
              <a:gd name="connsiteX2" fmla="*/ 3871 w 10000"/>
              <a:gd name="connsiteY2" fmla="*/ 1238 h 9875"/>
              <a:gd name="connsiteX3" fmla="*/ 10000 w 10000"/>
              <a:gd name="connsiteY3" fmla="*/ 9875 h 9875"/>
              <a:gd name="connsiteX0" fmla="*/ 0 w 10000"/>
              <a:gd name="connsiteY0" fmla="*/ 9981 h 10082"/>
              <a:gd name="connsiteX1" fmla="*/ 882 w 10000"/>
              <a:gd name="connsiteY1" fmla="*/ 827 h 10082"/>
              <a:gd name="connsiteX2" fmla="*/ 4484 w 10000"/>
              <a:gd name="connsiteY2" fmla="*/ 1133 h 10082"/>
              <a:gd name="connsiteX3" fmla="*/ 10000 w 10000"/>
              <a:gd name="connsiteY3" fmla="*/ 10082 h 10082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738 h 10839"/>
              <a:gd name="connsiteX1" fmla="*/ 882 w 10000"/>
              <a:gd name="connsiteY1" fmla="*/ 1584 h 10839"/>
              <a:gd name="connsiteX2" fmla="*/ 4484 w 10000"/>
              <a:gd name="connsiteY2" fmla="*/ 1890 h 10839"/>
              <a:gd name="connsiteX3" fmla="*/ 10000 w 10000"/>
              <a:gd name="connsiteY3" fmla="*/ 10839 h 10839"/>
              <a:gd name="connsiteX0" fmla="*/ 0 w 10000"/>
              <a:gd name="connsiteY0" fmla="*/ 10591 h 10692"/>
              <a:gd name="connsiteX1" fmla="*/ 2720 w 10000"/>
              <a:gd name="connsiteY1" fmla="*/ 1852 h 10692"/>
              <a:gd name="connsiteX2" fmla="*/ 4484 w 10000"/>
              <a:gd name="connsiteY2" fmla="*/ 1743 h 10692"/>
              <a:gd name="connsiteX3" fmla="*/ 10000 w 10000"/>
              <a:gd name="connsiteY3" fmla="*/ 10692 h 10692"/>
              <a:gd name="connsiteX0" fmla="*/ 0 w 10000"/>
              <a:gd name="connsiteY0" fmla="*/ 10260 h 10361"/>
              <a:gd name="connsiteX1" fmla="*/ 2720 w 10000"/>
              <a:gd name="connsiteY1" fmla="*/ 1521 h 10361"/>
              <a:gd name="connsiteX2" fmla="*/ 4484 w 10000"/>
              <a:gd name="connsiteY2" fmla="*/ 1412 h 10361"/>
              <a:gd name="connsiteX3" fmla="*/ 5962 w 10000"/>
              <a:gd name="connsiteY3" fmla="*/ 3226 h 10361"/>
              <a:gd name="connsiteX4" fmla="*/ 10000 w 10000"/>
              <a:gd name="connsiteY4" fmla="*/ 10361 h 10361"/>
              <a:gd name="connsiteX0" fmla="*/ 0 w 10000"/>
              <a:gd name="connsiteY0" fmla="*/ 9805 h 9906"/>
              <a:gd name="connsiteX1" fmla="*/ 2720 w 10000"/>
              <a:gd name="connsiteY1" fmla="*/ 1066 h 9906"/>
              <a:gd name="connsiteX2" fmla="*/ 4015 w 10000"/>
              <a:gd name="connsiteY2" fmla="*/ 334 h 9906"/>
              <a:gd name="connsiteX3" fmla="*/ 5962 w 10000"/>
              <a:gd name="connsiteY3" fmla="*/ 2771 h 9906"/>
              <a:gd name="connsiteX4" fmla="*/ 10000 w 10000"/>
              <a:gd name="connsiteY4" fmla="*/ 9906 h 9906"/>
              <a:gd name="connsiteX0" fmla="*/ 0 w 10000"/>
              <a:gd name="connsiteY0" fmla="*/ 9599 h 9701"/>
              <a:gd name="connsiteX1" fmla="*/ 1742 w 10000"/>
              <a:gd name="connsiteY1" fmla="*/ 4131 h 9701"/>
              <a:gd name="connsiteX2" fmla="*/ 4015 w 10000"/>
              <a:gd name="connsiteY2" fmla="*/ 38 h 9701"/>
              <a:gd name="connsiteX3" fmla="*/ 5962 w 10000"/>
              <a:gd name="connsiteY3" fmla="*/ 2498 h 9701"/>
              <a:gd name="connsiteX4" fmla="*/ 10000 w 10000"/>
              <a:gd name="connsiteY4" fmla="*/ 9701 h 9701"/>
              <a:gd name="connsiteX0" fmla="*/ 0 w 10000"/>
              <a:gd name="connsiteY0" fmla="*/ 9895 h 10000"/>
              <a:gd name="connsiteX1" fmla="*/ 1742 w 10000"/>
              <a:gd name="connsiteY1" fmla="*/ 4258 h 10000"/>
              <a:gd name="connsiteX2" fmla="*/ 4015 w 10000"/>
              <a:gd name="connsiteY2" fmla="*/ 39 h 10000"/>
              <a:gd name="connsiteX3" fmla="*/ 5962 w 10000"/>
              <a:gd name="connsiteY3" fmla="*/ 2575 h 10000"/>
              <a:gd name="connsiteX4" fmla="*/ 10000 w 10000"/>
              <a:gd name="connsiteY4" fmla="*/ 10000 h 10000"/>
              <a:gd name="connsiteX0" fmla="*/ 0 w 10000"/>
              <a:gd name="connsiteY0" fmla="*/ 9861 h 9966"/>
              <a:gd name="connsiteX1" fmla="*/ 3815 w 10000"/>
              <a:gd name="connsiteY1" fmla="*/ 2171 h 9966"/>
              <a:gd name="connsiteX2" fmla="*/ 4015 w 10000"/>
              <a:gd name="connsiteY2" fmla="*/ 5 h 9966"/>
              <a:gd name="connsiteX3" fmla="*/ 5962 w 10000"/>
              <a:gd name="connsiteY3" fmla="*/ 2541 h 9966"/>
              <a:gd name="connsiteX4" fmla="*/ 10000 w 10000"/>
              <a:gd name="connsiteY4" fmla="*/ 9966 h 9966"/>
              <a:gd name="connsiteX0" fmla="*/ 0 w 10000"/>
              <a:gd name="connsiteY0" fmla="*/ 9895 h 10000"/>
              <a:gd name="connsiteX1" fmla="*/ 3815 w 10000"/>
              <a:gd name="connsiteY1" fmla="*/ 2178 h 10000"/>
              <a:gd name="connsiteX2" fmla="*/ 4015 w 10000"/>
              <a:gd name="connsiteY2" fmla="*/ 5 h 10000"/>
              <a:gd name="connsiteX3" fmla="*/ 5962 w 10000"/>
              <a:gd name="connsiteY3" fmla="*/ 2550 h 10000"/>
              <a:gd name="connsiteX4" fmla="*/ 10000 w 10000"/>
              <a:gd name="connsiteY4" fmla="*/ 10000 h 10000"/>
              <a:gd name="connsiteX0" fmla="*/ 0 w 10000"/>
              <a:gd name="connsiteY0" fmla="*/ 9788 h 9893"/>
              <a:gd name="connsiteX1" fmla="*/ 3815 w 10000"/>
              <a:gd name="connsiteY1" fmla="*/ 2071 h 9893"/>
              <a:gd name="connsiteX2" fmla="*/ 4915 w 10000"/>
              <a:gd name="connsiteY2" fmla="*/ 6 h 9893"/>
              <a:gd name="connsiteX3" fmla="*/ 5962 w 10000"/>
              <a:gd name="connsiteY3" fmla="*/ 2443 h 9893"/>
              <a:gd name="connsiteX4" fmla="*/ 10000 w 10000"/>
              <a:gd name="connsiteY4" fmla="*/ 9893 h 9893"/>
              <a:gd name="connsiteX0" fmla="*/ 0 w 10000"/>
              <a:gd name="connsiteY0" fmla="*/ 9894 h 10000"/>
              <a:gd name="connsiteX1" fmla="*/ 3815 w 10000"/>
              <a:gd name="connsiteY1" fmla="*/ 2093 h 10000"/>
              <a:gd name="connsiteX2" fmla="*/ 4915 w 10000"/>
              <a:gd name="connsiteY2" fmla="*/ 6 h 10000"/>
              <a:gd name="connsiteX3" fmla="*/ 7488 w 10000"/>
              <a:gd name="connsiteY3" fmla="*/ 2469 h 10000"/>
              <a:gd name="connsiteX4" fmla="*/ 10000 w 10000"/>
              <a:gd name="connsiteY4" fmla="*/ 10000 h 10000"/>
              <a:gd name="connsiteX0" fmla="*/ 0 w 10000"/>
              <a:gd name="connsiteY0" fmla="*/ 9892 h 9998"/>
              <a:gd name="connsiteX1" fmla="*/ 2407 w 10000"/>
              <a:gd name="connsiteY1" fmla="*/ 2858 h 9998"/>
              <a:gd name="connsiteX2" fmla="*/ 4915 w 10000"/>
              <a:gd name="connsiteY2" fmla="*/ 4 h 9998"/>
              <a:gd name="connsiteX3" fmla="*/ 7488 w 10000"/>
              <a:gd name="connsiteY3" fmla="*/ 2467 h 9998"/>
              <a:gd name="connsiteX4" fmla="*/ 10000 w 10000"/>
              <a:gd name="connsiteY4" fmla="*/ 9998 h 9998"/>
              <a:gd name="connsiteX0" fmla="*/ 0 w 10000"/>
              <a:gd name="connsiteY0" fmla="*/ 9894 h 10000"/>
              <a:gd name="connsiteX1" fmla="*/ 2407 w 10000"/>
              <a:gd name="connsiteY1" fmla="*/ 2859 h 10000"/>
              <a:gd name="connsiteX2" fmla="*/ 4915 w 10000"/>
              <a:gd name="connsiteY2" fmla="*/ 4 h 10000"/>
              <a:gd name="connsiteX3" fmla="*/ 7488 w 10000"/>
              <a:gd name="connsiteY3" fmla="*/ 2467 h 10000"/>
              <a:gd name="connsiteX4" fmla="*/ 10000 w 10000"/>
              <a:gd name="connsiteY4" fmla="*/ 10000 h 10000"/>
              <a:gd name="connsiteX0" fmla="*/ 0 w 10000"/>
              <a:gd name="connsiteY0" fmla="*/ 9966 h 10072"/>
              <a:gd name="connsiteX1" fmla="*/ 2446 w 10000"/>
              <a:gd name="connsiteY1" fmla="*/ 5013 h 10072"/>
              <a:gd name="connsiteX2" fmla="*/ 4915 w 10000"/>
              <a:gd name="connsiteY2" fmla="*/ 76 h 10072"/>
              <a:gd name="connsiteX3" fmla="*/ 7488 w 10000"/>
              <a:gd name="connsiteY3" fmla="*/ 2539 h 10072"/>
              <a:gd name="connsiteX4" fmla="*/ 10000 w 10000"/>
              <a:gd name="connsiteY4" fmla="*/ 10072 h 10072"/>
              <a:gd name="connsiteX0" fmla="*/ 0 w 10000"/>
              <a:gd name="connsiteY0" fmla="*/ 9891 h 9997"/>
              <a:gd name="connsiteX1" fmla="*/ 2446 w 10000"/>
              <a:gd name="connsiteY1" fmla="*/ 4938 h 9997"/>
              <a:gd name="connsiteX2" fmla="*/ 4915 w 10000"/>
              <a:gd name="connsiteY2" fmla="*/ 1 h 9997"/>
              <a:gd name="connsiteX3" fmla="*/ 7488 w 10000"/>
              <a:gd name="connsiteY3" fmla="*/ 5094 h 9997"/>
              <a:gd name="connsiteX4" fmla="*/ 10000 w 10000"/>
              <a:gd name="connsiteY4" fmla="*/ 9997 h 9997"/>
              <a:gd name="connsiteX0" fmla="*/ 0 w 10000"/>
              <a:gd name="connsiteY0" fmla="*/ 9894 h 10000"/>
              <a:gd name="connsiteX1" fmla="*/ 2446 w 10000"/>
              <a:gd name="connsiteY1" fmla="*/ 4939 h 10000"/>
              <a:gd name="connsiteX2" fmla="*/ 4915 w 10000"/>
              <a:gd name="connsiteY2" fmla="*/ 1 h 10000"/>
              <a:gd name="connsiteX3" fmla="*/ 7488 w 10000"/>
              <a:gd name="connsiteY3" fmla="*/ 5096 h 10000"/>
              <a:gd name="connsiteX4" fmla="*/ 10000 w 10000"/>
              <a:gd name="connsiteY4" fmla="*/ 10000 h 10000"/>
              <a:gd name="connsiteX0" fmla="*/ 0 w 10000"/>
              <a:gd name="connsiteY0" fmla="*/ 9913 h 10019"/>
              <a:gd name="connsiteX1" fmla="*/ 2524 w 10000"/>
              <a:gd name="connsiteY1" fmla="*/ 7151 h 10019"/>
              <a:gd name="connsiteX2" fmla="*/ 4915 w 10000"/>
              <a:gd name="connsiteY2" fmla="*/ 20 h 10019"/>
              <a:gd name="connsiteX3" fmla="*/ 7488 w 10000"/>
              <a:gd name="connsiteY3" fmla="*/ 5115 h 10019"/>
              <a:gd name="connsiteX4" fmla="*/ 10000 w 10000"/>
              <a:gd name="connsiteY4" fmla="*/ 10019 h 10019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4915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4915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10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4 h 10000"/>
              <a:gd name="connsiteX1" fmla="*/ 2524 w 10000"/>
              <a:gd name="connsiteY1" fmla="*/ 7132 h 10000"/>
              <a:gd name="connsiteX2" fmla="*/ 5111 w 10000"/>
              <a:gd name="connsiteY2" fmla="*/ 1 h 10000"/>
              <a:gd name="connsiteX3" fmla="*/ 7449 w 10000"/>
              <a:gd name="connsiteY3" fmla="*/ 7508 h 10000"/>
              <a:gd name="connsiteX4" fmla="*/ 10000 w 10000"/>
              <a:gd name="connsiteY4" fmla="*/ 10000 h 10000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6 h 10002"/>
              <a:gd name="connsiteX1" fmla="*/ 1910 w 10000"/>
              <a:gd name="connsiteY1" fmla="*/ 8511 h 10002"/>
              <a:gd name="connsiteX2" fmla="*/ 5111 w 10000"/>
              <a:gd name="connsiteY2" fmla="*/ 3 h 10002"/>
              <a:gd name="connsiteX3" fmla="*/ 7449 w 10000"/>
              <a:gd name="connsiteY3" fmla="*/ 7510 h 10002"/>
              <a:gd name="connsiteX4" fmla="*/ 10000 w 10000"/>
              <a:gd name="connsiteY4" fmla="*/ 10002 h 10002"/>
              <a:gd name="connsiteX0" fmla="*/ 0 w 10000"/>
              <a:gd name="connsiteY0" fmla="*/ 9899 h 10005"/>
              <a:gd name="connsiteX1" fmla="*/ 1910 w 10000"/>
              <a:gd name="connsiteY1" fmla="*/ 8514 h 10005"/>
              <a:gd name="connsiteX2" fmla="*/ 5111 w 10000"/>
              <a:gd name="connsiteY2" fmla="*/ 6 h 10005"/>
              <a:gd name="connsiteX3" fmla="*/ 7705 w 10000"/>
              <a:gd name="connsiteY3" fmla="*/ 7097 h 10005"/>
              <a:gd name="connsiteX4" fmla="*/ 10000 w 10000"/>
              <a:gd name="connsiteY4" fmla="*/ 10005 h 10005"/>
              <a:gd name="connsiteX0" fmla="*/ 0 w 10000"/>
              <a:gd name="connsiteY0" fmla="*/ 9899 h 9909"/>
              <a:gd name="connsiteX1" fmla="*/ 1910 w 10000"/>
              <a:gd name="connsiteY1" fmla="*/ 8514 h 9909"/>
              <a:gd name="connsiteX2" fmla="*/ 5111 w 10000"/>
              <a:gd name="connsiteY2" fmla="*/ 6 h 9909"/>
              <a:gd name="connsiteX3" fmla="*/ 7705 w 10000"/>
              <a:gd name="connsiteY3" fmla="*/ 7097 h 9909"/>
              <a:gd name="connsiteX4" fmla="*/ 10000 w 10000"/>
              <a:gd name="connsiteY4" fmla="*/ 9909 h 9909"/>
              <a:gd name="connsiteX0" fmla="*/ 0 w 10000"/>
              <a:gd name="connsiteY0" fmla="*/ 9990 h 10000"/>
              <a:gd name="connsiteX1" fmla="*/ 1910 w 10000"/>
              <a:gd name="connsiteY1" fmla="*/ 8592 h 10000"/>
              <a:gd name="connsiteX2" fmla="*/ 5111 w 10000"/>
              <a:gd name="connsiteY2" fmla="*/ 6 h 10000"/>
              <a:gd name="connsiteX3" fmla="*/ 7705 w 10000"/>
              <a:gd name="connsiteY3" fmla="*/ 7162 h 10000"/>
              <a:gd name="connsiteX4" fmla="*/ 10000 w 10000"/>
              <a:gd name="connsiteY4" fmla="*/ 10000 h 10000"/>
              <a:gd name="connsiteX0" fmla="*/ 0 w 10000"/>
              <a:gd name="connsiteY0" fmla="*/ 9990 h 10000"/>
              <a:gd name="connsiteX1" fmla="*/ 1910 w 10000"/>
              <a:gd name="connsiteY1" fmla="*/ 8592 h 10000"/>
              <a:gd name="connsiteX2" fmla="*/ 5111 w 10000"/>
              <a:gd name="connsiteY2" fmla="*/ 6 h 10000"/>
              <a:gd name="connsiteX3" fmla="*/ 7705 w 10000"/>
              <a:gd name="connsiteY3" fmla="*/ 7162 h 10000"/>
              <a:gd name="connsiteX4" fmla="*/ 10000 w 10000"/>
              <a:gd name="connsiteY4" fmla="*/ 10000 h 10000"/>
              <a:gd name="connsiteX0" fmla="*/ 0 w 10000"/>
              <a:gd name="connsiteY0" fmla="*/ 9991 h 10001"/>
              <a:gd name="connsiteX1" fmla="*/ 1910 w 10000"/>
              <a:gd name="connsiteY1" fmla="*/ 8593 h 10001"/>
              <a:gd name="connsiteX2" fmla="*/ 5111 w 10000"/>
              <a:gd name="connsiteY2" fmla="*/ 7 h 10001"/>
              <a:gd name="connsiteX3" fmla="*/ 7705 w 10000"/>
              <a:gd name="connsiteY3" fmla="*/ 7163 h 10001"/>
              <a:gd name="connsiteX4" fmla="*/ 10000 w 10000"/>
              <a:gd name="connsiteY4" fmla="*/ 10001 h 10001"/>
              <a:gd name="connsiteX0" fmla="*/ 0 w 10000"/>
              <a:gd name="connsiteY0" fmla="*/ 10059 h 10069"/>
              <a:gd name="connsiteX1" fmla="*/ 1910 w 10000"/>
              <a:gd name="connsiteY1" fmla="*/ 8661 h 10069"/>
              <a:gd name="connsiteX2" fmla="*/ 5026 w 10000"/>
              <a:gd name="connsiteY2" fmla="*/ 7 h 10069"/>
              <a:gd name="connsiteX3" fmla="*/ 7705 w 10000"/>
              <a:gd name="connsiteY3" fmla="*/ 7231 h 10069"/>
              <a:gd name="connsiteX4" fmla="*/ 10000 w 10000"/>
              <a:gd name="connsiteY4" fmla="*/ 10069 h 10069"/>
              <a:gd name="connsiteX0" fmla="*/ 0 w 10000"/>
              <a:gd name="connsiteY0" fmla="*/ 1005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1005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1005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999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9993 h 10063"/>
              <a:gd name="connsiteX1" fmla="*/ 1910 w 10000"/>
              <a:gd name="connsiteY1" fmla="*/ 8655 h 10063"/>
              <a:gd name="connsiteX2" fmla="*/ 5026 w 10000"/>
              <a:gd name="connsiteY2" fmla="*/ 1 h 10063"/>
              <a:gd name="connsiteX3" fmla="*/ 7705 w 10000"/>
              <a:gd name="connsiteY3" fmla="*/ 7225 h 10063"/>
              <a:gd name="connsiteX4" fmla="*/ 10000 w 10000"/>
              <a:gd name="connsiteY4" fmla="*/ 10063 h 10063"/>
              <a:gd name="connsiteX0" fmla="*/ 0 w 10000"/>
              <a:gd name="connsiteY0" fmla="*/ 9996 h 10066"/>
              <a:gd name="connsiteX1" fmla="*/ 1835 w 10000"/>
              <a:gd name="connsiteY1" fmla="*/ 8326 h 10066"/>
              <a:gd name="connsiteX2" fmla="*/ 5026 w 10000"/>
              <a:gd name="connsiteY2" fmla="*/ 4 h 10066"/>
              <a:gd name="connsiteX3" fmla="*/ 7705 w 10000"/>
              <a:gd name="connsiteY3" fmla="*/ 7228 h 10066"/>
              <a:gd name="connsiteX4" fmla="*/ 10000 w 10000"/>
              <a:gd name="connsiteY4" fmla="*/ 10066 h 10066"/>
              <a:gd name="connsiteX0" fmla="*/ 0 w 10000"/>
              <a:gd name="connsiteY0" fmla="*/ 9994 h 10064"/>
              <a:gd name="connsiteX1" fmla="*/ 1955 w 10000"/>
              <a:gd name="connsiteY1" fmla="*/ 7871 h 10064"/>
              <a:gd name="connsiteX2" fmla="*/ 5026 w 10000"/>
              <a:gd name="connsiteY2" fmla="*/ 2 h 10064"/>
              <a:gd name="connsiteX3" fmla="*/ 7705 w 10000"/>
              <a:gd name="connsiteY3" fmla="*/ 7226 h 10064"/>
              <a:gd name="connsiteX4" fmla="*/ 10000 w 10000"/>
              <a:gd name="connsiteY4" fmla="*/ 10064 h 10064"/>
              <a:gd name="connsiteX0" fmla="*/ 0 w 10006"/>
              <a:gd name="connsiteY0" fmla="*/ 10031 h 10064"/>
              <a:gd name="connsiteX1" fmla="*/ 1961 w 10006"/>
              <a:gd name="connsiteY1" fmla="*/ 7871 h 10064"/>
              <a:gd name="connsiteX2" fmla="*/ 5032 w 10006"/>
              <a:gd name="connsiteY2" fmla="*/ 2 h 10064"/>
              <a:gd name="connsiteX3" fmla="*/ 7711 w 10006"/>
              <a:gd name="connsiteY3" fmla="*/ 7226 h 10064"/>
              <a:gd name="connsiteX4" fmla="*/ 10006 w 10006"/>
              <a:gd name="connsiteY4" fmla="*/ 10064 h 10064"/>
              <a:gd name="connsiteX0" fmla="*/ 0 w 7824"/>
              <a:gd name="connsiteY0" fmla="*/ 10031 h 10064"/>
              <a:gd name="connsiteX1" fmla="*/ 1961 w 7824"/>
              <a:gd name="connsiteY1" fmla="*/ 7871 h 10064"/>
              <a:gd name="connsiteX2" fmla="*/ 5032 w 7824"/>
              <a:gd name="connsiteY2" fmla="*/ 2 h 10064"/>
              <a:gd name="connsiteX3" fmla="*/ 7711 w 7824"/>
              <a:gd name="connsiteY3" fmla="*/ 7226 h 10064"/>
              <a:gd name="connsiteX4" fmla="*/ 4979 w 7824"/>
              <a:gd name="connsiteY4" fmla="*/ 10064 h 10064"/>
              <a:gd name="connsiteX0" fmla="*/ 0 w 10001"/>
              <a:gd name="connsiteY0" fmla="*/ 9967 h 9973"/>
              <a:gd name="connsiteX1" fmla="*/ 2506 w 10001"/>
              <a:gd name="connsiteY1" fmla="*/ 7821 h 9973"/>
              <a:gd name="connsiteX2" fmla="*/ 6431 w 10001"/>
              <a:gd name="connsiteY2" fmla="*/ 2 h 9973"/>
              <a:gd name="connsiteX3" fmla="*/ 9856 w 10001"/>
              <a:gd name="connsiteY3" fmla="*/ 7180 h 9973"/>
              <a:gd name="connsiteX4" fmla="*/ 6399 w 10001"/>
              <a:gd name="connsiteY4" fmla="*/ 9973 h 9973"/>
              <a:gd name="connsiteX0" fmla="*/ 0 w 10016"/>
              <a:gd name="connsiteY0" fmla="*/ 9994 h 10000"/>
              <a:gd name="connsiteX1" fmla="*/ 2506 w 10016"/>
              <a:gd name="connsiteY1" fmla="*/ 7842 h 10000"/>
              <a:gd name="connsiteX2" fmla="*/ 6430 w 10016"/>
              <a:gd name="connsiteY2" fmla="*/ 2 h 10000"/>
              <a:gd name="connsiteX3" fmla="*/ 9855 w 10016"/>
              <a:gd name="connsiteY3" fmla="*/ 7199 h 10000"/>
              <a:gd name="connsiteX4" fmla="*/ 6398 w 10016"/>
              <a:gd name="connsiteY4" fmla="*/ 10000 h 10000"/>
              <a:gd name="connsiteX0" fmla="*/ 0 w 8210"/>
              <a:gd name="connsiteY0" fmla="*/ 10001 h 10007"/>
              <a:gd name="connsiteX1" fmla="*/ 2506 w 8210"/>
              <a:gd name="connsiteY1" fmla="*/ 7849 h 10007"/>
              <a:gd name="connsiteX2" fmla="*/ 6430 w 8210"/>
              <a:gd name="connsiteY2" fmla="*/ 9 h 10007"/>
              <a:gd name="connsiteX3" fmla="*/ 7957 w 8210"/>
              <a:gd name="connsiteY3" fmla="*/ 6400 h 10007"/>
              <a:gd name="connsiteX4" fmla="*/ 6398 w 8210"/>
              <a:gd name="connsiteY4" fmla="*/ 10007 h 10007"/>
              <a:gd name="connsiteX0" fmla="*/ 0 w 10000"/>
              <a:gd name="connsiteY0" fmla="*/ 9994 h 10000"/>
              <a:gd name="connsiteX1" fmla="*/ 3052 w 10000"/>
              <a:gd name="connsiteY1" fmla="*/ 7844 h 10000"/>
              <a:gd name="connsiteX2" fmla="*/ 7832 w 10000"/>
              <a:gd name="connsiteY2" fmla="*/ 9 h 10000"/>
              <a:gd name="connsiteX3" fmla="*/ 9692 w 10000"/>
              <a:gd name="connsiteY3" fmla="*/ 6396 h 10000"/>
              <a:gd name="connsiteX4" fmla="*/ 7793 w 10000"/>
              <a:gd name="connsiteY4" fmla="*/ 10000 h 10000"/>
              <a:gd name="connsiteX0" fmla="*/ 0 w 10000"/>
              <a:gd name="connsiteY0" fmla="*/ 9994 h 10000"/>
              <a:gd name="connsiteX1" fmla="*/ 3052 w 10000"/>
              <a:gd name="connsiteY1" fmla="*/ 7844 h 10000"/>
              <a:gd name="connsiteX2" fmla="*/ 7832 w 10000"/>
              <a:gd name="connsiteY2" fmla="*/ 9 h 10000"/>
              <a:gd name="connsiteX3" fmla="*/ 9692 w 10000"/>
              <a:gd name="connsiteY3" fmla="*/ 6396 h 10000"/>
              <a:gd name="connsiteX4" fmla="*/ 7793 w 10000"/>
              <a:gd name="connsiteY4" fmla="*/ 10000 h 10000"/>
              <a:gd name="connsiteX0" fmla="*/ 0 w 8372"/>
              <a:gd name="connsiteY0" fmla="*/ 10007 h 10013"/>
              <a:gd name="connsiteX1" fmla="*/ 3052 w 8372"/>
              <a:gd name="connsiteY1" fmla="*/ 7857 h 10013"/>
              <a:gd name="connsiteX2" fmla="*/ 7832 w 8372"/>
              <a:gd name="connsiteY2" fmla="*/ 22 h 10013"/>
              <a:gd name="connsiteX3" fmla="*/ 7800 w 8372"/>
              <a:gd name="connsiteY3" fmla="*/ 5786 h 10013"/>
              <a:gd name="connsiteX4" fmla="*/ 7793 w 8372"/>
              <a:gd name="connsiteY4" fmla="*/ 10013 h 10013"/>
              <a:gd name="connsiteX0" fmla="*/ 0 w 9766"/>
              <a:gd name="connsiteY0" fmla="*/ 9994 h 10000"/>
              <a:gd name="connsiteX1" fmla="*/ 3645 w 9766"/>
              <a:gd name="connsiteY1" fmla="*/ 7847 h 10000"/>
              <a:gd name="connsiteX2" fmla="*/ 9355 w 9766"/>
              <a:gd name="connsiteY2" fmla="*/ 22 h 10000"/>
              <a:gd name="connsiteX3" fmla="*/ 9317 w 9766"/>
              <a:gd name="connsiteY3" fmla="*/ 5778 h 10000"/>
              <a:gd name="connsiteX4" fmla="*/ 9308 w 9766"/>
              <a:gd name="connsiteY4" fmla="*/ 10000 h 10000"/>
              <a:gd name="connsiteX0" fmla="*/ 0 w 9960"/>
              <a:gd name="connsiteY0" fmla="*/ 10000 h 10006"/>
              <a:gd name="connsiteX1" fmla="*/ 3732 w 9960"/>
              <a:gd name="connsiteY1" fmla="*/ 7853 h 10006"/>
              <a:gd name="connsiteX2" fmla="*/ 9527 w 9960"/>
              <a:gd name="connsiteY2" fmla="*/ 19 h 10006"/>
              <a:gd name="connsiteX3" fmla="*/ 9540 w 9960"/>
              <a:gd name="connsiteY3" fmla="*/ 5784 h 10006"/>
              <a:gd name="connsiteX4" fmla="*/ 9531 w 9960"/>
              <a:gd name="connsiteY4" fmla="*/ 10006 h 10006"/>
              <a:gd name="connsiteX0" fmla="*/ 0 w 9578"/>
              <a:gd name="connsiteY0" fmla="*/ 9975 h 9981"/>
              <a:gd name="connsiteX1" fmla="*/ 3747 w 9578"/>
              <a:gd name="connsiteY1" fmla="*/ 7829 h 9981"/>
              <a:gd name="connsiteX2" fmla="*/ 9565 w 9578"/>
              <a:gd name="connsiteY2" fmla="*/ 0 h 9981"/>
              <a:gd name="connsiteX3" fmla="*/ 9578 w 9578"/>
              <a:gd name="connsiteY3" fmla="*/ 5762 h 9981"/>
              <a:gd name="connsiteX4" fmla="*/ 9569 w 9578"/>
              <a:gd name="connsiteY4" fmla="*/ 9981 h 9981"/>
              <a:gd name="connsiteX0" fmla="*/ 0 w 10000"/>
              <a:gd name="connsiteY0" fmla="*/ 9994 h 10000"/>
              <a:gd name="connsiteX1" fmla="*/ 3912 w 10000"/>
              <a:gd name="connsiteY1" fmla="*/ 7844 h 10000"/>
              <a:gd name="connsiteX2" fmla="*/ 9986 w 10000"/>
              <a:gd name="connsiteY2" fmla="*/ 0 h 10000"/>
              <a:gd name="connsiteX3" fmla="*/ 10000 w 10000"/>
              <a:gd name="connsiteY3" fmla="*/ 5773 h 10000"/>
              <a:gd name="connsiteX4" fmla="*/ 9991 w 10000"/>
              <a:gd name="connsiteY4" fmla="*/ 10000 h 10000"/>
              <a:gd name="connsiteX0" fmla="*/ 0 w 10000"/>
              <a:gd name="connsiteY0" fmla="*/ 9994 h 10000"/>
              <a:gd name="connsiteX1" fmla="*/ 3852 w 10000"/>
              <a:gd name="connsiteY1" fmla="*/ 7664 h 10000"/>
              <a:gd name="connsiteX2" fmla="*/ 9986 w 10000"/>
              <a:gd name="connsiteY2" fmla="*/ 0 h 10000"/>
              <a:gd name="connsiteX3" fmla="*/ 10000 w 10000"/>
              <a:gd name="connsiteY3" fmla="*/ 5773 h 10000"/>
              <a:gd name="connsiteX4" fmla="*/ 9991 w 10000"/>
              <a:gd name="connsiteY4" fmla="*/ 10000 h 10000"/>
              <a:gd name="connsiteX0" fmla="*/ 0 w 10000"/>
              <a:gd name="connsiteY0" fmla="*/ 9994 h 10000"/>
              <a:gd name="connsiteX1" fmla="*/ 3912 w 10000"/>
              <a:gd name="connsiteY1" fmla="*/ 7484 h 10000"/>
              <a:gd name="connsiteX2" fmla="*/ 9986 w 10000"/>
              <a:gd name="connsiteY2" fmla="*/ 0 h 10000"/>
              <a:gd name="connsiteX3" fmla="*/ 10000 w 10000"/>
              <a:gd name="connsiteY3" fmla="*/ 5773 h 10000"/>
              <a:gd name="connsiteX4" fmla="*/ 9991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9994"/>
                </a:moveTo>
                <a:cubicBezTo>
                  <a:pt x="1426" y="9683"/>
                  <a:pt x="2248" y="9150"/>
                  <a:pt x="3912" y="7484"/>
                </a:cubicBezTo>
                <a:cubicBezTo>
                  <a:pt x="5576" y="5818"/>
                  <a:pt x="8325" y="90"/>
                  <a:pt x="9986" y="0"/>
                </a:cubicBezTo>
                <a:cubicBezTo>
                  <a:pt x="9980" y="937"/>
                  <a:pt x="9999" y="4107"/>
                  <a:pt x="10000" y="5773"/>
                </a:cubicBezTo>
                <a:cubicBezTo>
                  <a:pt x="10001" y="7439"/>
                  <a:pt x="9991" y="8875"/>
                  <a:pt x="9991" y="1000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079"/>
          </a:xfrm>
        </p:spPr>
        <p:txBody>
          <a:bodyPr anchor="t">
            <a:normAutofit/>
          </a:bodyPr>
          <a:lstStyle/>
          <a:p>
            <a:r>
              <a:rPr lang="en-US" sz="4000" kern="0" dirty="0"/>
              <a:t>Example of the different pillars’ functions</a:t>
            </a:r>
          </a:p>
        </p:txBody>
      </p:sp>
      <p:cxnSp>
        <p:nvCxnSpPr>
          <p:cNvPr id="46" name="Gerade Verbindung mit Pfeil 45"/>
          <p:cNvCxnSpPr/>
          <p:nvPr/>
        </p:nvCxnSpPr>
        <p:spPr bwMode="auto">
          <a:xfrm>
            <a:off x="5442554" y="3220687"/>
            <a:ext cx="1" cy="1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blurRad="50800" dist="139700" dir="2880000" algn="ctr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114300" prst="artDeco"/>
          </a:sp3d>
        </p:spPr>
      </p:cxnSp>
      <p:sp>
        <p:nvSpPr>
          <p:cNvPr id="47" name="Rechteck 46"/>
          <p:cNvSpPr/>
          <p:nvPr/>
        </p:nvSpPr>
        <p:spPr>
          <a:xfrm rot="16200000">
            <a:off x="-1514545" y="3627027"/>
            <a:ext cx="4603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Scenario probability of occurrence in real world traffic</a:t>
            </a:r>
          </a:p>
        </p:txBody>
      </p:sp>
      <p:sp>
        <p:nvSpPr>
          <p:cNvPr id="48" name="Rechteck 47"/>
          <p:cNvSpPr/>
          <p:nvPr/>
        </p:nvSpPr>
        <p:spPr>
          <a:xfrm>
            <a:off x="5748704" y="6196405"/>
            <a:ext cx="2775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Obstructed pedestrian crossing</a:t>
            </a:r>
            <a:br>
              <a:rPr lang="en-US" sz="1600" dirty="0"/>
            </a:br>
            <a:r>
              <a:rPr lang="en-US" sz="1600" dirty="0"/>
              <a:t>+ cyclist overtaking</a:t>
            </a:r>
            <a:endParaRPr lang="de-DE" sz="1600" dirty="0"/>
          </a:p>
        </p:txBody>
      </p:sp>
      <p:sp>
        <p:nvSpPr>
          <p:cNvPr id="49" name="Rechteck 48"/>
          <p:cNvSpPr/>
          <p:nvPr/>
        </p:nvSpPr>
        <p:spPr>
          <a:xfrm>
            <a:off x="5748162" y="4263709"/>
            <a:ext cx="28301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Obstructed pedestrian crossing</a:t>
            </a:r>
            <a:endParaRPr lang="de-DE" sz="1600" dirty="0"/>
          </a:p>
        </p:txBody>
      </p:sp>
      <p:sp>
        <p:nvSpPr>
          <p:cNvPr id="50" name="Rechteck 49"/>
          <p:cNvSpPr/>
          <p:nvPr/>
        </p:nvSpPr>
        <p:spPr>
          <a:xfrm>
            <a:off x="5748704" y="2451989"/>
            <a:ext cx="2851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Pedestrian crossing a crosswalk</a:t>
            </a:r>
            <a:endParaRPr lang="de-DE" sz="1600" dirty="0"/>
          </a:p>
        </p:txBody>
      </p:sp>
      <p:cxnSp>
        <p:nvCxnSpPr>
          <p:cNvPr id="58" name="Gerade Verbindung mit Pfeil 57"/>
          <p:cNvCxnSpPr/>
          <p:nvPr/>
        </p:nvCxnSpPr>
        <p:spPr>
          <a:xfrm flipV="1">
            <a:off x="1039261" y="1252491"/>
            <a:ext cx="0" cy="50041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1039261" y="6256627"/>
            <a:ext cx="304292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Legende mit Linie 1 62"/>
          <p:cNvSpPr/>
          <p:nvPr/>
        </p:nvSpPr>
        <p:spPr>
          <a:xfrm>
            <a:off x="3879642" y="5333506"/>
            <a:ext cx="1800000" cy="468000"/>
          </a:xfrm>
          <a:prstGeom prst="borderCallout1">
            <a:avLst>
              <a:gd name="adj1" fmla="val 50891"/>
              <a:gd name="adj2" fmla="val -87"/>
              <a:gd name="adj3" fmla="val 173248"/>
              <a:gd name="adj4" fmla="val -36115"/>
            </a:avLst>
          </a:prstGeom>
          <a:noFill/>
          <a:ln w="127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tx1"/>
                </a:solidFill>
              </a:rPr>
              <a:t>Edge </a:t>
            </a:r>
            <a:r>
              <a:rPr lang="de-DE" sz="1400" b="1" dirty="0" err="1">
                <a:solidFill>
                  <a:schemeClr val="tx1"/>
                </a:solidFill>
              </a:rPr>
              <a:t>case</a:t>
            </a:r>
            <a:br>
              <a:rPr lang="de-DE" sz="1400" b="1" dirty="0">
                <a:solidFill>
                  <a:schemeClr val="tx1"/>
                </a:solidFill>
              </a:rPr>
            </a:br>
            <a:r>
              <a:rPr lang="de-DE" sz="1400" dirty="0" err="1">
                <a:solidFill>
                  <a:schemeClr val="tx1"/>
                </a:solidFill>
              </a:rPr>
              <a:t>scenarios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4" name="Legende mit Linie 1 63"/>
          <p:cNvSpPr/>
          <p:nvPr/>
        </p:nvSpPr>
        <p:spPr>
          <a:xfrm>
            <a:off x="3879642" y="1592460"/>
            <a:ext cx="1800000" cy="468000"/>
          </a:xfrm>
          <a:prstGeom prst="borderCallout1">
            <a:avLst>
              <a:gd name="adj1" fmla="val 50891"/>
              <a:gd name="adj2" fmla="val -87"/>
              <a:gd name="adj3" fmla="val 576886"/>
              <a:gd name="adj4" fmla="val -122200"/>
            </a:avLst>
          </a:prstGeom>
          <a:noFill/>
          <a:ln w="127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err="1">
                <a:solidFill>
                  <a:schemeClr val="tx1"/>
                </a:solidFill>
              </a:rPr>
              <a:t>Typical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traffic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 err="1">
                <a:solidFill>
                  <a:schemeClr val="tx1"/>
                </a:solidFill>
              </a:rPr>
              <a:t>scenarios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5" name="Legende mit Linie 1 64"/>
          <p:cNvSpPr/>
          <p:nvPr/>
        </p:nvSpPr>
        <p:spPr>
          <a:xfrm>
            <a:off x="3879642" y="3416238"/>
            <a:ext cx="1800000" cy="468000"/>
          </a:xfrm>
          <a:prstGeom prst="borderCallout1">
            <a:avLst>
              <a:gd name="adj1" fmla="val 50891"/>
              <a:gd name="adj2" fmla="val -87"/>
              <a:gd name="adj3" fmla="val 462041"/>
              <a:gd name="adj4" fmla="val -70692"/>
            </a:avLst>
          </a:prstGeom>
          <a:noFill/>
          <a:ln w="1270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tx1"/>
                </a:solidFill>
              </a:rPr>
              <a:t>Critical </a:t>
            </a:r>
            <a:r>
              <a:rPr lang="de-DE" sz="1400" dirty="0" err="1">
                <a:solidFill>
                  <a:schemeClr val="tx1"/>
                </a:solidFill>
              </a:rPr>
              <a:t>traffic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 err="1">
                <a:solidFill>
                  <a:schemeClr val="tx1"/>
                </a:solidFill>
              </a:rPr>
              <a:t>scenarios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399348" y="6328909"/>
            <a:ext cx="2453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Complexity/risk of scenario</a:t>
            </a:r>
          </a:p>
        </p:txBody>
      </p:sp>
      <p:cxnSp>
        <p:nvCxnSpPr>
          <p:cNvPr id="74" name="Gerader Verbinder 73"/>
          <p:cNvCxnSpPr/>
          <p:nvPr/>
        </p:nvCxnSpPr>
        <p:spPr>
          <a:xfrm flipV="1">
            <a:off x="2372286" y="4508090"/>
            <a:ext cx="0" cy="174837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3098522" y="5903952"/>
            <a:ext cx="7473" cy="35251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9674255" y="1572104"/>
            <a:ext cx="2024124" cy="504056"/>
          </a:xfrm>
          <a:prstGeom prst="rect">
            <a:avLst/>
          </a:prstGeom>
          <a:solidFill>
            <a:srgbClr val="0082B3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bg1"/>
                </a:solidFill>
                <a:sym typeface="Wingdings" panose="05000000000000000000" pitchFamily="2" charset="2"/>
              </a:rPr>
              <a:t>   </a:t>
            </a:r>
            <a:r>
              <a:rPr lang="de-DE" sz="1400" b="1" dirty="0">
                <a:solidFill>
                  <a:schemeClr val="bg1"/>
                </a:solidFill>
              </a:rPr>
              <a:t>Real World Test Drive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9674255" y="3392163"/>
            <a:ext cx="2024124" cy="504056"/>
          </a:xfrm>
          <a:prstGeom prst="rect">
            <a:avLst/>
          </a:prstGeom>
          <a:solidFill>
            <a:srgbClr val="9E9E9E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bg1"/>
                </a:solidFill>
                <a:sym typeface="Wingdings" panose="05000000000000000000" pitchFamily="2" charset="2"/>
              </a:rPr>
              <a:t>   </a:t>
            </a:r>
            <a:r>
              <a:rPr lang="de-DE" sz="1400" b="1" dirty="0" err="1">
                <a:solidFill>
                  <a:schemeClr val="bg1"/>
                </a:solidFill>
              </a:rPr>
              <a:t>Physical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Certification</a:t>
            </a:r>
            <a:br>
              <a:rPr lang="de-DE" sz="1400" b="1" dirty="0">
                <a:solidFill>
                  <a:schemeClr val="bg1"/>
                </a:solidFill>
              </a:rPr>
            </a:br>
            <a:r>
              <a:rPr lang="de-DE" sz="1400" b="1" dirty="0">
                <a:solidFill>
                  <a:schemeClr val="bg1"/>
                </a:solidFill>
              </a:rPr>
              <a:t>   Tests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9674255" y="5315478"/>
            <a:ext cx="2024126" cy="504056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>
                <a:solidFill>
                  <a:schemeClr val="bg1"/>
                </a:solidFill>
              </a:rPr>
              <a:t>   Audit </a:t>
            </a:r>
            <a:r>
              <a:rPr lang="de-DE" sz="1400" b="1" dirty="0" err="1">
                <a:solidFill>
                  <a:schemeClr val="bg1"/>
                </a:solidFill>
              </a:rPr>
              <a:t>and</a:t>
            </a:r>
            <a:r>
              <a:rPr lang="de-DE" sz="1400" b="1" dirty="0">
                <a:solidFill>
                  <a:schemeClr val="bg1"/>
                </a:solidFill>
              </a:rPr>
              <a:t> Assessment</a:t>
            </a:r>
            <a:br>
              <a:rPr lang="de-DE" sz="1400" b="1" dirty="0">
                <a:solidFill>
                  <a:schemeClr val="bg1"/>
                </a:solidFill>
              </a:rPr>
            </a:br>
            <a:r>
              <a:rPr lang="de-DE" sz="1400" b="1" dirty="0">
                <a:solidFill>
                  <a:schemeClr val="bg1"/>
                </a:solidFill>
              </a:rPr>
              <a:t>   (e.g. </a:t>
            </a:r>
            <a:r>
              <a:rPr lang="de-DE" sz="1400" b="1" dirty="0" err="1">
                <a:solidFill>
                  <a:schemeClr val="bg1"/>
                </a:solidFill>
              </a:rPr>
              <a:t>simulation</a:t>
            </a:r>
            <a:r>
              <a:rPr lang="de-DE" sz="1400" b="1" dirty="0">
                <a:solidFill>
                  <a:schemeClr val="bg1"/>
                </a:solidFill>
              </a:rPr>
              <a:t>)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7" name="Pfeil nach rechts 26"/>
          <p:cNvSpPr/>
          <p:nvPr/>
        </p:nvSpPr>
        <p:spPr>
          <a:xfrm>
            <a:off x="5679642" y="1610316"/>
            <a:ext cx="4131803" cy="42356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7717" y="1090174"/>
            <a:ext cx="3603404" cy="13727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6" name="Pfeil nach rechts 75"/>
          <p:cNvSpPr/>
          <p:nvPr/>
        </p:nvSpPr>
        <p:spPr>
          <a:xfrm>
            <a:off x="5679642" y="3431938"/>
            <a:ext cx="4131803" cy="42356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7" name="Grafik 6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7717" y="2895511"/>
            <a:ext cx="3603404" cy="13862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7" name="Pfeil nach rechts 76"/>
          <p:cNvSpPr/>
          <p:nvPr/>
        </p:nvSpPr>
        <p:spPr>
          <a:xfrm>
            <a:off x="5679641" y="5355726"/>
            <a:ext cx="4131803" cy="42356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57718" y="4833601"/>
            <a:ext cx="3603404" cy="13782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feld 5"/>
          <p:cNvSpPr txBox="1"/>
          <p:nvPr/>
        </p:nvSpPr>
        <p:spPr>
          <a:xfrm>
            <a:off x="4038808" y="5769467"/>
            <a:ext cx="16408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r>
              <a:rPr lang="en-US" dirty="0"/>
              <a:t>low probability, but high efforts to identify and confirm performance!</a:t>
            </a:r>
          </a:p>
        </p:txBody>
      </p:sp>
    </p:spTree>
    <p:extLst>
      <p:ext uri="{BB962C8B-B14F-4D97-AF65-F5344CB8AC3E}">
        <p14:creationId xmlns:p14="http://schemas.microsoft.com/office/powerpoint/2010/main" val="376176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for certification – the pillars</a:t>
            </a:r>
            <a:br>
              <a:rPr lang="en-US" dirty="0"/>
            </a:br>
            <a:r>
              <a:rPr lang="en-US" dirty="0"/>
              <a:t>and their individual purpose</a:t>
            </a:r>
            <a:endParaRPr lang="en-US" kern="0" dirty="0"/>
          </a:p>
        </p:txBody>
      </p:sp>
      <p:sp>
        <p:nvSpPr>
          <p:cNvPr id="4" name="Abgerundetes Rechteck 3"/>
          <p:cNvSpPr/>
          <p:nvPr/>
        </p:nvSpPr>
        <p:spPr>
          <a:xfrm>
            <a:off x="5447215" y="2020768"/>
            <a:ext cx="2815928" cy="4373632"/>
          </a:xfrm>
          <a:prstGeom prst="roundRect">
            <a:avLst/>
          </a:prstGeom>
          <a:solidFill>
            <a:srgbClr val="9E9E9E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Physical Certification</a:t>
            </a:r>
            <a:r>
              <a:rPr lang="en-US" sz="1600" b="1" kern="0" dirty="0">
                <a:solidFill>
                  <a:schemeClr val="bg1"/>
                </a:solidFill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Tests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critical scenarios that are technically difficult for the system to cope with, have a high injury severity (in case the system would not cope with such a scenario) and are representative for real traffic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Compare with critical test cases derived from simulation and validate simulation tools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8367649" y="2020769"/>
            <a:ext cx="2982228" cy="4373632"/>
          </a:xfrm>
          <a:prstGeom prst="roundRect">
            <a:avLst/>
          </a:prstGeom>
          <a:solidFill>
            <a:srgbClr val="00ADE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Real World Test Drive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the overall system capabilities and behavior in non-simulated traffic on public roads and show that the system has not been optimized on specific test scenarios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system safety requirements like e.g. HMI and ODD</a:t>
            </a: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that the system achieves a performance comparable to an experienced driver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920822" y="2020768"/>
            <a:ext cx="4421887" cy="4373633"/>
          </a:xfrm>
          <a:prstGeom prst="round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Audit/Assessment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28575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Understand the system to be certified</a:t>
            </a:r>
          </a:p>
          <a:p>
            <a:pPr marL="285750" lvl="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that the applied processes and design/test methods for the overall system development (HW and SW) are effective, complete and consistent</a:t>
            </a:r>
          </a:p>
          <a:p>
            <a:pPr marL="285750" lvl="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Assess system’s strategies/rest performance to address (multiple) fault-conditions and disturbances due to deteriorating external influences; vehicle behavior in variations of critical scenarios</a:t>
            </a:r>
          </a:p>
          <a:p>
            <a:pPr marL="285750" lvl="0" indent="-285750" defTabSz="914271">
              <a:buFontTx/>
              <a:buChar char="-"/>
              <a:defRPr/>
            </a:pPr>
            <a:r>
              <a:rPr lang="en-US" sz="1600" kern="0" dirty="0">
                <a:solidFill>
                  <a:schemeClr val="bg1"/>
                </a:solidFill>
              </a:rPr>
              <a:t>Simulation: Test parameter variations (e.g. distances, speeds) of scenarios and edge-cases that are difficult to test entirely on a test track</a:t>
            </a:r>
          </a:p>
          <a:p>
            <a:pPr marL="0" marR="0" lvl="0" indent="0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050280" y="2217832"/>
            <a:ext cx="982830" cy="482205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3312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902952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think-cell Folie" r:id="rId6" imgW="470" imgH="469" progId="TCLayout.ActiveDocument.1">
                  <p:embed/>
                </p:oleObj>
              </mc:Choice>
              <mc:Fallback>
                <p:oleObj name="think-cell Folie" r:id="rId6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for certification of automated</a:t>
            </a:r>
            <a:br>
              <a:rPr lang="en-US" dirty="0"/>
            </a:br>
            <a:r>
              <a:rPr lang="en-US" dirty="0"/>
              <a:t>driving systems Level 3-5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Why the new approach can generate an equivalent/higher safety-level compared to the “classical” approach: </a:t>
            </a:r>
            <a:br>
              <a:rPr lang="en-US" sz="2000" b="1" dirty="0"/>
            </a:br>
            <a:endParaRPr lang="en-US" sz="2000" b="1" dirty="0"/>
          </a:p>
          <a:p>
            <a:r>
              <a:rPr lang="en-US" sz="2000" dirty="0"/>
              <a:t>The multi-pillar approach recognizes established </a:t>
            </a:r>
            <a:r>
              <a:rPr lang="en-GB" sz="2000" dirty="0"/>
              <a:t>process and functional safety oriented audits for certification of complex electronic vehicle control systems</a:t>
            </a:r>
            <a:r>
              <a:rPr lang="en-US" sz="2000" dirty="0"/>
              <a:t> as a foundation.</a:t>
            </a:r>
          </a:p>
          <a:p>
            <a:r>
              <a:rPr lang="en-US" sz="2000" dirty="0"/>
              <a:t>Consequently, this new approach requires manufacturers to give evidence that their system has been designed and tested in a way that complies with established safety principles, different traffic rules, and ensures safe performance both under fault-conditions and arbitrary external influences.</a:t>
            </a:r>
            <a:endParaRPr lang="en-US" sz="2000" strike="sngStrike" dirty="0"/>
          </a:p>
          <a:p>
            <a:r>
              <a:rPr lang="en-US" sz="2000" dirty="0"/>
              <a:t>Furthermore, the new approach evaluates specific complex situations on a test track.</a:t>
            </a:r>
          </a:p>
          <a:p>
            <a:r>
              <a:rPr lang="en-US" sz="2000" dirty="0"/>
              <a:t>To complement the assessment, the new approach includes a real-world-drive test in real world traffic (non-simulated).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204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38123"/>
            <a:ext cx="10810876" cy="1325563"/>
          </a:xfrm>
          <a:solidFill>
            <a:srgbClr val="192551"/>
          </a:solidFill>
        </p:spPr>
        <p:txBody>
          <a:bodyPr>
            <a:normAutofit/>
          </a:bodyPr>
          <a:lstStyle/>
          <a:p>
            <a:pPr marL="358775" indent="3175"/>
            <a:r>
              <a:rPr lang="en-US" b="1" dirty="0">
                <a:solidFill>
                  <a:schemeClr val="bg1"/>
                </a:solidFill>
              </a:rPr>
              <a:t>Deriving the scope of work</a:t>
            </a:r>
          </a:p>
        </p:txBody>
      </p:sp>
    </p:spTree>
    <p:extLst>
      <p:ext uri="{BB962C8B-B14F-4D97-AF65-F5344CB8AC3E}">
        <p14:creationId xmlns:p14="http://schemas.microsoft.com/office/powerpoint/2010/main" val="237913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70954"/>
            <a:ext cx="10515600" cy="763728"/>
          </a:xfrm>
        </p:spPr>
        <p:txBody>
          <a:bodyPr>
            <a:normAutofit/>
          </a:bodyPr>
          <a:lstStyle/>
          <a:p>
            <a:r>
              <a:rPr lang="en-US" sz="4000" dirty="0"/>
              <a:t>Deriving the scope of work</a:t>
            </a:r>
            <a:endParaRPr lang="de-DE" sz="4000" dirty="0"/>
          </a:p>
        </p:txBody>
      </p:sp>
      <p:sp>
        <p:nvSpPr>
          <p:cNvPr id="46" name="Textfeld 45"/>
          <p:cNvSpPr txBox="1"/>
          <p:nvPr/>
        </p:nvSpPr>
        <p:spPr>
          <a:xfrm>
            <a:off x="835966" y="5746352"/>
            <a:ext cx="10230785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895350"/>
            <a:r>
              <a:rPr lang="en-US" sz="1700" b="1" dirty="0">
                <a:sym typeface="Wingdings" panose="05000000000000000000" pitchFamily="2" charset="2"/>
              </a:rPr>
              <a:t> </a:t>
            </a:r>
            <a:r>
              <a:rPr lang="en-US" sz="1700" b="1" dirty="0"/>
              <a:t>Some general safety-frameworks on national level are already available. They are not design-restrictive and      </a:t>
            </a:r>
            <a:br>
              <a:rPr lang="en-US" sz="1700" b="1" dirty="0"/>
            </a:br>
            <a:r>
              <a:rPr lang="en-US" sz="1700" b="1" dirty="0"/>
              <a:t>     could be further explored for regulatory use at UNECE</a:t>
            </a:r>
          </a:p>
          <a:p>
            <a:r>
              <a:rPr lang="en-US" sz="1700" b="1" dirty="0">
                <a:sym typeface="Wingdings" panose="05000000000000000000" pitchFamily="2" charset="2"/>
              </a:rPr>
              <a:t> Shared global understanding of safety elements endeavored by OICA/AAPC</a:t>
            </a:r>
            <a:endParaRPr lang="en-US" sz="1700" b="1" dirty="0"/>
          </a:p>
        </p:txBody>
      </p:sp>
      <p:grpSp>
        <p:nvGrpSpPr>
          <p:cNvPr id="88" name="Gruppieren 86"/>
          <p:cNvGrpSpPr/>
          <p:nvPr/>
        </p:nvGrpSpPr>
        <p:grpSpPr>
          <a:xfrm>
            <a:off x="843421" y="1449217"/>
            <a:ext cx="3199228" cy="720000"/>
            <a:chOff x="895643" y="1718464"/>
            <a:chExt cx="3199228" cy="720000"/>
          </a:xfrm>
        </p:grpSpPr>
        <p:sp>
          <p:nvSpPr>
            <p:cNvPr id="89" name="Abgerundetes Rechteck 88"/>
            <p:cNvSpPr/>
            <p:nvPr/>
          </p:nvSpPr>
          <p:spPr>
            <a:xfrm>
              <a:off x="895643" y="1718464"/>
              <a:ext cx="3199228" cy="72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err="1">
                  <a:solidFill>
                    <a:schemeClr val="tx1"/>
                  </a:solidFill>
                </a:rPr>
                <a:t>Safety</a:t>
              </a:r>
              <a:r>
                <a:rPr lang="de-DE" sz="2000" b="1" dirty="0">
                  <a:solidFill>
                    <a:schemeClr val="tx1"/>
                  </a:solidFill>
                </a:rPr>
                <a:t> Elements</a:t>
              </a:r>
            </a:p>
            <a:p>
              <a:r>
                <a:rPr lang="de-DE" sz="1600" dirty="0">
                  <a:solidFill>
                    <a:schemeClr val="tx1"/>
                  </a:solidFill>
                </a:rPr>
                <a:t>Guideline CP A</a:t>
              </a:r>
            </a:p>
          </p:txBody>
        </p:sp>
        <p:grpSp>
          <p:nvGrpSpPr>
            <p:cNvPr id="90" name="Gruppieren 12"/>
            <p:cNvGrpSpPr/>
            <p:nvPr/>
          </p:nvGrpSpPr>
          <p:grpSpPr>
            <a:xfrm>
              <a:off x="3537849" y="1851572"/>
              <a:ext cx="409549" cy="456552"/>
              <a:chOff x="4392464" y="1808366"/>
              <a:chExt cx="409549" cy="456552"/>
            </a:xfrm>
          </p:grpSpPr>
          <p:sp>
            <p:nvSpPr>
              <p:cNvPr id="91" name="Rechteck 90"/>
              <p:cNvSpPr/>
              <p:nvPr/>
            </p:nvSpPr>
            <p:spPr>
              <a:xfrm>
                <a:off x="4392466" y="1808366"/>
                <a:ext cx="409547" cy="11708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Rechteck 91"/>
              <p:cNvSpPr/>
              <p:nvPr/>
            </p:nvSpPr>
            <p:spPr>
              <a:xfrm>
                <a:off x="4392465" y="1979885"/>
                <a:ext cx="409547" cy="11708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Rechteck 92"/>
              <p:cNvSpPr/>
              <p:nvPr/>
            </p:nvSpPr>
            <p:spPr>
              <a:xfrm>
                <a:off x="4392464" y="2147836"/>
                <a:ext cx="409547" cy="11708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94" name="Gruppieren 87"/>
          <p:cNvGrpSpPr/>
          <p:nvPr/>
        </p:nvGrpSpPr>
        <p:grpSpPr>
          <a:xfrm>
            <a:off x="4301814" y="1454750"/>
            <a:ext cx="3199228" cy="720000"/>
            <a:chOff x="895643" y="2601795"/>
            <a:chExt cx="3199228" cy="720000"/>
          </a:xfrm>
        </p:grpSpPr>
        <p:sp>
          <p:nvSpPr>
            <p:cNvPr id="95" name="Abgerundetes Rechteck 94"/>
            <p:cNvSpPr/>
            <p:nvPr/>
          </p:nvSpPr>
          <p:spPr>
            <a:xfrm>
              <a:off x="895643" y="2601795"/>
              <a:ext cx="3199228" cy="72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err="1">
                  <a:solidFill>
                    <a:schemeClr val="tx1"/>
                  </a:solidFill>
                </a:rPr>
                <a:t>Safety</a:t>
              </a:r>
              <a:r>
                <a:rPr lang="de-DE" sz="2000" b="1" dirty="0">
                  <a:solidFill>
                    <a:schemeClr val="tx1"/>
                  </a:solidFill>
                </a:rPr>
                <a:t> Elements</a:t>
              </a:r>
            </a:p>
            <a:p>
              <a:r>
                <a:rPr lang="de-DE" sz="1600" dirty="0">
                  <a:solidFill>
                    <a:schemeClr val="tx1"/>
                  </a:solidFill>
                </a:rPr>
                <a:t>Guideline CP B</a:t>
              </a:r>
            </a:p>
          </p:txBody>
        </p:sp>
        <p:grpSp>
          <p:nvGrpSpPr>
            <p:cNvPr id="96" name="Gruppieren 13"/>
            <p:cNvGrpSpPr/>
            <p:nvPr/>
          </p:nvGrpSpPr>
          <p:grpSpPr>
            <a:xfrm>
              <a:off x="3536189" y="2737350"/>
              <a:ext cx="409549" cy="456552"/>
              <a:chOff x="4392462" y="2722066"/>
              <a:chExt cx="409549" cy="456552"/>
            </a:xfrm>
          </p:grpSpPr>
          <p:sp>
            <p:nvSpPr>
              <p:cNvPr id="97" name="Rechteck 96"/>
              <p:cNvSpPr/>
              <p:nvPr/>
            </p:nvSpPr>
            <p:spPr>
              <a:xfrm>
                <a:off x="4392464" y="2722066"/>
                <a:ext cx="409547" cy="117082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Rechteck 97"/>
              <p:cNvSpPr/>
              <p:nvPr/>
            </p:nvSpPr>
            <p:spPr>
              <a:xfrm>
                <a:off x="4392463" y="2893585"/>
                <a:ext cx="409547" cy="117082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Rechteck 98"/>
              <p:cNvSpPr/>
              <p:nvPr/>
            </p:nvSpPr>
            <p:spPr>
              <a:xfrm>
                <a:off x="4392462" y="3061536"/>
                <a:ext cx="409547" cy="11708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00" name="Gruppieren 22"/>
          <p:cNvGrpSpPr/>
          <p:nvPr/>
        </p:nvGrpSpPr>
        <p:grpSpPr>
          <a:xfrm>
            <a:off x="7760207" y="1449217"/>
            <a:ext cx="3199228" cy="720000"/>
            <a:chOff x="927016" y="3485126"/>
            <a:chExt cx="3199228" cy="720000"/>
          </a:xfrm>
        </p:grpSpPr>
        <p:sp>
          <p:nvSpPr>
            <p:cNvPr id="101" name="Abgerundetes Rechteck 100"/>
            <p:cNvSpPr/>
            <p:nvPr/>
          </p:nvSpPr>
          <p:spPr>
            <a:xfrm>
              <a:off x="927016" y="3485126"/>
              <a:ext cx="3199228" cy="72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err="1">
                  <a:solidFill>
                    <a:schemeClr val="tx1"/>
                  </a:solidFill>
                </a:rPr>
                <a:t>Safety</a:t>
              </a:r>
              <a:r>
                <a:rPr lang="de-DE" sz="2000" b="1" dirty="0">
                  <a:solidFill>
                    <a:schemeClr val="tx1"/>
                  </a:solidFill>
                </a:rPr>
                <a:t> Elements</a:t>
              </a:r>
            </a:p>
            <a:p>
              <a:r>
                <a:rPr lang="de-DE" sz="1600" dirty="0">
                  <a:solidFill>
                    <a:schemeClr val="tx1"/>
                  </a:solidFill>
                </a:rPr>
                <a:t>Guideline CP …</a:t>
              </a:r>
            </a:p>
          </p:txBody>
        </p:sp>
        <p:grpSp>
          <p:nvGrpSpPr>
            <p:cNvPr id="102" name="Gruppieren 16"/>
            <p:cNvGrpSpPr/>
            <p:nvPr/>
          </p:nvGrpSpPr>
          <p:grpSpPr>
            <a:xfrm>
              <a:off x="3536187" y="3630622"/>
              <a:ext cx="409549" cy="456552"/>
              <a:chOff x="4392461" y="3585130"/>
              <a:chExt cx="409549" cy="456552"/>
            </a:xfrm>
          </p:grpSpPr>
          <p:sp>
            <p:nvSpPr>
              <p:cNvPr id="103" name="Rechteck 102"/>
              <p:cNvSpPr/>
              <p:nvPr/>
            </p:nvSpPr>
            <p:spPr>
              <a:xfrm>
                <a:off x="4392463" y="3585130"/>
                <a:ext cx="409547" cy="11708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Rechteck 103"/>
              <p:cNvSpPr/>
              <p:nvPr/>
            </p:nvSpPr>
            <p:spPr>
              <a:xfrm>
                <a:off x="4392462" y="3756649"/>
                <a:ext cx="409547" cy="11708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Rechteck 104"/>
              <p:cNvSpPr/>
              <p:nvPr/>
            </p:nvSpPr>
            <p:spPr>
              <a:xfrm>
                <a:off x="4392461" y="3924600"/>
                <a:ext cx="409547" cy="117082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06" name="Abgerundetes Rechteck 105"/>
          <p:cNvSpPr/>
          <p:nvPr/>
        </p:nvSpPr>
        <p:spPr>
          <a:xfrm>
            <a:off x="838201" y="2375898"/>
            <a:ext cx="10121233" cy="720000"/>
          </a:xfrm>
          <a:prstGeom prst="roundRect">
            <a:avLst>
              <a:gd name="adj" fmla="val 1511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Compare Safety Elements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7" name="Gruppieren 102"/>
          <p:cNvGrpSpPr/>
          <p:nvPr/>
        </p:nvGrpSpPr>
        <p:grpSpPr>
          <a:xfrm>
            <a:off x="9293726" y="2503512"/>
            <a:ext cx="417249" cy="446820"/>
            <a:chOff x="5158930" y="3943735"/>
            <a:chExt cx="417249" cy="446820"/>
          </a:xfrm>
        </p:grpSpPr>
        <p:sp>
          <p:nvSpPr>
            <p:cNvPr id="108" name="Rechteck 107"/>
            <p:cNvSpPr/>
            <p:nvPr/>
          </p:nvSpPr>
          <p:spPr>
            <a:xfrm>
              <a:off x="5166632" y="4273473"/>
              <a:ext cx="409547" cy="11708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5162678" y="4111278"/>
              <a:ext cx="409547" cy="11708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5158930" y="3943735"/>
              <a:ext cx="409547" cy="1170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1" name="Gruppieren 101"/>
          <p:cNvGrpSpPr/>
          <p:nvPr/>
        </p:nvGrpSpPr>
        <p:grpSpPr>
          <a:xfrm>
            <a:off x="9827492" y="2509488"/>
            <a:ext cx="411421" cy="440844"/>
            <a:chOff x="5692696" y="3949711"/>
            <a:chExt cx="411421" cy="440844"/>
          </a:xfrm>
        </p:grpSpPr>
        <p:sp>
          <p:nvSpPr>
            <p:cNvPr id="112" name="Rechteck 111"/>
            <p:cNvSpPr/>
            <p:nvPr/>
          </p:nvSpPr>
          <p:spPr>
            <a:xfrm>
              <a:off x="5692696" y="3949711"/>
              <a:ext cx="409547" cy="1170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5694569" y="4273473"/>
              <a:ext cx="409547" cy="11708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Rechteck 113"/>
            <p:cNvSpPr/>
            <p:nvPr/>
          </p:nvSpPr>
          <p:spPr>
            <a:xfrm>
              <a:off x="5694570" y="4111278"/>
              <a:ext cx="409547" cy="11708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5" name="Gruppieren 100"/>
          <p:cNvGrpSpPr/>
          <p:nvPr/>
        </p:nvGrpSpPr>
        <p:grpSpPr>
          <a:xfrm>
            <a:off x="10361258" y="2501320"/>
            <a:ext cx="417667" cy="456552"/>
            <a:chOff x="6226462" y="3941543"/>
            <a:chExt cx="417667" cy="456552"/>
          </a:xfrm>
        </p:grpSpPr>
        <p:sp>
          <p:nvSpPr>
            <p:cNvPr id="116" name="Rechteck 115"/>
            <p:cNvSpPr/>
            <p:nvPr/>
          </p:nvSpPr>
          <p:spPr>
            <a:xfrm>
              <a:off x="6226463" y="4111278"/>
              <a:ext cx="409547" cy="1170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6234582" y="4281013"/>
              <a:ext cx="409547" cy="11708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Rechteck 117"/>
            <p:cNvSpPr/>
            <p:nvPr/>
          </p:nvSpPr>
          <p:spPr>
            <a:xfrm>
              <a:off x="6226462" y="3941543"/>
              <a:ext cx="409547" cy="11708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9" name="Abgerundetes Rechteck 118"/>
          <p:cNvSpPr/>
          <p:nvPr/>
        </p:nvSpPr>
        <p:spPr>
          <a:xfrm>
            <a:off x="838200" y="3297045"/>
            <a:ext cx="10121233" cy="720000"/>
          </a:xfrm>
          <a:prstGeom prst="roundRect">
            <a:avLst>
              <a:gd name="adj" fmla="val 1479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Synthesize Safety Elements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20" name="Gruppieren 20"/>
          <p:cNvGrpSpPr/>
          <p:nvPr/>
        </p:nvGrpSpPr>
        <p:grpSpPr>
          <a:xfrm>
            <a:off x="10369377" y="3438983"/>
            <a:ext cx="409548" cy="439068"/>
            <a:chOff x="10364156" y="3748450"/>
            <a:chExt cx="409548" cy="439068"/>
          </a:xfrm>
        </p:grpSpPr>
        <p:sp>
          <p:nvSpPr>
            <p:cNvPr id="121" name="Rechteck 120"/>
            <p:cNvSpPr/>
            <p:nvPr/>
          </p:nvSpPr>
          <p:spPr>
            <a:xfrm>
              <a:off x="10364156" y="4070436"/>
              <a:ext cx="409547" cy="1170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10364157" y="3908034"/>
              <a:ext cx="409547" cy="11708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10364157" y="3748450"/>
              <a:ext cx="409547" cy="117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24" name="Gerade Verbindung mit Pfeil 123"/>
          <p:cNvCxnSpPr>
            <a:stCxn id="89" idx="2"/>
          </p:cNvCxnSpPr>
          <p:nvPr/>
        </p:nvCxnSpPr>
        <p:spPr>
          <a:xfrm>
            <a:off x="2443035" y="2169217"/>
            <a:ext cx="4597" cy="2066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>
            <a:stCxn id="95" idx="2"/>
            <a:endCxn id="106" idx="0"/>
          </p:cNvCxnSpPr>
          <p:nvPr/>
        </p:nvCxnSpPr>
        <p:spPr>
          <a:xfrm flipH="1">
            <a:off x="5898818" y="2174750"/>
            <a:ext cx="2610" cy="20114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/>
          <p:cNvCxnSpPr/>
          <p:nvPr/>
        </p:nvCxnSpPr>
        <p:spPr>
          <a:xfrm flipH="1">
            <a:off x="9506201" y="2171983"/>
            <a:ext cx="2610" cy="20114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106" idx="2"/>
            <a:endCxn id="119" idx="0"/>
          </p:cNvCxnSpPr>
          <p:nvPr/>
        </p:nvCxnSpPr>
        <p:spPr>
          <a:xfrm flipH="1">
            <a:off x="5898817" y="3095898"/>
            <a:ext cx="1" cy="20114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bgerundetes Rechteck 127"/>
          <p:cNvSpPr/>
          <p:nvPr/>
        </p:nvSpPr>
        <p:spPr>
          <a:xfrm>
            <a:off x="3843726" y="4225430"/>
            <a:ext cx="1151993" cy="400818"/>
          </a:xfrm>
          <a:prstGeom prst="roundRect">
            <a:avLst/>
          </a:prstGeom>
          <a:solidFill>
            <a:srgbClr val="D9D9D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Element 1</a:t>
            </a:r>
          </a:p>
        </p:txBody>
      </p:sp>
      <p:sp>
        <p:nvSpPr>
          <p:cNvPr id="129" name="Abgerundetes Rechteck 128"/>
          <p:cNvSpPr/>
          <p:nvPr/>
        </p:nvSpPr>
        <p:spPr>
          <a:xfrm>
            <a:off x="5322820" y="4225430"/>
            <a:ext cx="1151993" cy="400818"/>
          </a:xfrm>
          <a:prstGeom prst="roundRect">
            <a:avLst/>
          </a:prstGeom>
          <a:solidFill>
            <a:srgbClr val="7E7F7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0000"/>
                </a:solidFill>
              </a:rPr>
              <a:t>Element 2</a:t>
            </a:r>
          </a:p>
        </p:txBody>
      </p:sp>
      <p:sp>
        <p:nvSpPr>
          <p:cNvPr id="130" name="Abgerundetes Rechteck 129"/>
          <p:cNvSpPr/>
          <p:nvPr/>
        </p:nvSpPr>
        <p:spPr>
          <a:xfrm>
            <a:off x="6793832" y="4225430"/>
            <a:ext cx="1151993" cy="400818"/>
          </a:xfrm>
          <a:prstGeom prst="roundRect">
            <a:avLst/>
          </a:prstGeom>
          <a:solidFill>
            <a:srgbClr val="0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FFFF"/>
                </a:solidFill>
              </a:rPr>
              <a:t>Element ...</a:t>
            </a:r>
          </a:p>
        </p:txBody>
      </p:sp>
      <p:cxnSp>
        <p:nvCxnSpPr>
          <p:cNvPr id="131" name="Gerade Verbindung mit Pfeil 130"/>
          <p:cNvCxnSpPr>
            <a:endCxn id="128" idx="0"/>
          </p:cNvCxnSpPr>
          <p:nvPr/>
        </p:nvCxnSpPr>
        <p:spPr>
          <a:xfrm>
            <a:off x="4419723" y="4017600"/>
            <a:ext cx="0" cy="20783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>
            <a:stCxn id="119" idx="2"/>
            <a:endCxn id="129" idx="0"/>
          </p:cNvCxnSpPr>
          <p:nvPr/>
        </p:nvCxnSpPr>
        <p:spPr>
          <a:xfrm>
            <a:off x="5898817" y="4017045"/>
            <a:ext cx="0" cy="20838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/>
          <p:cNvCxnSpPr>
            <a:endCxn id="130" idx="0"/>
          </p:cNvCxnSpPr>
          <p:nvPr/>
        </p:nvCxnSpPr>
        <p:spPr>
          <a:xfrm>
            <a:off x="7369829" y="4017600"/>
            <a:ext cx="0" cy="20783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Abgerundetes Rechteck 143"/>
          <p:cNvSpPr/>
          <p:nvPr/>
        </p:nvSpPr>
        <p:spPr>
          <a:xfrm>
            <a:off x="843734" y="4892325"/>
            <a:ext cx="10121233" cy="720000"/>
          </a:xfrm>
          <a:prstGeom prst="roundRect">
            <a:avLst>
              <a:gd name="adj" fmla="val 14796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Allocate work and responsibilities to be covered by the multi-pillar approach 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5" name="Gerade Verbindung mit Pfeil 144"/>
          <p:cNvCxnSpPr>
            <a:stCxn id="128" idx="2"/>
          </p:cNvCxnSpPr>
          <p:nvPr/>
        </p:nvCxnSpPr>
        <p:spPr>
          <a:xfrm>
            <a:off x="4419723" y="4626248"/>
            <a:ext cx="0" cy="2639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mit Pfeil 147"/>
          <p:cNvCxnSpPr>
            <a:stCxn id="129" idx="2"/>
            <a:endCxn id="144" idx="0"/>
          </p:cNvCxnSpPr>
          <p:nvPr/>
        </p:nvCxnSpPr>
        <p:spPr>
          <a:xfrm>
            <a:off x="5898817" y="4626248"/>
            <a:ext cx="5534" cy="2660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mit Pfeil 150"/>
          <p:cNvCxnSpPr>
            <a:stCxn id="130" idx="2"/>
          </p:cNvCxnSpPr>
          <p:nvPr/>
        </p:nvCxnSpPr>
        <p:spPr>
          <a:xfrm>
            <a:off x="7369829" y="4626248"/>
            <a:ext cx="0" cy="2726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069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38123"/>
            <a:ext cx="10810876" cy="1325563"/>
          </a:xfrm>
          <a:solidFill>
            <a:srgbClr val="192551"/>
          </a:solidFill>
        </p:spPr>
        <p:txBody>
          <a:bodyPr/>
          <a:lstStyle/>
          <a:p>
            <a:pPr marL="85725" indent="276225"/>
            <a:r>
              <a:rPr lang="en-US" b="1" dirty="0">
                <a:solidFill>
                  <a:schemeClr val="bg1"/>
                </a:solidFill>
              </a:rPr>
              <a:t>Back-Up</a:t>
            </a:r>
          </a:p>
        </p:txBody>
      </p:sp>
    </p:spTree>
    <p:extLst>
      <p:ext uri="{BB962C8B-B14F-4D97-AF65-F5344CB8AC3E}">
        <p14:creationId xmlns:p14="http://schemas.microsoft.com/office/powerpoint/2010/main" val="3786350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000" dirty="0"/>
              <a:t>This presentation is based on </a:t>
            </a:r>
          </a:p>
          <a:p>
            <a:pPr lvl="0">
              <a:buFontTx/>
              <a:buChar char="-"/>
            </a:pPr>
            <a:r>
              <a:rPr lang="de-DE" sz="2000" dirty="0"/>
              <a:t>ECE/TRANS/WP.29/GRVA/2019/13</a:t>
            </a:r>
          </a:p>
          <a:p>
            <a:pPr lvl="0">
              <a:buFontTx/>
              <a:buChar char="-"/>
            </a:pPr>
            <a:r>
              <a:rPr lang="en-US" sz="2000" dirty="0"/>
              <a:t>GRVA-02-09  </a:t>
            </a:r>
          </a:p>
          <a:p>
            <a:pPr lvl="0">
              <a:buFontTx/>
              <a:buChar char="-"/>
            </a:pPr>
            <a:r>
              <a:rPr lang="en-US" sz="2000" dirty="0">
                <a:solidFill>
                  <a:prstClr val="black"/>
                </a:solidFill>
              </a:rPr>
              <a:t>and on several documents that OICA submitted under the activities of WP.29 IWG ITS/AD and under the former TF </a:t>
            </a:r>
            <a:r>
              <a:rPr lang="en-US" sz="2000" dirty="0" err="1">
                <a:solidFill>
                  <a:prstClr val="black"/>
                </a:solidFill>
              </a:rPr>
              <a:t>AutoVeh</a:t>
            </a:r>
            <a:r>
              <a:rPr lang="en-US" sz="2000" dirty="0">
                <a:solidFill>
                  <a:prstClr val="black"/>
                </a:solidFill>
              </a:rPr>
              <a:t> including its subgroups 1 and 2:</a:t>
            </a:r>
            <a:br>
              <a:rPr lang="en-US" sz="2000" dirty="0">
                <a:solidFill>
                  <a:prstClr val="black"/>
                </a:solidFill>
              </a:rPr>
            </a:br>
            <a:br>
              <a:rPr lang="en-US" sz="2000" dirty="0">
                <a:solidFill>
                  <a:prstClr val="black"/>
                </a:solidFill>
              </a:rPr>
            </a:b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- ITS_AD-12-11		- TFAV-02-05 		- TFAV-SG1-02-08		</a:t>
            </a:r>
            <a:r>
              <a:rPr lang="en-US" sz="2000" dirty="0"/>
              <a:t>-SG1-03-10</a:t>
            </a:r>
            <a:br>
              <a:rPr lang="en-US" sz="2000" dirty="0"/>
            </a:br>
            <a:r>
              <a:rPr lang="en-US" sz="2000" dirty="0">
                <a:solidFill>
                  <a:prstClr val="black"/>
                </a:solidFill>
              </a:rPr>
              <a:t>- ITS_AD-13-05-Rev1	- TFAV-SG1-01-02		- TFAV-SG2-02-07	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- ITS_AD-14-07		- TFAV-SG1-01-03		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			- TFAV-SG1-01-04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			- TFAV-SG1-01-05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			- TFAV-SG2-01-02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63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38123"/>
            <a:ext cx="10810876" cy="1325563"/>
          </a:xfrm>
          <a:solidFill>
            <a:srgbClr val="192551"/>
          </a:solidFill>
        </p:spPr>
        <p:txBody>
          <a:bodyPr/>
          <a:lstStyle/>
          <a:p>
            <a:pPr marL="85725" indent="276225"/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67179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652"/>
          </a:xfrm>
        </p:spPr>
        <p:txBody>
          <a:bodyPr/>
          <a:lstStyle/>
          <a:p>
            <a:r>
              <a:rPr lang="en-US" kern="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05" y="1505112"/>
            <a:ext cx="10747342" cy="5103077"/>
          </a:xfrm>
        </p:spPr>
        <p:txBody>
          <a:bodyPr>
            <a:noAutofit/>
          </a:bodyPr>
          <a:lstStyle/>
          <a:p>
            <a:r>
              <a:rPr lang="en-US" sz="2000" dirty="0"/>
              <a:t>With the introduction of automated driving systems the number of software-based functions and thereby complexity will continue to increase.</a:t>
            </a:r>
          </a:p>
          <a:p>
            <a:r>
              <a:rPr lang="en-US" sz="2000" dirty="0"/>
              <a:t>Compared to conventional vehicles, the potentially affected safety-areas and variances of scenarios will increase and cannot fully be assessed with a limited number of tests that are performed on a test track or test bench</a:t>
            </a:r>
          </a:p>
          <a:p>
            <a:r>
              <a:rPr lang="en-US" sz="2000" dirty="0"/>
              <a:t>The aim of this presentation is to propose a new innovative certification scheme allowing to demonstrate the level of safety and reliability which allows for safe market introduction of automated/autonomous vehicles</a:t>
            </a:r>
          </a:p>
          <a:p>
            <a:r>
              <a:rPr lang="en-US" sz="2000" dirty="0"/>
              <a:t>The concept and building blocks for a future certification of automated/autonomous driving systems that are discussed in this presentation could be applied both under a type approval or self-certification regime</a:t>
            </a:r>
          </a:p>
          <a:p>
            <a:r>
              <a:rPr lang="en-US" sz="2000" dirty="0"/>
              <a:t>Application of a regulation under a self-certification regime requires precise descriptions of the procedures and tests to be applied by the manufacturer</a:t>
            </a:r>
          </a:p>
          <a:p>
            <a:r>
              <a:rPr lang="en-US" sz="2000" dirty="0"/>
              <a:t>This presentation is based on ECE/TRANS/WP.29/GRVA/2019/13 and several documents that OICA submitted under the activities of WP.29 IWG ITS/AD (see back-up)</a:t>
            </a:r>
          </a:p>
        </p:txBody>
      </p:sp>
    </p:spTree>
    <p:extLst>
      <p:ext uri="{BB962C8B-B14F-4D97-AF65-F5344CB8AC3E}">
        <p14:creationId xmlns:p14="http://schemas.microsoft.com/office/powerpoint/2010/main" val="21561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Challenges/Premises for a suitable Approach to Regulate Automated Driving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It is important to consider that WP.29 GRVA is aiming at regulating new technologies of which the majority is not available on the market yet</a:t>
            </a:r>
          </a:p>
          <a:p>
            <a:pPr marL="534988" indent="-263525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lack of experience should not be neglected and tackled with reasonable strategies (e.g. generic safety-approaches/requirements) in order to guarantee the highest possible level of safety.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It will be difficult to regulate each and every topic in detail from the early beginning </a:t>
            </a:r>
          </a:p>
          <a:p>
            <a:pPr marL="0" indent="265113">
              <a:buNone/>
            </a:pPr>
            <a:r>
              <a:rPr lang="en-US" sz="1800" dirty="0">
                <a:solidFill>
                  <a:srgbClr val="2E75B6"/>
                </a:solidFill>
                <a:sym typeface="Wingdings" panose="05000000000000000000" pitchFamily="2" charset="2"/>
              </a:rPr>
              <a:t> need to prioritize the different topics </a:t>
            </a:r>
          </a:p>
          <a:p>
            <a:pPr marL="0" indent="265113">
              <a:buNone/>
            </a:pPr>
            <a:r>
              <a:rPr lang="en-US" sz="1800" dirty="0">
                <a:solidFill>
                  <a:srgbClr val="2E75B6"/>
                </a:solidFill>
                <a:sym typeface="Wingdings" panose="05000000000000000000" pitchFamily="2" charset="2"/>
              </a:rPr>
              <a:t> start with a first set of requirements and develop </a:t>
            </a:r>
            <a:r>
              <a:rPr lang="en-US" sz="1800" dirty="0">
                <a:solidFill>
                  <a:srgbClr val="2E75B6"/>
                </a:solidFill>
              </a:rPr>
              <a:t>further as the experience and data on new technologies grow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Technology for Automated/Autonomous Driving Systems will continue to evolve rapidly over the next years</a:t>
            </a:r>
          </a:p>
          <a:p>
            <a:pPr marL="0" indent="265113">
              <a:buNone/>
            </a:pPr>
            <a:r>
              <a:rPr lang="en-US" sz="1800" dirty="0">
                <a:solidFill>
                  <a:srgbClr val="2E75B6"/>
                </a:solidFill>
                <a:sym typeface="Wingdings" panose="05000000000000000000" pitchFamily="2" charset="2"/>
              </a:rPr>
              <a:t> n</a:t>
            </a:r>
            <a:r>
              <a:rPr lang="en-US" sz="1800" dirty="0">
                <a:solidFill>
                  <a:srgbClr val="2E75B6"/>
                </a:solidFill>
              </a:rPr>
              <a:t>eed flexible structures that can be applied to the different kinds of L3-L5 systems instead of limiting the </a:t>
            </a:r>
            <a:br>
              <a:rPr lang="en-US" sz="1800" dirty="0">
                <a:solidFill>
                  <a:srgbClr val="2E75B6"/>
                </a:solidFill>
              </a:rPr>
            </a:br>
            <a:r>
              <a:rPr lang="en-US" sz="1800" dirty="0">
                <a:solidFill>
                  <a:srgbClr val="2E75B6"/>
                </a:solidFill>
              </a:rPr>
              <a:t>          variation/innovation of different kinds of systems by design restrictive requirements</a:t>
            </a:r>
            <a:endParaRPr lang="en-US" sz="1800" strike="sngStrike" dirty="0">
              <a:solidFill>
                <a:srgbClr val="2E75B6"/>
              </a:solidFill>
            </a:endParaRPr>
          </a:p>
          <a:p>
            <a:pPr marL="533400" indent="-268288">
              <a:buNone/>
            </a:pPr>
            <a:r>
              <a:rPr lang="en-US" sz="1800" dirty="0">
                <a:solidFill>
                  <a:srgbClr val="2E75B6"/>
                </a:solidFill>
                <a:sym typeface="Wingdings" panose="05000000000000000000" pitchFamily="2" charset="2"/>
              </a:rPr>
              <a:t> Regulating “function by function” would require frequent updates/ upgrades of regulations and would therefore not be practical. Furthermore, it could easily become highly design restrictive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Need to find a pragmatic way for industry and authorities that on the one hand leaves “controlled” flexibility and on the other hand defines reasonable requirements/principles to allow evolution of the new technology within the agreed safety principles over the next years</a:t>
            </a:r>
          </a:p>
          <a:p>
            <a:pPr marL="550862" indent="-285750">
              <a:buFont typeface="Wingdings" panose="05000000000000000000" pitchFamily="2" charset="2"/>
              <a:buChar char="à"/>
            </a:pPr>
            <a:r>
              <a:rPr lang="en-US" sz="1800" dirty="0">
                <a:solidFill>
                  <a:srgbClr val="2E75B6"/>
                </a:solidFill>
                <a:sym typeface="Wingdings" panose="05000000000000000000" pitchFamily="2" charset="2"/>
              </a:rPr>
              <a:t>structure should allow to add output of research initiatives and lessons learned at a later stage     </a:t>
            </a:r>
          </a:p>
        </p:txBody>
      </p:sp>
    </p:spTree>
    <p:extLst>
      <p:ext uri="{BB962C8B-B14F-4D97-AF65-F5344CB8AC3E}">
        <p14:creationId xmlns:p14="http://schemas.microsoft.com/office/powerpoint/2010/main" val="323114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38123"/>
            <a:ext cx="10810876" cy="1325563"/>
          </a:xfrm>
          <a:solidFill>
            <a:srgbClr val="192551"/>
          </a:solidFill>
        </p:spPr>
        <p:txBody>
          <a:bodyPr/>
          <a:lstStyle/>
          <a:p>
            <a:pPr marL="85725" indent="276225"/>
            <a:r>
              <a:rPr lang="en-US" b="1" dirty="0">
                <a:solidFill>
                  <a:schemeClr val="bg1"/>
                </a:solidFill>
              </a:rPr>
              <a:t>“Classical” Certification Approach</a:t>
            </a:r>
          </a:p>
        </p:txBody>
      </p:sp>
    </p:spTree>
    <p:extLst>
      <p:ext uri="{BB962C8B-B14F-4D97-AF65-F5344CB8AC3E}">
        <p14:creationId xmlns:p14="http://schemas.microsoft.com/office/powerpoint/2010/main" val="103000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“Classical” Certification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Example: Tires UN-R 30 and 54; UN-R 117</a:t>
            </a:r>
          </a:p>
          <a:p>
            <a:pPr marL="0" indent="0">
              <a:buNone/>
            </a:pPr>
            <a:endParaRPr lang="en-US" sz="1800" b="1" dirty="0"/>
          </a:p>
          <a:p>
            <a:r>
              <a:rPr lang="en-US" sz="1800" dirty="0"/>
              <a:t>Tire tests (“classical approach”):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Mechanical strength: Load/speed performance tests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Rolling sound emission values in relation to nominal section width and category of 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Adhesion on wet surfaces (wet and snow grip index)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Rolling resistance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sz="1800" dirty="0"/>
              <a:t>The “classical certification approach” typically defines a limited number of performance criteria and physical certification tests to set-up the necessary safety-level as a prerequisite for market entrance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1800" dirty="0"/>
              <a:t>Such tests are performed on test tracks or on a test bench, requirements were refined over years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1800" dirty="0"/>
              <a:t>Approach is well suited for systems with limited complexity, limited interactions with other systems and clearly defined system boundaries (typical for mechanical systems/components)</a:t>
            </a:r>
          </a:p>
        </p:txBody>
      </p:sp>
    </p:spTree>
    <p:extLst>
      <p:ext uri="{BB962C8B-B14F-4D97-AF65-F5344CB8AC3E}">
        <p14:creationId xmlns:p14="http://schemas.microsoft.com/office/powerpoint/2010/main" val="206740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Existing Extension of  the “Classical” Certification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/>
              <a:t>Example: Performance of a braking system (UN-R 13-H)</a:t>
            </a:r>
          </a:p>
          <a:p>
            <a:pPr marL="0" indent="0">
              <a:buNone/>
            </a:pPr>
            <a:endParaRPr lang="en-US" sz="1800" b="1" dirty="0"/>
          </a:p>
          <a:p>
            <a:r>
              <a:rPr lang="en-US" sz="1800" dirty="0"/>
              <a:t>Braking Tests (“classical approach”):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Min. deceleration: 6,43 m/s</a:t>
            </a:r>
            <a:r>
              <a:rPr lang="en-US" sz="1400" baseline="30000" dirty="0"/>
              <a:t>2</a:t>
            </a:r>
            <a:r>
              <a:rPr lang="en-US" sz="1400" dirty="0"/>
              <a:t> and 2,44 m/s</a:t>
            </a:r>
            <a:r>
              <a:rPr lang="en-US" sz="1400" baseline="30000" dirty="0"/>
              <a:t>2</a:t>
            </a:r>
            <a:r>
              <a:rPr lang="en-US" sz="1400" dirty="0"/>
              <a:t> for the fallback secondary braking system</a:t>
            </a:r>
            <a:endParaRPr lang="en-US" sz="1400" baseline="30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Stopping distance in relation to initial speed: 60 m for 100 km/h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Parking brake to hold the laden vehicle stationary on a 20% up or down gradient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sz="1800" dirty="0"/>
              <a:t>When ABS, ESP and Brake-Assist were regulated, it was realized that the “classical approach” was not able to address all safety-relevant areas of electric/electronic systems due to the high number of potential failures/scenarios: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This led to the introduction of the process- and functional safety oriented audits: Annex 8 for safety of complex electronic vehicle control systems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Introduction of simulation as acceptable simulation-approach for ESP</a:t>
            </a:r>
          </a:p>
          <a:p>
            <a:pPr marL="0" indent="0">
              <a:buNone/>
            </a:pP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It should also be noted that at the time UN-R 13-H was updated regarding electronic control systems like ABS and ESP, such technologies were already deployed for some years and technically standardized (long-term-experience was available)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160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Further Extension of  the “Classical” Certification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Why the testing of the automated driving systems requires new elements:   </a:t>
            </a:r>
          </a:p>
          <a:p>
            <a:r>
              <a:rPr lang="en-US" sz="2000" dirty="0"/>
              <a:t>The number of software-based functions and thereby the system complexity will continue to increase with automated driving systems. Compared to the complex electronic control systems, the potentially affected safety-areas and variances of scenarios will further increase and cannot fully be assessed with a limited number of tests that are performed on a test track or test bench.</a:t>
            </a:r>
          </a:p>
          <a:p>
            <a:r>
              <a:rPr lang="en-US" sz="2000" dirty="0"/>
              <a:t>The existing audit-approach used for electronic control systems both in safety systems (e.g. ABS, ESP) and driver assistance systems (L1, L2) should be further extended and upgraded to tackle L3-L5 systems.</a:t>
            </a:r>
          </a:p>
          <a:p>
            <a:pPr marL="0" indent="0">
              <a:buNone/>
            </a:pPr>
            <a:r>
              <a:rPr lang="en-US" sz="2000" b="1" dirty="0"/>
              <a:t>Why elements of the “classical” approach are still necessary: </a:t>
            </a:r>
            <a:endParaRPr lang="en-US" sz="2000" dirty="0"/>
          </a:p>
          <a:p>
            <a:r>
              <a:rPr lang="en-US" sz="2000" dirty="0"/>
              <a:t>Testing of existing conventional safety-regulations should continue with the “classical approach” also for vehicles that are equipped with automated driving systems. </a:t>
            </a:r>
          </a:p>
          <a:p>
            <a:r>
              <a:rPr lang="en-US" sz="2000" dirty="0"/>
              <a:t>Furthermore, classical certification elements (track testing) are an essential part of the multi-pillar approach (see from slide 14). Additions are needed to appropriately cover the software related aspects – they will </a:t>
            </a:r>
            <a:r>
              <a:rPr lang="en-US" sz="2000" u="sng" dirty="0"/>
              <a:t>augment</a:t>
            </a:r>
            <a:r>
              <a:rPr lang="en-US" sz="2000" dirty="0"/>
              <a:t> and </a:t>
            </a:r>
            <a:r>
              <a:rPr lang="en-US" sz="2000" u="sng" dirty="0"/>
              <a:t>not replace</a:t>
            </a:r>
            <a:r>
              <a:rPr lang="en-US" sz="2000" dirty="0"/>
              <a:t> the classical certification approach.</a:t>
            </a:r>
          </a:p>
        </p:txBody>
      </p:sp>
    </p:spTree>
    <p:extLst>
      <p:ext uri="{BB962C8B-B14F-4D97-AF65-F5344CB8AC3E}">
        <p14:creationId xmlns:p14="http://schemas.microsoft.com/office/powerpoint/2010/main" val="310858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38123"/>
            <a:ext cx="10810876" cy="1325563"/>
          </a:xfrm>
          <a:solidFill>
            <a:srgbClr val="192551"/>
          </a:solidFill>
        </p:spPr>
        <p:txBody>
          <a:bodyPr>
            <a:normAutofit/>
          </a:bodyPr>
          <a:lstStyle/>
          <a:p>
            <a:pPr marL="85725" indent="276225"/>
            <a:r>
              <a:rPr lang="en-US" b="1" dirty="0">
                <a:solidFill>
                  <a:schemeClr val="bg1"/>
                </a:solidFill>
              </a:rPr>
              <a:t>“Multi-Pillar” Certification Approach</a:t>
            </a:r>
          </a:p>
        </p:txBody>
      </p:sp>
    </p:spTree>
    <p:extLst>
      <p:ext uri="{BB962C8B-B14F-4D97-AF65-F5344CB8AC3E}">
        <p14:creationId xmlns:p14="http://schemas.microsoft.com/office/powerpoint/2010/main" val="3658401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.e3tkESgu21hwCZPMsA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jT13h_SQWQZnEuwECJM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1534</Words>
  <Application>Microsoft Office PowerPoint</Application>
  <PresentationFormat>Widescreen</PresentationFormat>
  <Paragraphs>154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think-cell Folie</vt:lpstr>
      <vt:lpstr>Future Certification of Automated Driving Systems</vt:lpstr>
      <vt:lpstr>Introduction</vt:lpstr>
      <vt:lpstr>Introduction</vt:lpstr>
      <vt:lpstr>General Challenges/Premises for a suitable Approach to Regulate Automated Driving</vt:lpstr>
      <vt:lpstr>“Classical” Certification Approach</vt:lpstr>
      <vt:lpstr>“Classical” Certification Approach</vt:lpstr>
      <vt:lpstr>Existing Extension of  the “Classical” Certification Approach</vt:lpstr>
      <vt:lpstr>Further Extension of  the “Classical” Certification Approach</vt:lpstr>
      <vt:lpstr>“Multi-Pillar” Certification Approach</vt:lpstr>
      <vt:lpstr>Concept for certification</vt:lpstr>
      <vt:lpstr>Example of the different pillars’ functions</vt:lpstr>
      <vt:lpstr>Concept for certification – the pillars and their individual purpose</vt:lpstr>
      <vt:lpstr>Concept for certification of automated driving systems Level 3-5</vt:lpstr>
      <vt:lpstr>Deriving the scope of work</vt:lpstr>
      <vt:lpstr>Deriving the scope of work</vt:lpstr>
      <vt:lpstr>Back-Up</vt:lpstr>
      <vt:lpstr>References</vt:lpstr>
    </vt:vector>
  </TitlesOfParts>
  <Company>Honda Motor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matthias.esser@daimler.com</dc:creator>
  <cp:lastModifiedBy>Benedicte Boudol</cp:lastModifiedBy>
  <cp:revision>206</cp:revision>
  <dcterms:created xsi:type="dcterms:W3CDTF">2018-05-23T13:56:11Z</dcterms:created>
  <dcterms:modified xsi:type="dcterms:W3CDTF">2019-01-28T14:23:09Z</dcterms:modified>
</cp:coreProperties>
</file>