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10"/>
  </p:notesMasterIdLst>
  <p:handoutMasterIdLst>
    <p:handoutMasterId r:id="rId11"/>
  </p:handoutMasterIdLst>
  <p:sldIdLst>
    <p:sldId id="288" r:id="rId2"/>
    <p:sldId id="289" r:id="rId3"/>
    <p:sldId id="285" r:id="rId4"/>
    <p:sldId id="290" r:id="rId5"/>
    <p:sldId id="292" r:id="rId6"/>
    <p:sldId id="291" r:id="rId7"/>
    <p:sldId id="293" r:id="rId8"/>
    <p:sldId id="287" r:id="rId9"/>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59" autoAdjust="0"/>
    <p:restoredTop sz="94581" autoAdjust="0"/>
  </p:normalViewPr>
  <p:slideViewPr>
    <p:cSldViewPr>
      <p:cViewPr varScale="1">
        <p:scale>
          <a:sx n="111" d="100"/>
          <a:sy n="111" d="100"/>
        </p:scale>
        <p:origin x="1956" y="10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397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EE143CF-C05C-4899-A90B-0EF0DB90A256}" type="datetimeFigureOut">
              <a:rPr lang="en-US" smtClean="0"/>
              <a:pPr/>
              <a:t>5/30/2019</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F1FE176-7828-4E25-A303-EFB7A6EB15F0}" type="datetimeFigureOut">
              <a:rPr lang="en-GB" smtClean="0"/>
              <a:pPr/>
              <a:t>30/05/2019</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97DC1-E067-48EF-902A-D6CADE02BB61}"/>
              </a:ext>
            </a:extLst>
          </p:cNvPr>
          <p:cNvSpPr>
            <a:spLocks noGrp="1"/>
          </p:cNvSpPr>
          <p:nvPr>
            <p:ph type="ctrTitle"/>
          </p:nvPr>
        </p:nvSpPr>
        <p:spPr>
          <a:xfrm>
            <a:off x="1238250" y="1122363"/>
            <a:ext cx="74295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E16713E-8236-474B-BBE1-5B332F4A972F}"/>
              </a:ext>
            </a:extLst>
          </p:cNvPr>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D544D42-D496-4F15-AB6D-A284B0CF3009}"/>
              </a:ext>
            </a:extLst>
          </p:cNvPr>
          <p:cNvSpPr>
            <a:spLocks noGrp="1"/>
          </p:cNvSpPr>
          <p:nvPr>
            <p:ph type="dt" sz="half" idx="10"/>
          </p:nvPr>
        </p:nvSpPr>
        <p:spPr/>
        <p:txBody>
          <a:bodyPr/>
          <a:lstStyle/>
          <a:p>
            <a:fld id="{09506595-588A-49FA-80F6-8BE6A9273341}" type="datetimeFigureOut">
              <a:rPr lang="en-GB" smtClean="0"/>
              <a:t>30/05/2019</a:t>
            </a:fld>
            <a:endParaRPr lang="en-GB"/>
          </a:p>
        </p:txBody>
      </p:sp>
      <p:sp>
        <p:nvSpPr>
          <p:cNvPr id="5" name="Footer Placeholder 4">
            <a:extLst>
              <a:ext uri="{FF2B5EF4-FFF2-40B4-BE49-F238E27FC236}">
                <a16:creationId xmlns:a16="http://schemas.microsoft.com/office/drawing/2014/main" id="{E8DC2C56-7A9E-4614-974F-02000076DF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C298F5-89B9-40B2-A8E2-39542DFF2C8A}"/>
              </a:ext>
            </a:extLst>
          </p:cNvPr>
          <p:cNvSpPr>
            <a:spLocks noGrp="1"/>
          </p:cNvSpPr>
          <p:nvPr>
            <p:ph type="sldNum" sz="quarter" idx="12"/>
          </p:nvPr>
        </p:nvSpPr>
        <p:spPr/>
        <p:txBody>
          <a:bodyPr/>
          <a:lstStyle/>
          <a:p>
            <a:fld id="{EBB1FB5B-09FF-4F1E-B209-07E69030DA42}" type="slidenum">
              <a:rPr lang="en-GB" smtClean="0"/>
              <a:t>‹#›</a:t>
            </a:fld>
            <a:endParaRPr lang="en-GB"/>
          </a:p>
        </p:txBody>
      </p:sp>
    </p:spTree>
    <p:extLst>
      <p:ext uri="{BB962C8B-B14F-4D97-AF65-F5344CB8AC3E}">
        <p14:creationId xmlns:p14="http://schemas.microsoft.com/office/powerpoint/2010/main" val="4109668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9415E-6F6B-435A-B7AC-71752E1B6D8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60354AF-124C-4B00-AEC5-062BCE9A7C0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491812-3EBF-4C95-B787-AF3D54526F57}"/>
              </a:ext>
            </a:extLst>
          </p:cNvPr>
          <p:cNvSpPr>
            <a:spLocks noGrp="1"/>
          </p:cNvSpPr>
          <p:nvPr>
            <p:ph type="dt" sz="half" idx="10"/>
          </p:nvPr>
        </p:nvSpPr>
        <p:spPr/>
        <p:txBody>
          <a:bodyPr/>
          <a:lstStyle/>
          <a:p>
            <a:fld id="{09506595-588A-49FA-80F6-8BE6A9273341}" type="datetimeFigureOut">
              <a:rPr lang="en-GB" smtClean="0"/>
              <a:t>30/05/2019</a:t>
            </a:fld>
            <a:endParaRPr lang="en-GB"/>
          </a:p>
        </p:txBody>
      </p:sp>
      <p:sp>
        <p:nvSpPr>
          <p:cNvPr id="5" name="Footer Placeholder 4">
            <a:extLst>
              <a:ext uri="{FF2B5EF4-FFF2-40B4-BE49-F238E27FC236}">
                <a16:creationId xmlns:a16="http://schemas.microsoft.com/office/drawing/2014/main" id="{67B2BB33-2BBB-49C2-A595-2A37143A9B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6F223A-8E6C-4EDF-915D-1B9C5CDA5D90}"/>
              </a:ext>
            </a:extLst>
          </p:cNvPr>
          <p:cNvSpPr>
            <a:spLocks noGrp="1"/>
          </p:cNvSpPr>
          <p:nvPr>
            <p:ph type="sldNum" sz="quarter" idx="12"/>
          </p:nvPr>
        </p:nvSpPr>
        <p:spPr/>
        <p:txBody>
          <a:bodyPr/>
          <a:lstStyle/>
          <a:p>
            <a:fld id="{EBB1FB5B-09FF-4F1E-B209-07E69030DA42}" type="slidenum">
              <a:rPr lang="en-GB" smtClean="0"/>
              <a:t>‹#›</a:t>
            </a:fld>
            <a:endParaRPr lang="en-GB"/>
          </a:p>
        </p:txBody>
      </p:sp>
    </p:spTree>
    <p:extLst>
      <p:ext uri="{BB962C8B-B14F-4D97-AF65-F5344CB8AC3E}">
        <p14:creationId xmlns:p14="http://schemas.microsoft.com/office/powerpoint/2010/main" val="1051296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42C384-15F5-4691-AC05-1D16C114683C}"/>
              </a:ext>
            </a:extLst>
          </p:cNvPr>
          <p:cNvSpPr>
            <a:spLocks noGrp="1"/>
          </p:cNvSpPr>
          <p:nvPr>
            <p:ph type="title" orient="vert"/>
          </p:nvPr>
        </p:nvSpPr>
        <p:spPr>
          <a:xfrm>
            <a:off x="7089775" y="365125"/>
            <a:ext cx="2135188"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AF4CB6D-726B-4AAB-8371-BA39F8DDA532}"/>
              </a:ext>
            </a:extLst>
          </p:cNvPr>
          <p:cNvSpPr>
            <a:spLocks noGrp="1"/>
          </p:cNvSpPr>
          <p:nvPr>
            <p:ph type="body" orient="vert" idx="1"/>
          </p:nvPr>
        </p:nvSpPr>
        <p:spPr>
          <a:xfrm>
            <a:off x="681038" y="365125"/>
            <a:ext cx="6256337"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AD1780C-1BC0-47EB-AB28-E7D3EF734D37}"/>
              </a:ext>
            </a:extLst>
          </p:cNvPr>
          <p:cNvSpPr>
            <a:spLocks noGrp="1"/>
          </p:cNvSpPr>
          <p:nvPr>
            <p:ph type="dt" sz="half" idx="10"/>
          </p:nvPr>
        </p:nvSpPr>
        <p:spPr/>
        <p:txBody>
          <a:bodyPr/>
          <a:lstStyle/>
          <a:p>
            <a:fld id="{09506595-588A-49FA-80F6-8BE6A9273341}" type="datetimeFigureOut">
              <a:rPr lang="en-GB" smtClean="0"/>
              <a:t>30/05/2019</a:t>
            </a:fld>
            <a:endParaRPr lang="en-GB"/>
          </a:p>
        </p:txBody>
      </p:sp>
      <p:sp>
        <p:nvSpPr>
          <p:cNvPr id="5" name="Footer Placeholder 4">
            <a:extLst>
              <a:ext uri="{FF2B5EF4-FFF2-40B4-BE49-F238E27FC236}">
                <a16:creationId xmlns:a16="http://schemas.microsoft.com/office/drawing/2014/main" id="{2170258A-574F-41EE-980F-89D4E571D4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F66AEC-8191-4D4B-9C2C-213EC3FF1393}"/>
              </a:ext>
            </a:extLst>
          </p:cNvPr>
          <p:cNvSpPr>
            <a:spLocks noGrp="1"/>
          </p:cNvSpPr>
          <p:nvPr>
            <p:ph type="sldNum" sz="quarter" idx="12"/>
          </p:nvPr>
        </p:nvSpPr>
        <p:spPr/>
        <p:txBody>
          <a:bodyPr/>
          <a:lstStyle/>
          <a:p>
            <a:fld id="{EBB1FB5B-09FF-4F1E-B209-07E69030DA42}" type="slidenum">
              <a:rPr lang="en-GB" smtClean="0"/>
              <a:t>‹#›</a:t>
            </a:fld>
            <a:endParaRPr lang="en-GB"/>
          </a:p>
        </p:txBody>
      </p:sp>
    </p:spTree>
    <p:extLst>
      <p:ext uri="{BB962C8B-B14F-4D97-AF65-F5344CB8AC3E}">
        <p14:creationId xmlns:p14="http://schemas.microsoft.com/office/powerpoint/2010/main" val="836979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059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51131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98854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8E026-F4A6-4873-9030-2E3EFE0DA227}"/>
              </a:ext>
            </a:extLst>
          </p:cNvPr>
          <p:cNvSpPr>
            <a:spLocks noGrp="1"/>
          </p:cNvSpPr>
          <p:nvPr>
            <p:ph type="title"/>
          </p:nvPr>
        </p:nvSpPr>
        <p:spPr>
          <a:xfrm>
            <a:off x="681039" y="365125"/>
            <a:ext cx="7224290" cy="1325563"/>
          </a:xfrm>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900AFB5F-21FF-4A95-BFDF-65F129DACD5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A461A1-FEAF-4227-9FE7-6B37084E5677}"/>
              </a:ext>
            </a:extLst>
          </p:cNvPr>
          <p:cNvSpPr>
            <a:spLocks noGrp="1"/>
          </p:cNvSpPr>
          <p:nvPr>
            <p:ph type="dt" sz="half" idx="10"/>
          </p:nvPr>
        </p:nvSpPr>
        <p:spPr/>
        <p:txBody>
          <a:bodyPr/>
          <a:lstStyle/>
          <a:p>
            <a:fld id="{09506595-588A-49FA-80F6-8BE6A9273341}" type="datetimeFigureOut">
              <a:rPr lang="en-GB" smtClean="0"/>
              <a:t>30/05/2019</a:t>
            </a:fld>
            <a:endParaRPr lang="en-GB"/>
          </a:p>
        </p:txBody>
      </p:sp>
      <p:sp>
        <p:nvSpPr>
          <p:cNvPr id="5" name="Footer Placeholder 4">
            <a:extLst>
              <a:ext uri="{FF2B5EF4-FFF2-40B4-BE49-F238E27FC236}">
                <a16:creationId xmlns:a16="http://schemas.microsoft.com/office/drawing/2014/main" id="{C017DC2A-8703-4B43-A5E6-B7DFF3EAE0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B5D964-D483-4906-82F8-43A6733491DC}"/>
              </a:ext>
            </a:extLst>
          </p:cNvPr>
          <p:cNvSpPr>
            <a:spLocks noGrp="1"/>
          </p:cNvSpPr>
          <p:nvPr>
            <p:ph type="sldNum" sz="quarter" idx="12"/>
          </p:nvPr>
        </p:nvSpPr>
        <p:spPr/>
        <p:txBody>
          <a:bodyPr/>
          <a:lstStyle/>
          <a:p>
            <a:fld id="{EBB1FB5B-09FF-4F1E-B209-07E69030DA42}" type="slidenum">
              <a:rPr lang="en-GB" smtClean="0"/>
              <a:t>‹#›</a:t>
            </a:fld>
            <a:endParaRPr lang="en-GB"/>
          </a:p>
        </p:txBody>
      </p:sp>
    </p:spTree>
    <p:extLst>
      <p:ext uri="{BB962C8B-B14F-4D97-AF65-F5344CB8AC3E}">
        <p14:creationId xmlns:p14="http://schemas.microsoft.com/office/powerpoint/2010/main" val="4127830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6B1E-3D6F-4652-A377-24D6E5D3BAB0}"/>
              </a:ext>
            </a:extLst>
          </p:cNvPr>
          <p:cNvSpPr>
            <a:spLocks noGrp="1"/>
          </p:cNvSpPr>
          <p:nvPr>
            <p:ph type="title"/>
          </p:nvPr>
        </p:nvSpPr>
        <p:spPr>
          <a:xfrm>
            <a:off x="676275" y="1709738"/>
            <a:ext cx="8543925"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1CC80F3-61BA-4ADA-88E9-9A243AEDF85A}"/>
              </a:ext>
            </a:extLst>
          </p:cNvPr>
          <p:cNvSpPr>
            <a:spLocks noGrp="1"/>
          </p:cNvSpPr>
          <p:nvPr>
            <p:ph type="body" idx="1"/>
          </p:nvPr>
        </p:nvSpPr>
        <p:spPr>
          <a:xfrm>
            <a:off x="676275" y="4589463"/>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842C71A-E7C4-4CDD-BDC3-1C6BC602F31C}"/>
              </a:ext>
            </a:extLst>
          </p:cNvPr>
          <p:cNvSpPr>
            <a:spLocks noGrp="1"/>
          </p:cNvSpPr>
          <p:nvPr>
            <p:ph type="dt" sz="half" idx="10"/>
          </p:nvPr>
        </p:nvSpPr>
        <p:spPr/>
        <p:txBody>
          <a:bodyPr/>
          <a:lstStyle/>
          <a:p>
            <a:fld id="{09506595-588A-49FA-80F6-8BE6A9273341}" type="datetimeFigureOut">
              <a:rPr lang="en-GB" smtClean="0"/>
              <a:t>30/05/2019</a:t>
            </a:fld>
            <a:endParaRPr lang="en-GB"/>
          </a:p>
        </p:txBody>
      </p:sp>
      <p:sp>
        <p:nvSpPr>
          <p:cNvPr id="5" name="Footer Placeholder 4">
            <a:extLst>
              <a:ext uri="{FF2B5EF4-FFF2-40B4-BE49-F238E27FC236}">
                <a16:creationId xmlns:a16="http://schemas.microsoft.com/office/drawing/2014/main" id="{43D406A2-26D4-459C-8320-A564DC0F12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C5E548-9441-4F72-AD57-B62ABB88D9FA}"/>
              </a:ext>
            </a:extLst>
          </p:cNvPr>
          <p:cNvSpPr>
            <a:spLocks noGrp="1"/>
          </p:cNvSpPr>
          <p:nvPr>
            <p:ph type="sldNum" sz="quarter" idx="12"/>
          </p:nvPr>
        </p:nvSpPr>
        <p:spPr/>
        <p:txBody>
          <a:bodyPr/>
          <a:lstStyle/>
          <a:p>
            <a:fld id="{EBB1FB5B-09FF-4F1E-B209-07E69030DA42}" type="slidenum">
              <a:rPr lang="en-GB" smtClean="0"/>
              <a:t>‹#›</a:t>
            </a:fld>
            <a:endParaRPr lang="en-GB"/>
          </a:p>
        </p:txBody>
      </p:sp>
    </p:spTree>
    <p:extLst>
      <p:ext uri="{BB962C8B-B14F-4D97-AF65-F5344CB8AC3E}">
        <p14:creationId xmlns:p14="http://schemas.microsoft.com/office/powerpoint/2010/main" val="3432168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7AA9F-0FEB-4B41-A231-CEB08660583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859BD24-3C29-4020-BD2D-12C6B18880DF}"/>
              </a:ext>
            </a:extLst>
          </p:cNvPr>
          <p:cNvSpPr>
            <a:spLocks noGrp="1"/>
          </p:cNvSpPr>
          <p:nvPr>
            <p:ph sz="half" idx="1"/>
          </p:nvPr>
        </p:nvSpPr>
        <p:spPr>
          <a:xfrm>
            <a:off x="681038" y="1825625"/>
            <a:ext cx="419576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1EE84C7-6D7C-46D8-929E-D3FDF4B6F13C}"/>
              </a:ext>
            </a:extLst>
          </p:cNvPr>
          <p:cNvSpPr>
            <a:spLocks noGrp="1"/>
          </p:cNvSpPr>
          <p:nvPr>
            <p:ph sz="half" idx="2"/>
          </p:nvPr>
        </p:nvSpPr>
        <p:spPr>
          <a:xfrm>
            <a:off x="5029200" y="1825625"/>
            <a:ext cx="4195763"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C292D56-9A4B-4978-9585-8AF137CEC2F2}"/>
              </a:ext>
            </a:extLst>
          </p:cNvPr>
          <p:cNvSpPr>
            <a:spLocks noGrp="1"/>
          </p:cNvSpPr>
          <p:nvPr>
            <p:ph type="dt" sz="half" idx="10"/>
          </p:nvPr>
        </p:nvSpPr>
        <p:spPr/>
        <p:txBody>
          <a:bodyPr/>
          <a:lstStyle/>
          <a:p>
            <a:fld id="{09506595-588A-49FA-80F6-8BE6A9273341}" type="datetimeFigureOut">
              <a:rPr lang="en-GB" smtClean="0"/>
              <a:t>30/05/2019</a:t>
            </a:fld>
            <a:endParaRPr lang="en-GB"/>
          </a:p>
        </p:txBody>
      </p:sp>
      <p:sp>
        <p:nvSpPr>
          <p:cNvPr id="6" name="Footer Placeholder 5">
            <a:extLst>
              <a:ext uri="{FF2B5EF4-FFF2-40B4-BE49-F238E27FC236}">
                <a16:creationId xmlns:a16="http://schemas.microsoft.com/office/drawing/2014/main" id="{5F41E970-1A11-44A2-84CD-07335412751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B439BAF-7F32-4494-829F-B585DDF1A2F2}"/>
              </a:ext>
            </a:extLst>
          </p:cNvPr>
          <p:cNvSpPr>
            <a:spLocks noGrp="1"/>
          </p:cNvSpPr>
          <p:nvPr>
            <p:ph type="sldNum" sz="quarter" idx="12"/>
          </p:nvPr>
        </p:nvSpPr>
        <p:spPr/>
        <p:txBody>
          <a:bodyPr/>
          <a:lstStyle/>
          <a:p>
            <a:fld id="{EBB1FB5B-09FF-4F1E-B209-07E69030DA42}" type="slidenum">
              <a:rPr lang="en-GB" smtClean="0"/>
              <a:t>‹#›</a:t>
            </a:fld>
            <a:endParaRPr lang="en-GB"/>
          </a:p>
        </p:txBody>
      </p:sp>
    </p:spTree>
    <p:extLst>
      <p:ext uri="{BB962C8B-B14F-4D97-AF65-F5344CB8AC3E}">
        <p14:creationId xmlns:p14="http://schemas.microsoft.com/office/powerpoint/2010/main" val="3707056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A9D32-633F-4867-B92A-EAB4D8535507}"/>
              </a:ext>
            </a:extLst>
          </p:cNvPr>
          <p:cNvSpPr>
            <a:spLocks noGrp="1"/>
          </p:cNvSpPr>
          <p:nvPr>
            <p:ph type="title"/>
          </p:nvPr>
        </p:nvSpPr>
        <p:spPr>
          <a:xfrm>
            <a:off x="682625" y="365125"/>
            <a:ext cx="8543925"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A91F3B8-2447-45A4-A958-32C841A3D5C6}"/>
              </a:ext>
            </a:extLst>
          </p:cNvPr>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FC0397A-C816-4F79-B956-E2BB4C7CCB78}"/>
              </a:ext>
            </a:extLst>
          </p:cNvPr>
          <p:cNvSpPr>
            <a:spLocks noGrp="1"/>
          </p:cNvSpPr>
          <p:nvPr>
            <p:ph sz="half" idx="2"/>
          </p:nvPr>
        </p:nvSpPr>
        <p:spPr>
          <a:xfrm>
            <a:off x="682625" y="2505075"/>
            <a:ext cx="419100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959EB37-A61A-4235-9C3B-B30D1AA4489C}"/>
              </a:ext>
            </a:extLst>
          </p:cNvPr>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15D06C5-A1DE-4F51-ABCC-39D2D72156E5}"/>
              </a:ext>
            </a:extLst>
          </p:cNvPr>
          <p:cNvSpPr>
            <a:spLocks noGrp="1"/>
          </p:cNvSpPr>
          <p:nvPr>
            <p:ph sz="quarter" idx="4"/>
          </p:nvPr>
        </p:nvSpPr>
        <p:spPr>
          <a:xfrm>
            <a:off x="5014913" y="2505075"/>
            <a:ext cx="42116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E3EBC66-AA20-4ADC-AB33-13410A53FC00}"/>
              </a:ext>
            </a:extLst>
          </p:cNvPr>
          <p:cNvSpPr>
            <a:spLocks noGrp="1"/>
          </p:cNvSpPr>
          <p:nvPr>
            <p:ph type="dt" sz="half" idx="10"/>
          </p:nvPr>
        </p:nvSpPr>
        <p:spPr/>
        <p:txBody>
          <a:bodyPr/>
          <a:lstStyle/>
          <a:p>
            <a:fld id="{09506595-588A-49FA-80F6-8BE6A9273341}" type="datetimeFigureOut">
              <a:rPr lang="en-GB" smtClean="0"/>
              <a:t>30/05/2019</a:t>
            </a:fld>
            <a:endParaRPr lang="en-GB"/>
          </a:p>
        </p:txBody>
      </p:sp>
      <p:sp>
        <p:nvSpPr>
          <p:cNvPr id="8" name="Footer Placeholder 7">
            <a:extLst>
              <a:ext uri="{FF2B5EF4-FFF2-40B4-BE49-F238E27FC236}">
                <a16:creationId xmlns:a16="http://schemas.microsoft.com/office/drawing/2014/main" id="{DD8B527F-1C4A-4732-BE1A-3CAAFB10B88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895E2EB-16A0-4EC1-81E8-953124AC6B35}"/>
              </a:ext>
            </a:extLst>
          </p:cNvPr>
          <p:cNvSpPr>
            <a:spLocks noGrp="1"/>
          </p:cNvSpPr>
          <p:nvPr>
            <p:ph type="sldNum" sz="quarter" idx="12"/>
          </p:nvPr>
        </p:nvSpPr>
        <p:spPr/>
        <p:txBody>
          <a:bodyPr/>
          <a:lstStyle/>
          <a:p>
            <a:fld id="{EBB1FB5B-09FF-4F1E-B209-07E69030DA42}" type="slidenum">
              <a:rPr lang="en-GB" smtClean="0"/>
              <a:t>‹#›</a:t>
            </a:fld>
            <a:endParaRPr lang="en-GB"/>
          </a:p>
        </p:txBody>
      </p:sp>
    </p:spTree>
    <p:extLst>
      <p:ext uri="{BB962C8B-B14F-4D97-AF65-F5344CB8AC3E}">
        <p14:creationId xmlns:p14="http://schemas.microsoft.com/office/powerpoint/2010/main" val="1825657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CA27B-1419-4315-B645-5882B8CDC1E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2550ED2-8A98-4E62-B974-41D199E40730}"/>
              </a:ext>
            </a:extLst>
          </p:cNvPr>
          <p:cNvSpPr>
            <a:spLocks noGrp="1"/>
          </p:cNvSpPr>
          <p:nvPr>
            <p:ph type="dt" sz="half" idx="10"/>
          </p:nvPr>
        </p:nvSpPr>
        <p:spPr/>
        <p:txBody>
          <a:bodyPr/>
          <a:lstStyle/>
          <a:p>
            <a:fld id="{09506595-588A-49FA-80F6-8BE6A9273341}" type="datetimeFigureOut">
              <a:rPr lang="en-GB" smtClean="0"/>
              <a:t>30/05/2019</a:t>
            </a:fld>
            <a:endParaRPr lang="en-GB"/>
          </a:p>
        </p:txBody>
      </p:sp>
      <p:sp>
        <p:nvSpPr>
          <p:cNvPr id="4" name="Footer Placeholder 3">
            <a:extLst>
              <a:ext uri="{FF2B5EF4-FFF2-40B4-BE49-F238E27FC236}">
                <a16:creationId xmlns:a16="http://schemas.microsoft.com/office/drawing/2014/main" id="{DC2A4937-10F4-403C-BB07-151F954121B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DD24F08-4013-457F-9AF1-9260720497F1}"/>
              </a:ext>
            </a:extLst>
          </p:cNvPr>
          <p:cNvSpPr>
            <a:spLocks noGrp="1"/>
          </p:cNvSpPr>
          <p:nvPr>
            <p:ph type="sldNum" sz="quarter" idx="12"/>
          </p:nvPr>
        </p:nvSpPr>
        <p:spPr/>
        <p:txBody>
          <a:bodyPr/>
          <a:lstStyle/>
          <a:p>
            <a:fld id="{EBB1FB5B-09FF-4F1E-B209-07E69030DA42}" type="slidenum">
              <a:rPr lang="en-GB" smtClean="0"/>
              <a:t>‹#›</a:t>
            </a:fld>
            <a:endParaRPr lang="en-GB"/>
          </a:p>
        </p:txBody>
      </p:sp>
    </p:spTree>
    <p:extLst>
      <p:ext uri="{BB962C8B-B14F-4D97-AF65-F5344CB8AC3E}">
        <p14:creationId xmlns:p14="http://schemas.microsoft.com/office/powerpoint/2010/main" val="1981517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3D1A13-07BB-4834-AC84-8DA85AB3481E}"/>
              </a:ext>
            </a:extLst>
          </p:cNvPr>
          <p:cNvSpPr>
            <a:spLocks noGrp="1"/>
          </p:cNvSpPr>
          <p:nvPr>
            <p:ph type="dt" sz="half" idx="10"/>
          </p:nvPr>
        </p:nvSpPr>
        <p:spPr/>
        <p:txBody>
          <a:bodyPr/>
          <a:lstStyle/>
          <a:p>
            <a:fld id="{09506595-588A-49FA-80F6-8BE6A9273341}" type="datetimeFigureOut">
              <a:rPr lang="en-GB" smtClean="0"/>
              <a:t>30/05/2019</a:t>
            </a:fld>
            <a:endParaRPr lang="en-GB"/>
          </a:p>
        </p:txBody>
      </p:sp>
      <p:sp>
        <p:nvSpPr>
          <p:cNvPr id="3" name="Footer Placeholder 2">
            <a:extLst>
              <a:ext uri="{FF2B5EF4-FFF2-40B4-BE49-F238E27FC236}">
                <a16:creationId xmlns:a16="http://schemas.microsoft.com/office/drawing/2014/main" id="{C874C8DB-866F-489F-9FA7-94F3012EFF4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20738E5-A0D1-4E43-904B-C123AF5C5404}"/>
              </a:ext>
            </a:extLst>
          </p:cNvPr>
          <p:cNvSpPr>
            <a:spLocks noGrp="1"/>
          </p:cNvSpPr>
          <p:nvPr>
            <p:ph type="sldNum" sz="quarter" idx="12"/>
          </p:nvPr>
        </p:nvSpPr>
        <p:spPr/>
        <p:txBody>
          <a:bodyPr/>
          <a:lstStyle/>
          <a:p>
            <a:fld id="{EBB1FB5B-09FF-4F1E-B209-07E69030DA42}" type="slidenum">
              <a:rPr lang="en-GB" smtClean="0"/>
              <a:t>‹#›</a:t>
            </a:fld>
            <a:endParaRPr lang="en-GB"/>
          </a:p>
        </p:txBody>
      </p:sp>
    </p:spTree>
    <p:extLst>
      <p:ext uri="{BB962C8B-B14F-4D97-AF65-F5344CB8AC3E}">
        <p14:creationId xmlns:p14="http://schemas.microsoft.com/office/powerpoint/2010/main" val="1384207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6B4BB-2DD9-4E5E-8B1E-24F7A0BDA008}"/>
              </a:ext>
            </a:extLst>
          </p:cNvPr>
          <p:cNvSpPr>
            <a:spLocks noGrp="1"/>
          </p:cNvSpPr>
          <p:nvPr>
            <p:ph type="title"/>
          </p:nvPr>
        </p:nvSpPr>
        <p:spPr>
          <a:xfrm>
            <a:off x="682625" y="457200"/>
            <a:ext cx="3194050"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BA35BC3-AFE1-4E2C-B744-51981E044CA9}"/>
              </a:ext>
            </a:extLst>
          </p:cNvPr>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032B785-24D9-439A-AD38-E17E7E0579B5}"/>
              </a:ext>
            </a:extLst>
          </p:cNvPr>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03E99E-0C58-4B08-9B7E-450E723E816D}"/>
              </a:ext>
            </a:extLst>
          </p:cNvPr>
          <p:cNvSpPr>
            <a:spLocks noGrp="1"/>
          </p:cNvSpPr>
          <p:nvPr>
            <p:ph type="dt" sz="half" idx="10"/>
          </p:nvPr>
        </p:nvSpPr>
        <p:spPr/>
        <p:txBody>
          <a:bodyPr/>
          <a:lstStyle/>
          <a:p>
            <a:fld id="{09506595-588A-49FA-80F6-8BE6A9273341}" type="datetimeFigureOut">
              <a:rPr lang="en-GB" smtClean="0"/>
              <a:t>30/05/2019</a:t>
            </a:fld>
            <a:endParaRPr lang="en-GB"/>
          </a:p>
        </p:txBody>
      </p:sp>
      <p:sp>
        <p:nvSpPr>
          <p:cNvPr id="6" name="Footer Placeholder 5">
            <a:extLst>
              <a:ext uri="{FF2B5EF4-FFF2-40B4-BE49-F238E27FC236}">
                <a16:creationId xmlns:a16="http://schemas.microsoft.com/office/drawing/2014/main" id="{93CE04C6-533F-42AC-9D84-F93AF52C421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E040E88-6737-49A4-AEE8-AC2C57C048F1}"/>
              </a:ext>
            </a:extLst>
          </p:cNvPr>
          <p:cNvSpPr>
            <a:spLocks noGrp="1"/>
          </p:cNvSpPr>
          <p:nvPr>
            <p:ph type="sldNum" sz="quarter" idx="12"/>
          </p:nvPr>
        </p:nvSpPr>
        <p:spPr/>
        <p:txBody>
          <a:bodyPr/>
          <a:lstStyle/>
          <a:p>
            <a:fld id="{EBB1FB5B-09FF-4F1E-B209-07E69030DA42}" type="slidenum">
              <a:rPr lang="en-GB" smtClean="0"/>
              <a:t>‹#›</a:t>
            </a:fld>
            <a:endParaRPr lang="en-GB"/>
          </a:p>
        </p:txBody>
      </p:sp>
    </p:spTree>
    <p:extLst>
      <p:ext uri="{BB962C8B-B14F-4D97-AF65-F5344CB8AC3E}">
        <p14:creationId xmlns:p14="http://schemas.microsoft.com/office/powerpoint/2010/main" val="3484556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A028-701D-4BBB-B92A-D7AB9F7AAC3D}"/>
              </a:ext>
            </a:extLst>
          </p:cNvPr>
          <p:cNvSpPr>
            <a:spLocks noGrp="1"/>
          </p:cNvSpPr>
          <p:nvPr>
            <p:ph type="title"/>
          </p:nvPr>
        </p:nvSpPr>
        <p:spPr>
          <a:xfrm>
            <a:off x="682625" y="457200"/>
            <a:ext cx="3194050"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0E6A92D-6A5A-43C5-A558-E7C518D3AE92}"/>
              </a:ext>
            </a:extLst>
          </p:cNvPr>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14B9080-30D3-4D39-AF2F-0CD297F79F49}"/>
              </a:ext>
            </a:extLst>
          </p:cNvPr>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7E9F83F-E659-40FC-8E1D-A0C2C5A4B17C}"/>
              </a:ext>
            </a:extLst>
          </p:cNvPr>
          <p:cNvSpPr>
            <a:spLocks noGrp="1"/>
          </p:cNvSpPr>
          <p:nvPr>
            <p:ph type="dt" sz="half" idx="10"/>
          </p:nvPr>
        </p:nvSpPr>
        <p:spPr/>
        <p:txBody>
          <a:bodyPr/>
          <a:lstStyle/>
          <a:p>
            <a:fld id="{09506595-588A-49FA-80F6-8BE6A9273341}" type="datetimeFigureOut">
              <a:rPr lang="en-GB" smtClean="0"/>
              <a:t>30/05/2019</a:t>
            </a:fld>
            <a:endParaRPr lang="en-GB"/>
          </a:p>
        </p:txBody>
      </p:sp>
      <p:sp>
        <p:nvSpPr>
          <p:cNvPr id="6" name="Footer Placeholder 5">
            <a:extLst>
              <a:ext uri="{FF2B5EF4-FFF2-40B4-BE49-F238E27FC236}">
                <a16:creationId xmlns:a16="http://schemas.microsoft.com/office/drawing/2014/main" id="{0955095C-87F1-4AD6-B182-F23B574758C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9DD20D-F504-40F9-AAFA-A54C5DA85D57}"/>
              </a:ext>
            </a:extLst>
          </p:cNvPr>
          <p:cNvSpPr>
            <a:spLocks noGrp="1"/>
          </p:cNvSpPr>
          <p:nvPr>
            <p:ph type="sldNum" sz="quarter" idx="12"/>
          </p:nvPr>
        </p:nvSpPr>
        <p:spPr/>
        <p:txBody>
          <a:bodyPr/>
          <a:lstStyle/>
          <a:p>
            <a:fld id="{EBB1FB5B-09FF-4F1E-B209-07E69030DA42}" type="slidenum">
              <a:rPr lang="en-GB" smtClean="0"/>
              <a:t>‹#›</a:t>
            </a:fld>
            <a:endParaRPr lang="en-GB"/>
          </a:p>
        </p:txBody>
      </p:sp>
    </p:spTree>
    <p:extLst>
      <p:ext uri="{BB962C8B-B14F-4D97-AF65-F5344CB8AC3E}">
        <p14:creationId xmlns:p14="http://schemas.microsoft.com/office/powerpoint/2010/main" val="2519846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1CC487-CD18-4F7E-9210-C75ABB37E37D}"/>
              </a:ext>
            </a:extLst>
          </p:cNvPr>
          <p:cNvSpPr>
            <a:spLocks noGrp="1"/>
          </p:cNvSpPr>
          <p:nvPr>
            <p:ph type="title"/>
          </p:nvPr>
        </p:nvSpPr>
        <p:spPr>
          <a:xfrm>
            <a:off x="681039" y="365125"/>
            <a:ext cx="7152282"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BD2837DC-77C5-489E-AD22-ADC163B7C352}"/>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510C8D-94B6-4F4D-B133-225532FC9DE7}"/>
              </a:ext>
            </a:extLst>
          </p:cNvPr>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506595-588A-49FA-80F6-8BE6A9273341}" type="datetimeFigureOut">
              <a:rPr lang="en-GB" smtClean="0"/>
              <a:t>30/05/2019</a:t>
            </a:fld>
            <a:endParaRPr lang="en-GB"/>
          </a:p>
        </p:txBody>
      </p:sp>
      <p:sp>
        <p:nvSpPr>
          <p:cNvPr id="5" name="Footer Placeholder 4">
            <a:extLst>
              <a:ext uri="{FF2B5EF4-FFF2-40B4-BE49-F238E27FC236}">
                <a16:creationId xmlns:a16="http://schemas.microsoft.com/office/drawing/2014/main" id="{292FE0F9-8FEB-4CE3-B1F9-5AC9E356A932}"/>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CH" dirty="0"/>
              <a:t>GRVA</a:t>
            </a:r>
            <a:endParaRPr lang="en-GB" dirty="0"/>
          </a:p>
        </p:txBody>
      </p:sp>
      <p:sp>
        <p:nvSpPr>
          <p:cNvPr id="6" name="Slide Number Placeholder 5">
            <a:extLst>
              <a:ext uri="{FF2B5EF4-FFF2-40B4-BE49-F238E27FC236}">
                <a16:creationId xmlns:a16="http://schemas.microsoft.com/office/drawing/2014/main" id="{C2AF934B-4306-463B-8B57-2EC43AB7DC9C}"/>
              </a:ext>
            </a:extLst>
          </p:cNvPr>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B1FB5B-09FF-4F1E-B209-07E69030DA42}" type="slidenum">
              <a:rPr lang="en-GB" smtClean="0"/>
              <a:t>‹#›</a:t>
            </a:fld>
            <a:endParaRPr lang="en-GB"/>
          </a:p>
        </p:txBody>
      </p:sp>
      <p:pic>
        <p:nvPicPr>
          <p:cNvPr id="7" name="Picture 6">
            <a:extLst>
              <a:ext uri="{FF2B5EF4-FFF2-40B4-BE49-F238E27FC236}">
                <a16:creationId xmlns:a16="http://schemas.microsoft.com/office/drawing/2014/main" id="{D0464CFE-F15D-421E-816D-11E16FAFAA8E}"/>
              </a:ext>
            </a:extLst>
          </p:cNvPr>
          <p:cNvPicPr>
            <a:picLocks noChangeAspect="1"/>
          </p:cNvPicPr>
          <p:nvPr userDrawn="1"/>
        </p:nvPicPr>
        <p:blipFill>
          <a:blip r:embed="rId19"/>
          <a:stretch>
            <a:fillRect/>
          </a:stretch>
        </p:blipFill>
        <p:spPr>
          <a:xfrm>
            <a:off x="7958136" y="347663"/>
            <a:ext cx="1266825" cy="1343025"/>
          </a:xfrm>
          <a:prstGeom prst="rect">
            <a:avLst/>
          </a:prstGeom>
        </p:spPr>
      </p:pic>
    </p:spTree>
    <p:extLst>
      <p:ext uri="{BB962C8B-B14F-4D97-AF65-F5344CB8AC3E}">
        <p14:creationId xmlns:p14="http://schemas.microsoft.com/office/powerpoint/2010/main" val="59059017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50" r:id="rId12"/>
    <p:sldLayoutId id="2147483649" r:id="rId13"/>
    <p:sldLayoutId id="2147483651" r:id="rId14"/>
    <p:sldLayoutId id="2147483652" r:id="rId15"/>
    <p:sldLayoutId id="2147483653" r:id="rId16"/>
    <p:sldLayoutId id="2147483654"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unece.org/fileadmin/DAM/trans/doc/2019/wp29/WP29-177-16e.pdf" TargetMode="External"/><Relationship Id="rId2" Type="http://schemas.openxmlformats.org/officeDocument/2006/relationships/hyperlink" Target="https://www.unece.org/fileadmin/DAM/trans/doc/2019/wp29/ECE-TRANS-WP29-2019-2e.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unece.org/fileadmin/DAM/trans/doc/2019/wp29/ECE-TRANS-WP29-2019-34e.pdf" TargetMode="External"/><Relationship Id="rId2" Type="http://schemas.openxmlformats.org/officeDocument/2006/relationships/hyperlink" Target="https://www.unece.org/fileadmin/DAM/trans/doc/2019/wp29/ECE-TRANS-WP.29-1145e.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C0377A6-8E71-4DD6-A972-936F6460D80F}"/>
              </a:ext>
            </a:extLst>
          </p:cNvPr>
          <p:cNvSpPr>
            <a:spLocks noGrp="1"/>
          </p:cNvSpPr>
          <p:nvPr>
            <p:ph type="subTitle" idx="1"/>
          </p:nvPr>
        </p:nvSpPr>
        <p:spPr>
          <a:xfrm>
            <a:off x="1238250" y="2601119"/>
            <a:ext cx="7429500" cy="1655762"/>
          </a:xfrm>
        </p:spPr>
        <p:txBody>
          <a:bodyPr/>
          <a:lstStyle/>
          <a:p>
            <a:r>
              <a:rPr lang="en-US" dirty="0"/>
              <a:t>Highlights of the 177</a:t>
            </a:r>
            <a:r>
              <a:rPr lang="en-US" baseline="30000" dirty="0"/>
              <a:t>th</a:t>
            </a:r>
            <a:r>
              <a:rPr lang="en-US" dirty="0"/>
              <a:t> WP.29 session </a:t>
            </a:r>
          </a:p>
          <a:p>
            <a:r>
              <a:rPr lang="en-US" dirty="0"/>
              <a:t>and</a:t>
            </a:r>
          </a:p>
          <a:p>
            <a:r>
              <a:rPr lang="en-US" dirty="0"/>
              <a:t>Other GRVA relevant information</a:t>
            </a:r>
          </a:p>
        </p:txBody>
      </p:sp>
      <p:sp>
        <p:nvSpPr>
          <p:cNvPr id="4" name="Textfeld 12">
            <a:extLst>
              <a:ext uri="{FF2B5EF4-FFF2-40B4-BE49-F238E27FC236}">
                <a16:creationId xmlns:a16="http://schemas.microsoft.com/office/drawing/2014/main" id="{17B02166-AC4C-4121-BB5A-CBEC24E9126B}"/>
              </a:ext>
            </a:extLst>
          </p:cNvPr>
          <p:cNvSpPr txBox="1">
            <a:spLocks noChangeArrowheads="1"/>
          </p:cNvSpPr>
          <p:nvPr/>
        </p:nvSpPr>
        <p:spPr bwMode="auto">
          <a:xfrm>
            <a:off x="272480" y="106829"/>
            <a:ext cx="2952328"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u="sng" dirty="0">
                <a:latin typeface="Times New Roman" pitchFamily="18" charset="0"/>
                <a:cs typeface="Times New Roman" pitchFamily="18" charset="0"/>
              </a:rPr>
              <a:t>Informal </a:t>
            </a:r>
            <a:r>
              <a:rPr lang="en-US" sz="1200" u="sng">
                <a:latin typeface="Times New Roman" pitchFamily="18" charset="0"/>
                <a:cs typeface="Times New Roman" pitchFamily="18" charset="0"/>
              </a:rPr>
              <a:t>document</a:t>
            </a:r>
            <a:r>
              <a:rPr lang="en-US" sz="1200">
                <a:latin typeface="Times New Roman" pitchFamily="18" charset="0"/>
                <a:cs typeface="Times New Roman" pitchFamily="18" charset="0"/>
              </a:rPr>
              <a:t> </a:t>
            </a:r>
            <a:r>
              <a:rPr lang="en-US" sz="1200" b="1">
                <a:latin typeface="Times New Roman" pitchFamily="18" charset="0"/>
                <a:cs typeface="Times New Roman" pitchFamily="18" charset="0"/>
              </a:rPr>
              <a:t>GRVA-03-07</a:t>
            </a:r>
            <a:endParaRPr lang="de-DE" sz="1200" dirty="0">
              <a:latin typeface="Times New Roman" pitchFamily="18" charset="0"/>
              <a:cs typeface="Times New Roman" pitchFamily="18" charset="0"/>
            </a:endParaRPr>
          </a:p>
          <a:p>
            <a:r>
              <a:rPr lang="en-US" sz="1200" dirty="0">
                <a:latin typeface="Times New Roman" pitchFamily="18" charset="0"/>
                <a:cs typeface="Times New Roman" pitchFamily="18" charset="0"/>
              </a:rPr>
              <a:t>3rd GRVA, 3 – 4 June 2019,</a:t>
            </a:r>
          </a:p>
          <a:p>
            <a:r>
              <a:rPr lang="en-US" sz="1200" dirty="0">
                <a:latin typeface="Times New Roman" pitchFamily="18" charset="0"/>
                <a:cs typeface="Times New Roman" pitchFamily="18" charset="0"/>
              </a:rPr>
              <a:t>Agenda item 2</a:t>
            </a:r>
            <a:endParaRPr lang="de-DE" sz="1200" dirty="0">
              <a:latin typeface="Times New Roman" pitchFamily="18" charset="0"/>
              <a:cs typeface="Times New Roman" pitchFamily="18" charset="0"/>
            </a:endParaRPr>
          </a:p>
        </p:txBody>
      </p:sp>
      <p:sp>
        <p:nvSpPr>
          <p:cNvPr id="5" name="Textfeld 12">
            <a:extLst>
              <a:ext uri="{FF2B5EF4-FFF2-40B4-BE49-F238E27FC236}">
                <a16:creationId xmlns:a16="http://schemas.microsoft.com/office/drawing/2014/main" id="{441F979A-DAA9-4577-A319-C7EBF246E2C6}"/>
              </a:ext>
            </a:extLst>
          </p:cNvPr>
          <p:cNvSpPr txBox="1">
            <a:spLocks noChangeArrowheads="1"/>
          </p:cNvSpPr>
          <p:nvPr/>
        </p:nvSpPr>
        <p:spPr bwMode="auto">
          <a:xfrm>
            <a:off x="6393160" y="109775"/>
            <a:ext cx="2952328"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eaLnBrk="1" hangingPunct="1"/>
            <a:r>
              <a:rPr lang="fr-CH" sz="1200" u="sng" dirty="0">
                <a:latin typeface="Times New Roman" pitchFamily="18" charset="0"/>
                <a:cs typeface="Times New Roman" pitchFamily="18" charset="0"/>
              </a:rPr>
              <a:t>Note by the </a:t>
            </a:r>
            <a:r>
              <a:rPr lang="fr-CH" sz="1200" u="sng" dirty="0" err="1">
                <a:latin typeface="Times New Roman" pitchFamily="18" charset="0"/>
                <a:cs typeface="Times New Roman" pitchFamily="18" charset="0"/>
              </a:rPr>
              <a:t>secretariat</a:t>
            </a:r>
            <a:endParaRPr lang="de-DE" sz="1200" dirty="0">
              <a:latin typeface="Times New Roman" pitchFamily="18" charset="0"/>
              <a:cs typeface="Times New Roman" pitchFamily="18" charset="0"/>
            </a:endParaRPr>
          </a:p>
        </p:txBody>
      </p:sp>
    </p:spTree>
    <p:extLst>
      <p:ext uri="{BB962C8B-B14F-4D97-AF65-F5344CB8AC3E}">
        <p14:creationId xmlns:p14="http://schemas.microsoft.com/office/powerpoint/2010/main" val="3134545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496" y="318937"/>
            <a:ext cx="8280920" cy="1210146"/>
          </a:xfrm>
        </p:spPr>
        <p:txBody>
          <a:bodyPr>
            <a:noAutofit/>
          </a:bodyPr>
          <a:lstStyle/>
          <a:p>
            <a:pPr algn="l"/>
            <a:r>
              <a:rPr lang="en-GB" sz="3300" b="1" u="sng" dirty="0">
                <a:effectLst>
                  <a:outerShdw blurRad="38100" dist="38100" dir="2700000" algn="tl">
                    <a:srgbClr val="000000">
                      <a:alpha val="43137"/>
                    </a:srgbClr>
                  </a:outerShdw>
                </a:effectLst>
              </a:rPr>
              <a:t>Selected highlights of the 177 WP.29</a:t>
            </a:r>
          </a:p>
        </p:txBody>
      </p:sp>
      <p:sp>
        <p:nvSpPr>
          <p:cNvPr id="3" name="Content Placeholder 2"/>
          <p:cNvSpPr>
            <a:spLocks noGrp="1"/>
          </p:cNvSpPr>
          <p:nvPr>
            <p:ph idx="1"/>
          </p:nvPr>
        </p:nvSpPr>
        <p:spPr>
          <a:xfrm>
            <a:off x="416496" y="1412776"/>
            <a:ext cx="9649072" cy="5184576"/>
          </a:xfrm>
        </p:spPr>
        <p:txBody>
          <a:bodyPr>
            <a:noAutofit/>
          </a:bodyPr>
          <a:lstStyle/>
          <a:p>
            <a:pPr marL="266700" indent="-180975">
              <a:buFont typeface="Arial" pitchFamily="34" charset="0"/>
              <a:buChar char="•"/>
            </a:pPr>
            <a:r>
              <a:rPr lang="en-US" sz="1800" dirty="0">
                <a:solidFill>
                  <a:srgbClr val="002060"/>
                </a:solidFill>
              </a:rPr>
              <a:t>WP.29 agreed with the organization of this special session of GRVA</a:t>
            </a:r>
          </a:p>
          <a:p>
            <a:pPr marL="266700" indent="-180975">
              <a:buFont typeface="Arial" pitchFamily="34" charset="0"/>
              <a:buChar char="•"/>
            </a:pPr>
            <a:r>
              <a:rPr lang="en-US" sz="1800" dirty="0">
                <a:solidFill>
                  <a:srgbClr val="002060"/>
                </a:solidFill>
              </a:rPr>
              <a:t>WP.29 adopted its priorities on ADV – </a:t>
            </a:r>
            <a:r>
              <a:rPr lang="en-US" sz="1800" dirty="0">
                <a:solidFill>
                  <a:srgbClr val="002060"/>
                </a:solidFill>
                <a:hlinkClick r:id="rId2"/>
              </a:rPr>
              <a:t>ECE/TRANS/WP.29/2019/2</a:t>
            </a:r>
            <a:r>
              <a:rPr lang="en-US" sz="1800" dirty="0">
                <a:solidFill>
                  <a:srgbClr val="002060"/>
                </a:solidFill>
              </a:rPr>
              <a:t> as amended </a:t>
            </a:r>
          </a:p>
          <a:p>
            <a:pPr marL="266700" indent="-180975">
              <a:buFont typeface="Arial" pitchFamily="34" charset="0"/>
              <a:buChar char="•"/>
            </a:pPr>
            <a:r>
              <a:rPr lang="en-US" sz="1800" dirty="0">
                <a:solidFill>
                  <a:srgbClr val="002060"/>
                </a:solidFill>
              </a:rPr>
              <a:t>WP.29 decided to start using DETA from 18 March 2019</a:t>
            </a:r>
          </a:p>
          <a:p>
            <a:pPr marL="534988">
              <a:lnSpc>
                <a:spcPct val="100000"/>
              </a:lnSpc>
              <a:spcBef>
                <a:spcPts val="0"/>
              </a:spcBef>
            </a:pPr>
            <a:r>
              <a:rPr lang="en-US" sz="1600" dirty="0"/>
              <a:t>Currently hosted in Germany – later at UNECE subject to funding. </a:t>
            </a:r>
          </a:p>
          <a:p>
            <a:pPr marL="534988">
              <a:lnSpc>
                <a:spcPct val="100000"/>
              </a:lnSpc>
              <a:spcBef>
                <a:spcPts val="0"/>
              </a:spcBef>
            </a:pPr>
            <a:r>
              <a:rPr lang="en-US" sz="1600" dirty="0"/>
              <a:t>Implementation of UI and DOC ongoing</a:t>
            </a:r>
          </a:p>
          <a:p>
            <a:pPr marL="534988">
              <a:lnSpc>
                <a:spcPct val="100000"/>
              </a:lnSpc>
              <a:spcBef>
                <a:spcPts val="0"/>
              </a:spcBef>
            </a:pPr>
            <a:r>
              <a:rPr lang="en-US" sz="1600" dirty="0"/>
              <a:t>Discussions on DOC and </a:t>
            </a:r>
            <a:r>
              <a:rPr lang="en-US" sz="1600" dirty="0" err="1"/>
              <a:t>RxSWIN</a:t>
            </a:r>
            <a:r>
              <a:rPr lang="en-US" sz="1600" dirty="0"/>
              <a:t> ongoing at the IWG on DETA</a:t>
            </a:r>
            <a:endParaRPr lang="en-US" sz="1600" dirty="0">
              <a:solidFill>
                <a:srgbClr val="002060"/>
              </a:solidFill>
            </a:endParaRPr>
          </a:p>
          <a:p>
            <a:pPr marL="266700" indent="-180975">
              <a:spcBef>
                <a:spcPts val="600"/>
              </a:spcBef>
            </a:pPr>
            <a:r>
              <a:rPr lang="en-US" sz="1800" dirty="0">
                <a:solidFill>
                  <a:srgbClr val="002060"/>
                </a:solidFill>
              </a:rPr>
              <a:t>OICA presented views on certifying automated / autonomous vehicles and on the “Multi-pillar Approach for the Certification of Automated Vehicles”.</a:t>
            </a:r>
            <a:endParaRPr lang="en-US" sz="1800" dirty="0"/>
          </a:p>
          <a:p>
            <a:pPr marL="266700" indent="-180975">
              <a:spcBef>
                <a:spcPts val="600"/>
              </a:spcBef>
            </a:pPr>
            <a:r>
              <a:rPr lang="en-US" sz="1800" dirty="0">
                <a:solidFill>
                  <a:srgbClr val="002060"/>
                </a:solidFill>
              </a:rPr>
              <a:t>The representative from Japan stated the need to address external HMI</a:t>
            </a:r>
          </a:p>
          <a:p>
            <a:pPr marL="534988" lvl="1">
              <a:lnSpc>
                <a:spcPct val="100000"/>
              </a:lnSpc>
              <a:spcBef>
                <a:spcPts val="0"/>
              </a:spcBef>
            </a:pPr>
            <a:r>
              <a:rPr lang="en-US" sz="1600" dirty="0"/>
              <a:t>See ECE/TRANS/WP.29/2019/2 (amended)</a:t>
            </a:r>
          </a:p>
          <a:p>
            <a:pPr marL="266700" indent="-180975">
              <a:spcBef>
                <a:spcPts val="600"/>
              </a:spcBef>
            </a:pPr>
            <a:r>
              <a:rPr lang="en-US" sz="1800" dirty="0">
                <a:solidFill>
                  <a:srgbClr val="002060"/>
                </a:solidFill>
              </a:rPr>
              <a:t>WP.29 approved the mandate extensions of the:</a:t>
            </a:r>
          </a:p>
          <a:p>
            <a:pPr marL="534988" lvl="1">
              <a:lnSpc>
                <a:spcPct val="100000"/>
              </a:lnSpc>
              <a:spcBef>
                <a:spcPts val="0"/>
              </a:spcBef>
            </a:pPr>
            <a:r>
              <a:rPr lang="en-US" sz="1800" dirty="0"/>
              <a:t>IWG on MVC</a:t>
            </a:r>
          </a:p>
          <a:p>
            <a:pPr marL="534988" lvl="1">
              <a:lnSpc>
                <a:spcPct val="100000"/>
              </a:lnSpc>
              <a:spcBef>
                <a:spcPts val="0"/>
              </a:spcBef>
            </a:pPr>
            <a:r>
              <a:rPr lang="en-US" sz="1800" dirty="0"/>
              <a:t>The Task Force on Cyber Security and OTA issues</a:t>
            </a:r>
          </a:p>
          <a:p>
            <a:pPr marL="534988" lvl="1">
              <a:lnSpc>
                <a:spcPct val="100000"/>
              </a:lnSpc>
              <a:spcBef>
                <a:spcPts val="0"/>
              </a:spcBef>
            </a:pPr>
            <a:r>
              <a:rPr lang="en-US" sz="1800" dirty="0"/>
              <a:t>The IWG on ACSF </a:t>
            </a:r>
          </a:p>
          <a:p>
            <a:pPr marL="266700" indent="-180975">
              <a:spcBef>
                <a:spcPts val="600"/>
              </a:spcBef>
            </a:pPr>
            <a:r>
              <a:rPr lang="en-US" sz="1800" dirty="0"/>
              <a:t>The IWG on PTI presented its proposal to address the  assurance of the safety of vehicles and their equipment and systems, including automated/autonomous driving systems in operation.</a:t>
            </a:r>
          </a:p>
          <a:p>
            <a:pPr marL="85725" indent="0">
              <a:spcBef>
                <a:spcPts val="600"/>
              </a:spcBef>
              <a:buNone/>
            </a:pPr>
            <a:r>
              <a:rPr lang="en-US" sz="1800" dirty="0"/>
              <a:t>	</a:t>
            </a:r>
            <a:r>
              <a:rPr lang="en-US" sz="1800" dirty="0">
                <a:sym typeface="Wingdings" panose="05000000000000000000" pitchFamily="2" charset="2"/>
              </a:rPr>
              <a:t> </a:t>
            </a:r>
            <a:r>
              <a:rPr lang="en-US" sz="1800" dirty="0"/>
              <a:t>See </a:t>
            </a:r>
            <a:r>
              <a:rPr lang="en-US" sz="1800" dirty="0">
                <a:hlinkClick r:id="rId3"/>
              </a:rPr>
              <a:t>WP.29-177-16</a:t>
            </a:r>
            <a:endParaRPr lang="en-US" sz="1800" dirty="0"/>
          </a:p>
        </p:txBody>
      </p:sp>
    </p:spTree>
    <p:extLst>
      <p:ext uri="{BB962C8B-B14F-4D97-AF65-F5344CB8AC3E}">
        <p14:creationId xmlns:p14="http://schemas.microsoft.com/office/powerpoint/2010/main" val="3266538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284" y="490662"/>
            <a:ext cx="7986092" cy="1210146"/>
          </a:xfrm>
        </p:spPr>
        <p:txBody>
          <a:bodyPr>
            <a:normAutofit/>
          </a:bodyPr>
          <a:lstStyle/>
          <a:p>
            <a:pPr algn="l"/>
            <a:r>
              <a:rPr lang="en-GB" sz="3300" b="1" u="sng" dirty="0">
                <a:effectLst>
                  <a:outerShdw blurRad="38100" dist="38100" dir="2700000" algn="tl">
                    <a:srgbClr val="000000">
                      <a:alpha val="43137"/>
                    </a:srgbClr>
                  </a:outerShdw>
                </a:effectLst>
              </a:rPr>
              <a:t>Specific request from WP.29 to GRVA</a:t>
            </a:r>
            <a:br>
              <a:rPr lang="en-GB" dirty="0"/>
            </a:br>
            <a:r>
              <a:rPr lang="en-GB" sz="2200" dirty="0"/>
              <a:t> </a:t>
            </a:r>
            <a:endParaRPr lang="en-GB" sz="2200" b="1" dirty="0"/>
          </a:p>
        </p:txBody>
      </p:sp>
      <p:sp>
        <p:nvSpPr>
          <p:cNvPr id="4" name="Content Placeholder 2"/>
          <p:cNvSpPr>
            <a:spLocks noGrp="1"/>
          </p:cNvSpPr>
          <p:nvPr>
            <p:ph idx="1"/>
          </p:nvPr>
        </p:nvSpPr>
        <p:spPr>
          <a:xfrm>
            <a:off x="128588" y="1556793"/>
            <a:ext cx="9648825" cy="4968552"/>
          </a:xfrm>
        </p:spPr>
        <p:txBody>
          <a:bodyPr>
            <a:normAutofit/>
          </a:bodyPr>
          <a:lstStyle/>
          <a:p>
            <a:pPr marL="0" indent="0">
              <a:spcBef>
                <a:spcPts val="0"/>
              </a:spcBef>
              <a:buNone/>
            </a:pPr>
            <a:endParaRPr lang="en-US" sz="2000" dirty="0"/>
          </a:p>
          <a:p>
            <a:pPr marL="171450" indent="-171450">
              <a:spcBef>
                <a:spcPts val="0"/>
              </a:spcBef>
              <a:buFont typeface="Arial" panose="020B0604020202020204" pitchFamily="34" charset="0"/>
              <a:buChar char="•"/>
            </a:pPr>
            <a:r>
              <a:rPr lang="en-US" sz="2000" dirty="0">
                <a:hlinkClick r:id="rId2"/>
              </a:rPr>
              <a:t>ECE/TRANS/WP.29/1145</a:t>
            </a:r>
            <a:r>
              <a:rPr lang="en-US" sz="2000" dirty="0"/>
              <a:t> para. 46:</a:t>
            </a:r>
          </a:p>
          <a:p>
            <a:pPr marL="0" indent="0">
              <a:spcBef>
                <a:spcPts val="0"/>
              </a:spcBef>
              <a:buNone/>
            </a:pPr>
            <a:endParaRPr lang="en-US" sz="2000" dirty="0"/>
          </a:p>
          <a:p>
            <a:pPr marL="457200" indent="-457200">
              <a:spcBef>
                <a:spcPts val="0"/>
              </a:spcBef>
              <a:buAutoNum type="arabicPeriod" startAt="46"/>
            </a:pPr>
            <a:r>
              <a:rPr lang="en-US" sz="2000" dirty="0">
                <a:solidFill>
                  <a:srgbClr val="006600"/>
                </a:solidFill>
              </a:rPr>
              <a:t>The World Forum agreed the general approach outlined in WP.29-177-19 (Framework document on automated/autonomous vehicles) and directed GRVA to use the issues, topics and deliverables from the document as guidance to inform its further discussions on structuring its work and delivery plans. WP.29-177-19 would be transformed into a formal document for the 178th session. The World Forum expected GRVA to report at the June 2019 session on its proposed structure, and </a:t>
            </a:r>
            <a:r>
              <a:rPr lang="en-US" sz="2000" dirty="0" err="1">
                <a:solidFill>
                  <a:srgbClr val="006600"/>
                </a:solidFill>
              </a:rPr>
              <a:t>ToRs</a:t>
            </a:r>
            <a:r>
              <a:rPr lang="en-US" sz="2000" dirty="0">
                <a:solidFill>
                  <a:srgbClr val="006600"/>
                </a:solidFill>
              </a:rPr>
              <a:t> of informal groups in this respect.</a:t>
            </a:r>
          </a:p>
          <a:p>
            <a:pPr marL="457200" indent="-457200">
              <a:spcBef>
                <a:spcPts val="0"/>
              </a:spcBef>
              <a:buAutoNum type="arabicPeriod" startAt="46"/>
            </a:pPr>
            <a:endParaRPr lang="en-US" sz="2000" dirty="0">
              <a:solidFill>
                <a:srgbClr val="006600"/>
              </a:solidFill>
            </a:endParaRPr>
          </a:p>
          <a:p>
            <a:pPr marL="457200" indent="-457200">
              <a:spcBef>
                <a:spcPts val="0"/>
              </a:spcBef>
              <a:buAutoNum type="arabicPeriod" startAt="46"/>
            </a:pPr>
            <a:endParaRPr lang="en-US" sz="2000" dirty="0">
              <a:solidFill>
                <a:srgbClr val="006600"/>
              </a:solidFill>
            </a:endParaRPr>
          </a:p>
          <a:p>
            <a:pPr marL="0" indent="0">
              <a:spcBef>
                <a:spcPts val="0"/>
              </a:spcBef>
              <a:buNone/>
            </a:pPr>
            <a:r>
              <a:rPr lang="en-US" sz="2000" u="sng" dirty="0"/>
              <a:t>Note:</a:t>
            </a:r>
            <a:r>
              <a:rPr lang="en-US" sz="2000" dirty="0"/>
              <a:t> WP.29-177-19 is being distributed with an official symbol at the 178</a:t>
            </a:r>
            <a:r>
              <a:rPr lang="en-US" sz="2000" baseline="30000" dirty="0"/>
              <a:t>th</a:t>
            </a:r>
            <a:r>
              <a:rPr lang="en-US" sz="2000" dirty="0"/>
              <a:t> session of WP.29 in June 2019 for review and potential adoption (see </a:t>
            </a:r>
            <a:r>
              <a:rPr lang="en-US" sz="2000" dirty="0">
                <a:hlinkClick r:id="rId3"/>
              </a:rPr>
              <a:t>ECE/TRANS/WP29/2019/34</a:t>
            </a:r>
            <a:r>
              <a:rPr lang="en-US" sz="2000" dirty="0"/>
              <a:t>)</a:t>
            </a:r>
          </a:p>
        </p:txBody>
      </p:sp>
    </p:spTree>
    <p:extLst>
      <p:ext uri="{BB962C8B-B14F-4D97-AF65-F5344CB8AC3E}">
        <p14:creationId xmlns:p14="http://schemas.microsoft.com/office/powerpoint/2010/main" val="1561336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FFA65-DC29-4CEA-90FF-D2E06E48E2AA}"/>
              </a:ext>
            </a:extLst>
          </p:cNvPr>
          <p:cNvSpPr>
            <a:spLocks noGrp="1"/>
          </p:cNvSpPr>
          <p:nvPr>
            <p:ph type="title"/>
          </p:nvPr>
        </p:nvSpPr>
        <p:spPr/>
        <p:txBody>
          <a:bodyPr/>
          <a:lstStyle/>
          <a:p>
            <a:r>
              <a:rPr lang="fr-CH" sz="3300" b="1" u="sng" dirty="0" err="1">
                <a:effectLst>
                  <a:outerShdw blurRad="38100" dist="38100" dir="2700000" algn="tl">
                    <a:srgbClr val="000000">
                      <a:alpha val="43137"/>
                    </a:srgbClr>
                  </a:outerShdw>
                </a:effectLst>
              </a:rPr>
              <a:t>From</a:t>
            </a:r>
            <a:r>
              <a:rPr lang="fr-CH" sz="3300" b="1" u="sng" dirty="0">
                <a:effectLst>
                  <a:outerShdw blurRad="38100" dist="38100" dir="2700000" algn="tl">
                    <a:srgbClr val="000000">
                      <a:alpha val="43137"/>
                    </a:srgbClr>
                  </a:outerShdw>
                </a:effectLst>
              </a:rPr>
              <a:t> GRSG (1/2)</a:t>
            </a:r>
            <a:endParaRPr lang="en-GB" sz="3300" b="1" u="sng"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634BF401-B95A-4A05-A8EF-DEA123FC09DF}"/>
              </a:ext>
            </a:extLst>
          </p:cNvPr>
          <p:cNvSpPr>
            <a:spLocks noGrp="1"/>
          </p:cNvSpPr>
          <p:nvPr>
            <p:ph idx="1"/>
          </p:nvPr>
        </p:nvSpPr>
        <p:spPr>
          <a:xfrm>
            <a:off x="681038" y="1690688"/>
            <a:ext cx="8664450" cy="4690640"/>
          </a:xfrm>
        </p:spPr>
        <p:txBody>
          <a:bodyPr>
            <a:normAutofit/>
          </a:bodyPr>
          <a:lstStyle/>
          <a:p>
            <a:pPr lvl="1"/>
            <a:r>
              <a:rPr lang="en-US" dirty="0"/>
              <a:t>As a follow-up to the discussions of the Global Forum for Road Traffic Safety (WP.1) reported by the </a:t>
            </a:r>
            <a:r>
              <a:rPr lang="en-US"/>
              <a:t>GRSG Secretary </a:t>
            </a:r>
            <a:r>
              <a:rPr lang="en-US" dirty="0"/>
              <a:t>to GRSG </a:t>
            </a:r>
            <a:r>
              <a:rPr lang="en-US"/>
              <a:t>in April 2019, </a:t>
            </a:r>
            <a:r>
              <a:rPr lang="en-US" dirty="0"/>
              <a:t>GRSG agreed to prioritize the consideration of specifications for autonomous shuttles. The Chair questioned the need to review the applicability of existing requirements or the categorization of these vehicles. The expert from France offered to share at the next GRSG session, details on the status of French legislation on this subject incl. provisions on vehicles similar to M2 class A but with less than 9 passengers.</a:t>
            </a:r>
          </a:p>
          <a:p>
            <a:pPr lvl="1"/>
            <a:r>
              <a:rPr lang="en-US" dirty="0"/>
              <a:t>The GRVA Secretary informed GRSG on GRVA, WP.29 and AC.2 activities.</a:t>
            </a:r>
          </a:p>
          <a:p>
            <a:pPr lvl="1"/>
            <a:r>
              <a:rPr lang="en-US" dirty="0"/>
              <a:t>The expert from OICA presented information on GRVA activities.</a:t>
            </a:r>
          </a:p>
        </p:txBody>
      </p:sp>
    </p:spTree>
    <p:extLst>
      <p:ext uri="{BB962C8B-B14F-4D97-AF65-F5344CB8AC3E}">
        <p14:creationId xmlns:p14="http://schemas.microsoft.com/office/powerpoint/2010/main" val="215537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FFA65-DC29-4CEA-90FF-D2E06E48E2AA}"/>
              </a:ext>
            </a:extLst>
          </p:cNvPr>
          <p:cNvSpPr>
            <a:spLocks noGrp="1"/>
          </p:cNvSpPr>
          <p:nvPr>
            <p:ph type="title"/>
          </p:nvPr>
        </p:nvSpPr>
        <p:spPr/>
        <p:txBody>
          <a:bodyPr/>
          <a:lstStyle/>
          <a:p>
            <a:r>
              <a:rPr lang="fr-CH" sz="3300" b="1" u="sng" dirty="0" err="1">
                <a:effectLst>
                  <a:outerShdw blurRad="38100" dist="38100" dir="2700000" algn="tl">
                    <a:srgbClr val="000000">
                      <a:alpha val="43137"/>
                    </a:srgbClr>
                  </a:outerShdw>
                </a:effectLst>
              </a:rPr>
              <a:t>From</a:t>
            </a:r>
            <a:r>
              <a:rPr lang="fr-CH" sz="3300" b="1" u="sng" dirty="0">
                <a:effectLst>
                  <a:outerShdw blurRad="38100" dist="38100" dir="2700000" algn="tl">
                    <a:srgbClr val="000000">
                      <a:alpha val="43137"/>
                    </a:srgbClr>
                  </a:outerShdw>
                </a:effectLst>
              </a:rPr>
              <a:t> GRSG (2/2)</a:t>
            </a:r>
            <a:endParaRPr lang="en-GB" sz="3300" b="1" u="sng"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634BF401-B95A-4A05-A8EF-DEA123FC09DF}"/>
              </a:ext>
            </a:extLst>
          </p:cNvPr>
          <p:cNvSpPr>
            <a:spLocks noGrp="1"/>
          </p:cNvSpPr>
          <p:nvPr>
            <p:ph idx="1"/>
          </p:nvPr>
        </p:nvSpPr>
        <p:spPr>
          <a:xfrm>
            <a:off x="272480" y="1412777"/>
            <a:ext cx="8784976" cy="4104456"/>
          </a:xfrm>
        </p:spPr>
        <p:txBody>
          <a:bodyPr/>
          <a:lstStyle/>
          <a:p>
            <a:pPr lvl="1"/>
            <a:endParaRPr lang="en-US" dirty="0"/>
          </a:p>
          <a:p>
            <a:pPr lvl="1"/>
            <a:r>
              <a:rPr lang="en-US" dirty="0"/>
              <a:t>The experts from Japan and the Netherlands submitted GRSG-116-43 which proposed a first draft of the terms of reference and rules of procedure for a new IWG on EDR/DSSAD that would report to GRSG and GRVA. GRSG considered the document in detail and noted some amendments to the proposal, given in GRSG-116-43-Rev.1. GRSG also noted several concerns on the feasibility of the tasks within the timeline as stipulated in paragraphs 6 and 7 of the proposal. GRSG requested the secretariat to transmit GRSG-116-43-Rev.1 to GRVA for further consideration at its special June 2019 session.</a:t>
            </a:r>
          </a:p>
        </p:txBody>
      </p:sp>
    </p:spTree>
    <p:extLst>
      <p:ext uri="{BB962C8B-B14F-4D97-AF65-F5344CB8AC3E}">
        <p14:creationId xmlns:p14="http://schemas.microsoft.com/office/powerpoint/2010/main" val="2745187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A3C44-CCB9-49F8-9582-D41870D7DDD6}"/>
              </a:ext>
            </a:extLst>
          </p:cNvPr>
          <p:cNvSpPr>
            <a:spLocks noGrp="1"/>
          </p:cNvSpPr>
          <p:nvPr>
            <p:ph type="title"/>
          </p:nvPr>
        </p:nvSpPr>
        <p:spPr/>
        <p:txBody>
          <a:bodyPr/>
          <a:lstStyle/>
          <a:p>
            <a:r>
              <a:rPr lang="fr-CH" sz="3300" b="1" u="sng" dirty="0" err="1">
                <a:effectLst>
                  <a:outerShdw blurRad="38100" dist="38100" dir="2700000" algn="tl">
                    <a:srgbClr val="000000">
                      <a:alpha val="43137"/>
                    </a:srgbClr>
                  </a:outerShdw>
                </a:effectLst>
              </a:rPr>
              <a:t>From</a:t>
            </a:r>
            <a:r>
              <a:rPr lang="fr-CH" sz="3300" b="1" u="sng" dirty="0">
                <a:effectLst>
                  <a:outerShdw blurRad="38100" dist="38100" dir="2700000" algn="tl">
                    <a:srgbClr val="000000">
                      <a:alpha val="43137"/>
                    </a:srgbClr>
                  </a:outerShdw>
                </a:effectLst>
              </a:rPr>
              <a:t> GRSP</a:t>
            </a:r>
            <a:endParaRPr lang="en-GB" sz="3300" b="1" u="sng"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B724A2DA-9952-42BC-BB2B-C2A465337FE3}"/>
              </a:ext>
            </a:extLst>
          </p:cNvPr>
          <p:cNvSpPr>
            <a:spLocks noGrp="1"/>
          </p:cNvSpPr>
          <p:nvPr>
            <p:ph idx="1"/>
          </p:nvPr>
        </p:nvSpPr>
        <p:spPr/>
        <p:txBody>
          <a:bodyPr/>
          <a:lstStyle/>
          <a:p>
            <a:r>
              <a:rPr lang="fr-CH" dirty="0"/>
              <a:t>GRSP </a:t>
            </a:r>
            <a:r>
              <a:rPr lang="fr-CH" dirty="0" err="1"/>
              <a:t>received</a:t>
            </a:r>
            <a:r>
              <a:rPr lang="fr-CH" dirty="0"/>
              <a:t> information on GRVA in May 2019.</a:t>
            </a:r>
          </a:p>
          <a:p>
            <a:r>
              <a:rPr lang="en-US" dirty="0"/>
              <a:t>Following discussion, GRSP recalled the suggestion of the Chair of  GRSP made in December 2018 that the group start exploring which areas under the responsibility of GRSP should be revised by developing vehicle automation. Thus, he indicatively mentioned topics such as safety-belts, frontal impact and seat strength and volunteered to provide a more complete list at the May 2019 session of GRSP.</a:t>
            </a:r>
            <a:endParaRPr lang="en-GB" dirty="0"/>
          </a:p>
        </p:txBody>
      </p:sp>
    </p:spTree>
    <p:extLst>
      <p:ext uri="{BB962C8B-B14F-4D97-AF65-F5344CB8AC3E}">
        <p14:creationId xmlns:p14="http://schemas.microsoft.com/office/powerpoint/2010/main" val="1928291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DCA17-7D54-4C7F-B960-3F13AEB4DC44}"/>
              </a:ext>
            </a:extLst>
          </p:cNvPr>
          <p:cNvSpPr>
            <a:spLocks noGrp="1"/>
          </p:cNvSpPr>
          <p:nvPr>
            <p:ph type="title"/>
          </p:nvPr>
        </p:nvSpPr>
        <p:spPr/>
        <p:txBody>
          <a:bodyPr/>
          <a:lstStyle/>
          <a:p>
            <a:r>
              <a:rPr lang="fr-CH" sz="3300" b="1" u="sng" dirty="0" err="1">
                <a:effectLst>
                  <a:outerShdw blurRad="38100" dist="38100" dir="2700000" algn="tl">
                    <a:srgbClr val="000000">
                      <a:alpha val="43137"/>
                    </a:srgbClr>
                  </a:outerShdw>
                </a:effectLst>
              </a:rPr>
              <a:t>From</a:t>
            </a:r>
            <a:r>
              <a:rPr lang="fr-CH" sz="3300" b="1" u="sng" dirty="0">
                <a:effectLst>
                  <a:outerShdw blurRad="38100" dist="38100" dir="2700000" algn="tl">
                    <a:srgbClr val="000000">
                      <a:alpha val="43137"/>
                    </a:srgbClr>
                  </a:outerShdw>
                </a:effectLst>
              </a:rPr>
              <a:t> GRE</a:t>
            </a:r>
            <a:endParaRPr lang="en-GB" sz="3300" b="1" u="sng"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C7E1C8F6-C956-469A-A3AA-00398F1E7803}"/>
              </a:ext>
            </a:extLst>
          </p:cNvPr>
          <p:cNvSpPr>
            <a:spLocks noGrp="1"/>
          </p:cNvSpPr>
          <p:nvPr>
            <p:ph idx="1"/>
          </p:nvPr>
        </p:nvSpPr>
        <p:spPr>
          <a:xfrm>
            <a:off x="681038" y="1825625"/>
            <a:ext cx="8808466" cy="4351338"/>
          </a:xfrm>
        </p:spPr>
        <p:txBody>
          <a:bodyPr>
            <a:normAutofit/>
          </a:bodyPr>
          <a:lstStyle/>
          <a:p>
            <a:r>
              <a:rPr lang="en-US" dirty="0"/>
              <a:t>GRE received a report from the Task Force on Autonomous Vehicle </a:t>
            </a:r>
            <a:r>
              <a:rPr lang="en-US" dirty="0" err="1"/>
              <a:t>Signalling</a:t>
            </a:r>
            <a:r>
              <a:rPr lang="en-US" dirty="0"/>
              <a:t> Requirements (AVSR):</a:t>
            </a:r>
          </a:p>
          <a:p>
            <a:pPr lvl="1"/>
            <a:r>
              <a:rPr lang="en-US" dirty="0"/>
              <a:t>Discussions were based on the assumption, that a “driving mode indicator” is needed.</a:t>
            </a:r>
          </a:p>
          <a:p>
            <a:pPr lvl="1"/>
            <a:r>
              <a:rPr lang="en-US" dirty="0"/>
              <a:t>Recommendation: </a:t>
            </a:r>
            <a:r>
              <a:rPr lang="en-US" i="1" dirty="0"/>
              <a:t>context</a:t>
            </a:r>
            <a:r>
              <a:rPr lang="en-US" dirty="0"/>
              <a:t> e. g. interaction with police, the interaction with other road users and </a:t>
            </a:r>
            <a:r>
              <a:rPr lang="en-US" i="1" dirty="0"/>
              <a:t>automation level.</a:t>
            </a:r>
          </a:p>
          <a:p>
            <a:r>
              <a:rPr lang="en-US" dirty="0"/>
              <a:t>Some takeaways:</a:t>
            </a:r>
          </a:p>
          <a:p>
            <a:pPr lvl="1"/>
            <a:r>
              <a:rPr lang="en-US" dirty="0"/>
              <a:t>Visual </a:t>
            </a:r>
            <a:r>
              <a:rPr lang="en-US" dirty="0" err="1"/>
              <a:t>signalling</a:t>
            </a:r>
            <a:r>
              <a:rPr lang="en-US" dirty="0"/>
              <a:t> seems necessary (not exclusively),</a:t>
            </a:r>
          </a:p>
          <a:p>
            <a:pPr lvl="1"/>
            <a:r>
              <a:rPr lang="en-US" dirty="0"/>
              <a:t> The precedents between GRRF/GRVA and GRE can be repeated:</a:t>
            </a:r>
          </a:p>
          <a:p>
            <a:pPr marL="914400" lvl="2" indent="0">
              <a:buNone/>
            </a:pPr>
            <a:r>
              <a:rPr lang="en-US" dirty="0"/>
              <a:t>Tell-tale lighting performance: GRE, Tell-tale activation criteria for GRVA</a:t>
            </a:r>
          </a:p>
          <a:p>
            <a:pPr marL="914400" lvl="2" indent="0">
              <a:buNone/>
            </a:pPr>
            <a:r>
              <a:rPr lang="en-US" dirty="0"/>
              <a:t>e.g. UN Regulations Nos. 53 (GRE) and 78 (GRRF/GRVA). </a:t>
            </a:r>
          </a:p>
          <a:p>
            <a:pPr lvl="2"/>
            <a:endParaRPr lang="en-US" dirty="0"/>
          </a:p>
        </p:txBody>
      </p:sp>
    </p:spTree>
    <p:extLst>
      <p:ext uri="{BB962C8B-B14F-4D97-AF65-F5344CB8AC3E}">
        <p14:creationId xmlns:p14="http://schemas.microsoft.com/office/powerpoint/2010/main" val="29100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496" y="346646"/>
            <a:ext cx="8280920" cy="1210146"/>
          </a:xfrm>
        </p:spPr>
        <p:txBody>
          <a:bodyPr>
            <a:noAutofit/>
          </a:bodyPr>
          <a:lstStyle/>
          <a:p>
            <a:pPr algn="l"/>
            <a:r>
              <a:rPr lang="en-GB" sz="3300" b="1" u="sng" dirty="0">
                <a:effectLst>
                  <a:outerShdw blurRad="38100" dist="38100" dir="2700000" algn="tl">
                    <a:srgbClr val="000000">
                      <a:alpha val="43137"/>
                    </a:srgbClr>
                  </a:outerShdw>
                </a:effectLst>
              </a:rPr>
              <a:t>General information</a:t>
            </a:r>
          </a:p>
        </p:txBody>
      </p:sp>
      <p:sp>
        <p:nvSpPr>
          <p:cNvPr id="3" name="Content Placeholder 2"/>
          <p:cNvSpPr>
            <a:spLocks noGrp="1"/>
          </p:cNvSpPr>
          <p:nvPr>
            <p:ph idx="1"/>
          </p:nvPr>
        </p:nvSpPr>
        <p:spPr>
          <a:xfrm>
            <a:off x="416496" y="1412776"/>
            <a:ext cx="9649072" cy="5184576"/>
          </a:xfrm>
        </p:spPr>
        <p:txBody>
          <a:bodyPr>
            <a:noAutofit/>
          </a:bodyPr>
          <a:lstStyle/>
          <a:p>
            <a:pPr marL="266700" indent="-180975">
              <a:buFont typeface="Arial" pitchFamily="34" charset="0"/>
              <a:buChar char="•"/>
            </a:pPr>
            <a:r>
              <a:rPr lang="en-US" sz="1800" dirty="0">
                <a:solidFill>
                  <a:srgbClr val="002060"/>
                </a:solidFill>
              </a:rPr>
              <a:t>List of Participants</a:t>
            </a:r>
          </a:p>
          <a:p>
            <a:pPr marL="534988">
              <a:lnSpc>
                <a:spcPct val="100000"/>
              </a:lnSpc>
              <a:spcBef>
                <a:spcPts val="0"/>
              </a:spcBef>
            </a:pPr>
            <a:r>
              <a:rPr lang="en-US" sz="1800" dirty="0"/>
              <a:t>Please check, correct and sign the provisional list of participants.</a:t>
            </a:r>
          </a:p>
          <a:p>
            <a:pPr marL="534988">
              <a:lnSpc>
                <a:spcPct val="100000"/>
              </a:lnSpc>
              <a:spcBef>
                <a:spcPts val="0"/>
              </a:spcBef>
            </a:pPr>
            <a:r>
              <a:rPr lang="en-US" sz="1800" dirty="0"/>
              <a:t>If your name not listed, fill out one of the registration forms annexed to the yellow  file.</a:t>
            </a:r>
          </a:p>
          <a:p>
            <a:pPr marL="534988">
              <a:lnSpc>
                <a:spcPct val="100000"/>
              </a:lnSpc>
              <a:spcBef>
                <a:spcPts val="0"/>
              </a:spcBef>
            </a:pPr>
            <a:r>
              <a:rPr lang="en-US" sz="1800" dirty="0"/>
              <a:t>At the end of the session, we will circulate the updated participant list by email.</a:t>
            </a:r>
            <a:br>
              <a:rPr lang="en-US" sz="1800" dirty="0"/>
            </a:br>
            <a:endParaRPr lang="en-US" sz="1800" dirty="0">
              <a:solidFill>
                <a:srgbClr val="002060"/>
              </a:solidFill>
            </a:endParaRPr>
          </a:p>
          <a:p>
            <a:pPr marL="266700" indent="-180975">
              <a:spcBef>
                <a:spcPts val="600"/>
              </a:spcBef>
              <a:buFont typeface="Arial" pitchFamily="34" charset="0"/>
              <a:buChar char="•"/>
            </a:pPr>
            <a:r>
              <a:rPr lang="en-US" sz="1800" dirty="0">
                <a:solidFill>
                  <a:srgbClr val="002060"/>
                </a:solidFill>
              </a:rPr>
              <a:t>Tax free petrol coupons</a:t>
            </a:r>
          </a:p>
          <a:p>
            <a:pPr marL="534988">
              <a:lnSpc>
                <a:spcPct val="100000"/>
              </a:lnSpc>
              <a:spcBef>
                <a:spcPts val="0"/>
              </a:spcBef>
            </a:pPr>
            <a:r>
              <a:rPr lang="en-US" sz="1800" dirty="0"/>
              <a:t>For delegates of Contracting Parties: as usual, tax free petrol coupons are available</a:t>
            </a:r>
          </a:p>
          <a:p>
            <a:pPr marL="534988">
              <a:lnSpc>
                <a:spcPct val="100000"/>
              </a:lnSpc>
              <a:spcBef>
                <a:spcPts val="0"/>
              </a:spcBef>
            </a:pPr>
            <a:r>
              <a:rPr lang="en-US" sz="1800" dirty="0"/>
              <a:t>Please fill in the details requested and return them to the secretariat</a:t>
            </a:r>
          </a:p>
          <a:p>
            <a:pPr marL="534988">
              <a:lnSpc>
                <a:spcPct val="100000"/>
              </a:lnSpc>
              <a:spcBef>
                <a:spcPts val="0"/>
              </a:spcBef>
            </a:pPr>
            <a:r>
              <a:rPr lang="en-US" sz="1800" dirty="0"/>
              <a:t>Copies of passport and car registration papers are needed for this purpose</a:t>
            </a:r>
          </a:p>
          <a:p>
            <a:pPr marL="266700"/>
            <a:endParaRPr lang="en-US" sz="1800" dirty="0">
              <a:solidFill>
                <a:srgbClr val="002060"/>
              </a:solidFill>
            </a:endParaRPr>
          </a:p>
          <a:p>
            <a:pPr marL="266700" indent="-180975">
              <a:spcBef>
                <a:spcPts val="600"/>
              </a:spcBef>
              <a:buFont typeface="Arial" pitchFamily="34" charset="0"/>
              <a:buChar char="•"/>
            </a:pPr>
            <a:r>
              <a:rPr lang="en-US" sz="1800">
                <a:solidFill>
                  <a:srgbClr val="002060"/>
                </a:solidFill>
              </a:rPr>
              <a:t>Next session and submission of official working documents for the next session</a:t>
            </a:r>
          </a:p>
          <a:p>
            <a:pPr marL="447675" indent="-180975">
              <a:lnSpc>
                <a:spcPct val="100000"/>
              </a:lnSpc>
              <a:spcBef>
                <a:spcPts val="0"/>
              </a:spcBef>
              <a:buFont typeface="Arial" pitchFamily="34" charset="0"/>
              <a:buChar char="•"/>
            </a:pPr>
            <a:r>
              <a:rPr lang="en-US" sz="1800" dirty="0"/>
              <a:t>Please </a:t>
            </a:r>
            <a:r>
              <a:rPr lang="en-US" sz="1800" b="1" dirty="0"/>
              <a:t>register</a:t>
            </a:r>
            <a:r>
              <a:rPr lang="en-US" sz="1800" dirty="0"/>
              <a:t> to the meeting (e.g. online) even if you are the holder of a long duration badge.</a:t>
            </a:r>
          </a:p>
          <a:p>
            <a:pPr marL="447675" indent="-180975">
              <a:lnSpc>
                <a:spcPct val="100000"/>
              </a:lnSpc>
              <a:spcBef>
                <a:spcPts val="0"/>
              </a:spcBef>
              <a:buFont typeface="Arial" pitchFamily="34" charset="0"/>
              <a:buChar char="•"/>
            </a:pPr>
            <a:r>
              <a:rPr lang="en-US" sz="1800" dirty="0"/>
              <a:t>The </a:t>
            </a:r>
            <a:r>
              <a:rPr lang="en-US" sz="1800" b="1" dirty="0"/>
              <a:t>next session</a:t>
            </a:r>
            <a:r>
              <a:rPr lang="en-US" sz="1800" dirty="0"/>
              <a:t> will be held on </a:t>
            </a:r>
            <a:r>
              <a:rPr lang="en-US" sz="1800" b="1" dirty="0"/>
              <a:t>24-27 September 2019</a:t>
            </a:r>
          </a:p>
          <a:p>
            <a:pPr marL="447675" indent="-180975">
              <a:lnSpc>
                <a:spcPct val="100000"/>
              </a:lnSpc>
              <a:spcBef>
                <a:spcPts val="0"/>
              </a:spcBef>
              <a:buFont typeface="Arial" pitchFamily="34" charset="0"/>
              <a:buChar char="•"/>
            </a:pPr>
            <a:r>
              <a:rPr lang="en-US" sz="1800" dirty="0"/>
              <a:t>The </a:t>
            </a:r>
            <a:r>
              <a:rPr lang="en-US" sz="1800" b="1" dirty="0"/>
              <a:t>deadline for the submission of official working documents</a:t>
            </a:r>
            <a:r>
              <a:rPr lang="en-US" sz="1800" dirty="0"/>
              <a:t> is</a:t>
            </a:r>
            <a:r>
              <a:rPr lang="en-US" sz="1800" b="1" dirty="0"/>
              <a:t> 28 June 2019</a:t>
            </a:r>
          </a:p>
          <a:p>
            <a:pPr marL="447675" indent="-180975">
              <a:lnSpc>
                <a:spcPct val="100000"/>
              </a:lnSpc>
              <a:spcBef>
                <a:spcPts val="0"/>
              </a:spcBef>
              <a:buFont typeface="Arial" pitchFamily="34" charset="0"/>
              <a:buChar char="•"/>
            </a:pPr>
            <a:endParaRPr lang="en-US" sz="1800" dirty="0"/>
          </a:p>
          <a:p>
            <a:pPr marL="266700" indent="-180975">
              <a:spcBef>
                <a:spcPts val="600"/>
              </a:spcBef>
            </a:pPr>
            <a:r>
              <a:rPr lang="en-US" sz="1800" dirty="0">
                <a:solidFill>
                  <a:srgbClr val="002060"/>
                </a:solidFill>
              </a:rPr>
              <a:t>Request from the Document Management Section</a:t>
            </a:r>
          </a:p>
          <a:p>
            <a:pPr marL="266700" indent="0">
              <a:lnSpc>
                <a:spcPct val="100000"/>
              </a:lnSpc>
              <a:spcBef>
                <a:spcPts val="0"/>
              </a:spcBef>
              <a:buNone/>
            </a:pPr>
            <a:r>
              <a:rPr lang="en-US" sz="1800" dirty="0"/>
              <a:t>According to the UN Rules and Procedures relevant for official document, all text included in drawings and pictures should be editable. No text should be included as embedded image.</a:t>
            </a:r>
          </a:p>
        </p:txBody>
      </p:sp>
    </p:spTree>
    <p:extLst>
      <p:ext uri="{BB962C8B-B14F-4D97-AF65-F5344CB8AC3E}">
        <p14:creationId xmlns:p14="http://schemas.microsoft.com/office/powerpoint/2010/main" val="2256515904"/>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19426</TotalTime>
  <Words>843</Words>
  <Application>Microsoft Office PowerPoint</Application>
  <PresentationFormat>A4 Paper (210x297 mm)</PresentationFormat>
  <Paragraphs>67</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Times New Roman</vt:lpstr>
      <vt:lpstr>Verdana</vt:lpstr>
      <vt:lpstr>Wingdings</vt:lpstr>
      <vt:lpstr>Custom Design</vt:lpstr>
      <vt:lpstr>PowerPoint Presentation</vt:lpstr>
      <vt:lpstr>Selected highlights of the 177 WP.29</vt:lpstr>
      <vt:lpstr>Specific request from WP.29 to GRVA  </vt:lpstr>
      <vt:lpstr>From GRSG (1/2)</vt:lpstr>
      <vt:lpstr>From GRSG (2/2)</vt:lpstr>
      <vt:lpstr>From GRSP</vt:lpstr>
      <vt:lpstr>From GRE</vt:lpstr>
      <vt:lpstr>General information</vt:lpstr>
    </vt:vector>
  </TitlesOfParts>
  <Company>ECE-ISU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Francois Guichard</cp:lastModifiedBy>
  <cp:revision>222</cp:revision>
  <cp:lastPrinted>2018-09-17T10:18:42Z</cp:lastPrinted>
  <dcterms:created xsi:type="dcterms:W3CDTF">2014-03-30T12:17:15Z</dcterms:created>
  <dcterms:modified xsi:type="dcterms:W3CDTF">2019-05-30T13:54:19Z</dcterms:modified>
</cp:coreProperties>
</file>