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60" r:id="rId5"/>
    <p:sldId id="265" r:id="rId6"/>
    <p:sldId id="259" r:id="rId7"/>
    <p:sldId id="262" r:id="rId8"/>
    <p:sldId id="263" r:id="rId9"/>
    <p:sldId id="261" r:id="rId10"/>
    <p:sldId id="264" r:id="rId11"/>
  </p:sldIdLst>
  <p:sldSz cx="12192000" cy="6858000"/>
  <p:notesSz cx="6807200" cy="99393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68" d="100"/>
          <a:sy n="68" d="100"/>
        </p:scale>
        <p:origin x="52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467F4EE0-7364-4ADD-9913-F538B0EFB827}" type="datetimeFigureOut">
              <a:rPr kumimoji="1" lang="ja-JP" altLang="en-US" smtClean="0"/>
              <a:t>2019/9/20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0F9789E3-8825-435B-8A0E-8194566E6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580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7780-E8F3-4347-A0F3-089DFC76BA78}" type="datetimeFigureOut">
              <a:rPr lang="nl-NL" smtClean="0"/>
              <a:t>20-9-2019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936B-0B30-48E9-98D6-42BCCCBC062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0754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7780-E8F3-4347-A0F3-089DFC76BA78}" type="datetimeFigureOut">
              <a:rPr lang="nl-NL" smtClean="0"/>
              <a:t>20-9-2019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936B-0B30-48E9-98D6-42BCCCBC062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250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7780-E8F3-4347-A0F3-089DFC76BA78}" type="datetimeFigureOut">
              <a:rPr lang="nl-NL" smtClean="0"/>
              <a:t>20-9-2019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936B-0B30-48E9-98D6-42BCCCBC062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525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7780-E8F3-4347-A0F3-089DFC76BA78}" type="datetimeFigureOut">
              <a:rPr lang="nl-NL" smtClean="0"/>
              <a:t>20-9-2019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936B-0B30-48E9-98D6-42BCCCBC062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924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7780-E8F3-4347-A0F3-089DFC76BA78}" type="datetimeFigureOut">
              <a:rPr lang="nl-NL" smtClean="0"/>
              <a:t>20-9-2019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936B-0B30-48E9-98D6-42BCCCBC062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7749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7780-E8F3-4347-A0F3-089DFC76BA78}" type="datetimeFigureOut">
              <a:rPr lang="nl-NL" smtClean="0"/>
              <a:t>20-9-2019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936B-0B30-48E9-98D6-42BCCCBC062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558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7780-E8F3-4347-A0F3-089DFC76BA78}" type="datetimeFigureOut">
              <a:rPr lang="nl-NL" smtClean="0"/>
              <a:t>20-9-2019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936B-0B30-48E9-98D6-42BCCCBC062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887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7780-E8F3-4347-A0F3-089DFC76BA78}" type="datetimeFigureOut">
              <a:rPr lang="nl-NL" smtClean="0"/>
              <a:t>20-9-2019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936B-0B30-48E9-98D6-42BCCCBC062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267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7780-E8F3-4347-A0F3-089DFC76BA78}" type="datetimeFigureOut">
              <a:rPr lang="nl-NL" smtClean="0"/>
              <a:t>20-9-2019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936B-0B30-48E9-98D6-42BCCCBC062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065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7780-E8F3-4347-A0F3-089DFC76BA78}" type="datetimeFigureOut">
              <a:rPr lang="nl-NL" smtClean="0"/>
              <a:t>20-9-2019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936B-0B30-48E9-98D6-42BCCCBC062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134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7780-E8F3-4347-A0F3-089DFC76BA78}" type="datetimeFigureOut">
              <a:rPr lang="nl-NL" smtClean="0"/>
              <a:t>20-9-2019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936B-0B30-48E9-98D6-42BCCCBC062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7965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A7780-E8F3-4347-A0F3-089DFC76BA78}" type="datetimeFigureOut">
              <a:rPr lang="nl-NL" smtClean="0"/>
              <a:t>20-9-2019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D936B-0B30-48E9-98D6-42BCCCBC062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916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27516" y="237900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nl-NL" dirty="0"/>
              <a:t>Status Report July meeting</a:t>
            </a:r>
            <a:br>
              <a:rPr lang="nl-NL" dirty="0"/>
            </a:br>
            <a:r>
              <a:rPr lang="nl-NL" b="1" dirty="0"/>
              <a:t>Validation Methods for Automated  Driving</a:t>
            </a:r>
            <a:br>
              <a:rPr lang="nl-NL" dirty="0"/>
            </a:br>
            <a:r>
              <a:rPr lang="nl-NL" dirty="0"/>
              <a:t>(VMAD)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27516" y="5202238"/>
            <a:ext cx="9144000" cy="1655762"/>
          </a:xfrm>
        </p:spPr>
        <p:txBody>
          <a:bodyPr/>
          <a:lstStyle/>
          <a:p>
            <a:r>
              <a:rPr lang="nl-NL" dirty="0"/>
              <a:t>GRVA, September </a:t>
            </a:r>
            <a:r>
              <a:rPr lang="en-US" altLang="ja-JP" dirty="0"/>
              <a:t>2019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71878" y="431074"/>
            <a:ext cx="36103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Informal document</a:t>
            </a:r>
            <a:r>
              <a:rPr kumimoji="1" lang="en-US" altLang="ja-JP" dirty="0"/>
              <a:t> </a:t>
            </a:r>
            <a:r>
              <a:rPr kumimoji="1" lang="en-US" altLang="ja-JP" b="1" dirty="0"/>
              <a:t>GRVA-04-18</a:t>
            </a:r>
          </a:p>
          <a:p>
            <a:r>
              <a:rPr kumimoji="1" lang="en-US" altLang="ja-JP" dirty="0"/>
              <a:t>4th GRVA, 24-27 September 2019</a:t>
            </a:r>
            <a:br>
              <a:rPr kumimoji="1" lang="en-US" altLang="ja-JP" dirty="0"/>
            </a:br>
            <a:r>
              <a:rPr kumimoji="1" lang="en-US" altLang="ja-JP" dirty="0"/>
              <a:t>Agenda item 4(b)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66205" y="431074"/>
            <a:ext cx="3610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Transmitted by the IWG on  VMAD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6559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98205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nl-NL" b="1" dirty="0">
                <a:latin typeface="+mn-lt"/>
              </a:rPr>
              <a:t>VMAD is </a:t>
            </a:r>
            <a:r>
              <a:rPr lang="nl-NL" b="1" dirty="0" err="1">
                <a:latin typeface="+mn-lt"/>
              </a:rPr>
              <a:t>very</a:t>
            </a:r>
            <a:r>
              <a:rPr lang="nl-NL" b="1" dirty="0">
                <a:latin typeface="+mn-lt"/>
              </a:rPr>
              <a:t> </a:t>
            </a:r>
            <a:r>
              <a:rPr lang="nl-NL" b="1" dirty="0" err="1">
                <a:latin typeface="+mn-lt"/>
              </a:rPr>
              <a:t>grateful</a:t>
            </a:r>
            <a:r>
              <a:rPr lang="nl-NL" b="1" dirty="0">
                <a:latin typeface="+mn-lt"/>
              </a:rPr>
              <a:t> </a:t>
            </a:r>
            <a:r>
              <a:rPr lang="nl-NL" b="1" dirty="0" err="1">
                <a:latin typeface="+mn-lt"/>
              </a:rPr>
              <a:t>to</a:t>
            </a:r>
            <a:r>
              <a:rPr lang="nl-NL" b="1" dirty="0">
                <a:latin typeface="+mn-lt"/>
              </a:rPr>
              <a:t> JRC for </a:t>
            </a:r>
            <a:r>
              <a:rPr lang="nl-NL" b="1" dirty="0" err="1">
                <a:latin typeface="+mn-lt"/>
              </a:rPr>
              <a:t>the</a:t>
            </a:r>
            <a:r>
              <a:rPr lang="nl-NL" b="1" dirty="0">
                <a:latin typeface="+mn-lt"/>
              </a:rPr>
              <a:t> excellent hosting of </a:t>
            </a:r>
            <a:r>
              <a:rPr lang="nl-NL" b="1" dirty="0" err="1">
                <a:latin typeface="+mn-lt"/>
              </a:rPr>
              <a:t>the</a:t>
            </a:r>
            <a:r>
              <a:rPr lang="nl-NL" b="1" dirty="0">
                <a:latin typeface="+mn-lt"/>
              </a:rPr>
              <a:t> meeting plus </a:t>
            </a:r>
            <a:r>
              <a:rPr lang="nl-NL" b="1" dirty="0" err="1">
                <a:latin typeface="+mn-lt"/>
              </a:rPr>
              <a:t>the</a:t>
            </a:r>
            <a:r>
              <a:rPr lang="nl-NL" b="1" dirty="0">
                <a:latin typeface="+mn-lt"/>
              </a:rPr>
              <a:t> </a:t>
            </a:r>
            <a:r>
              <a:rPr lang="nl-NL" b="1" dirty="0" err="1">
                <a:latin typeface="+mn-lt"/>
              </a:rPr>
              <a:t>interesting</a:t>
            </a:r>
            <a:r>
              <a:rPr lang="nl-NL" b="1" dirty="0">
                <a:latin typeface="+mn-lt"/>
              </a:rPr>
              <a:t> </a:t>
            </a:r>
            <a:r>
              <a:rPr lang="nl-NL" b="1" dirty="0" err="1">
                <a:latin typeface="+mn-lt"/>
              </a:rPr>
              <a:t>visit</a:t>
            </a:r>
            <a:r>
              <a:rPr lang="nl-NL" b="1" dirty="0">
                <a:latin typeface="+mn-lt"/>
              </a:rPr>
              <a:t> </a:t>
            </a:r>
            <a:r>
              <a:rPr lang="nl-NL" b="1" dirty="0" err="1">
                <a:latin typeface="+mn-lt"/>
              </a:rPr>
              <a:t>to</a:t>
            </a:r>
            <a:r>
              <a:rPr lang="nl-NL" b="1" dirty="0">
                <a:latin typeface="+mn-lt"/>
              </a:rPr>
              <a:t> </a:t>
            </a:r>
            <a:r>
              <a:rPr lang="nl-NL" b="1" dirty="0" err="1">
                <a:latin typeface="+mn-lt"/>
              </a:rPr>
              <a:t>their</a:t>
            </a:r>
            <a:r>
              <a:rPr lang="nl-NL" b="1" dirty="0">
                <a:latin typeface="+mn-lt"/>
              </a:rPr>
              <a:t> </a:t>
            </a:r>
            <a:r>
              <a:rPr lang="nl-NL" b="1" dirty="0" err="1">
                <a:latin typeface="+mn-lt"/>
              </a:rPr>
              <a:t>testing</a:t>
            </a:r>
            <a:r>
              <a:rPr lang="nl-NL" b="1" dirty="0">
                <a:latin typeface="+mn-lt"/>
              </a:rPr>
              <a:t> </a:t>
            </a:r>
            <a:r>
              <a:rPr lang="nl-NL" b="1" dirty="0" err="1">
                <a:latin typeface="+mn-lt"/>
              </a:rPr>
              <a:t>facilities</a:t>
            </a:r>
            <a:endParaRPr lang="nl-NL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750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latin typeface="+mn-lt"/>
              </a:rPr>
              <a:t>Feedback </a:t>
            </a:r>
            <a:r>
              <a:rPr lang="nl-NL" b="1" dirty="0" err="1">
                <a:latin typeface="+mn-lt"/>
              </a:rPr>
              <a:t>from</a:t>
            </a:r>
            <a:r>
              <a:rPr lang="nl-NL" b="1" dirty="0">
                <a:latin typeface="+mn-lt"/>
              </a:rPr>
              <a:t> 178th WP.29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14775"/>
          </a:xfrm>
        </p:spPr>
        <p:txBody>
          <a:bodyPr>
            <a:normAutofit/>
          </a:bodyPr>
          <a:lstStyle/>
          <a:p>
            <a:r>
              <a:rPr lang="nl-NL" sz="3200" dirty="0"/>
              <a:t>Framework document on automated/autonomous vehicles approved</a:t>
            </a:r>
          </a:p>
          <a:p>
            <a:pPr marL="0" indent="0">
              <a:buNone/>
            </a:pPr>
            <a:r>
              <a:rPr lang="nl-NL" sz="3200" dirty="0"/>
              <a:t>   (ECE/TRANS/WP29/2019/34/rev.1)</a:t>
            </a:r>
          </a:p>
          <a:p>
            <a:r>
              <a:rPr lang="nl-NL" sz="3200" dirty="0" err="1"/>
              <a:t>ToR’s</a:t>
            </a:r>
            <a:r>
              <a:rPr lang="nl-NL" sz="3200" dirty="0"/>
              <a:t> for VMAD (and FRAV, EDR/DSSAD) </a:t>
            </a:r>
            <a:r>
              <a:rPr lang="nl-NL" sz="3200" dirty="0" err="1"/>
              <a:t>approved</a:t>
            </a:r>
            <a:endParaRPr lang="nl-NL" sz="3200" dirty="0"/>
          </a:p>
          <a:p>
            <a:r>
              <a:rPr lang="nl-NL" sz="3200" dirty="0"/>
              <a:t>Request to VMAD to evaluate new validation methods (including CEL) for ALKS before February 2020 GRVA session</a:t>
            </a:r>
          </a:p>
        </p:txBody>
      </p:sp>
    </p:spTree>
    <p:extLst>
      <p:ext uri="{BB962C8B-B14F-4D97-AF65-F5344CB8AC3E}">
        <p14:creationId xmlns:p14="http://schemas.microsoft.com/office/powerpoint/2010/main" val="309868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latin typeface="+mn-lt"/>
              </a:rPr>
              <a:t>Consideration of Framework document and ToR for VMAD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altLang="ja-JP" sz="3500" dirty="0"/>
              <a:t>Excerpt from framework document</a:t>
            </a:r>
            <a:r>
              <a:rPr lang="ja-JP" altLang="en-US" sz="3500" dirty="0"/>
              <a:t>：</a:t>
            </a:r>
            <a:endParaRPr lang="en-US" altLang="ja-JP" sz="3500" dirty="0"/>
          </a:p>
          <a:p>
            <a:pPr marL="622300" indent="0">
              <a:buNone/>
            </a:pPr>
            <a:r>
              <a:rPr lang="en-US" altLang="ja-JP" sz="2600" dirty="0"/>
              <a:t>"Design and validation methods should demonstrate the behavioral competencies an Automated/autonomous vehicle would be expected to perform during a normal operation, the performance during crash avoidance situations and the performance of fall back strategies. Test approaches may include a combination of simulation, test track and on road testing”</a:t>
            </a:r>
          </a:p>
          <a:p>
            <a:r>
              <a:rPr lang="nl-NL" sz="3500" dirty="0"/>
              <a:t>A number of comments for clarification, possible discrepencies between ToR and Framework document and unclear differences in wording have been raised in the group</a:t>
            </a:r>
          </a:p>
          <a:p>
            <a:r>
              <a:rPr lang="nl-NL" sz="3500" dirty="0"/>
              <a:t>These issues can and will be tackled in the future and should not hinder the progress of VMAD</a:t>
            </a:r>
          </a:p>
        </p:txBody>
      </p:sp>
    </p:spTree>
    <p:extLst>
      <p:ext uri="{BB962C8B-B14F-4D97-AF65-F5344CB8AC3E}">
        <p14:creationId xmlns:p14="http://schemas.microsoft.com/office/powerpoint/2010/main" val="986184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latin typeface="+mn-lt"/>
              </a:rPr>
              <a:t>Roadmap of VMAD Activities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Evaluating</a:t>
            </a:r>
            <a:r>
              <a:rPr lang="en-US" dirty="0"/>
              <a:t> new test and assessment methods, (including CEL) when applied to Automated Lane Keeping Systems of SAE levels 3/4 compatible with advanced technology such as that defined by the GRVA ACSF group.</a:t>
            </a:r>
          </a:p>
          <a:p>
            <a:pPr marL="0" indent="0">
              <a:buNone/>
            </a:pPr>
            <a:r>
              <a:rPr lang="en-US" dirty="0"/>
              <a:t>           February 2020</a:t>
            </a:r>
          </a:p>
          <a:p>
            <a:r>
              <a:rPr lang="en-US" dirty="0"/>
              <a:t>Deliver new assessment/test methods including requirements for CEL for automated driving to GRVA</a:t>
            </a:r>
          </a:p>
          <a:p>
            <a:pPr marL="0" indent="0">
              <a:buNone/>
            </a:pPr>
            <a:r>
              <a:rPr lang="en-US" dirty="0"/>
              <a:t>          February 2021</a:t>
            </a:r>
          </a:p>
          <a:p>
            <a:pPr marL="0" indent="0">
              <a:buNone/>
            </a:pPr>
            <a:r>
              <a:rPr lang="en-US" altLang="ja-JP" dirty="0"/>
              <a:t>Note: Functional requirements for ALKS will be delivered by ACSF/FRAV.</a:t>
            </a:r>
            <a:endParaRPr lang="nl-NL" dirty="0"/>
          </a:p>
        </p:txBody>
      </p:sp>
      <p:sp>
        <p:nvSpPr>
          <p:cNvPr id="4" name="右矢印 3"/>
          <p:cNvSpPr/>
          <p:nvPr/>
        </p:nvSpPr>
        <p:spPr>
          <a:xfrm>
            <a:off x="1410164" y="3591098"/>
            <a:ext cx="274320" cy="232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6539" y="4965734"/>
            <a:ext cx="292633" cy="26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795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1945" y="189212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200" dirty="0"/>
              <a:t>VMAD has come to the following broad agreements in order to demonstrate that the automated/autonomous vehicle (AV)is free of unreasonable safety risk;</a:t>
            </a:r>
          </a:p>
          <a:p>
            <a:pPr marL="857250" indent="-457200">
              <a:buFont typeface="Wingdings" panose="05000000000000000000" pitchFamily="2" charset="2"/>
              <a:buChar char="Ø"/>
            </a:pPr>
            <a:r>
              <a:rPr lang="en-US" altLang="ja-JP" dirty="0"/>
              <a:t>Traffic scenarios describing foreseeable situations AV may encounter should be developed. </a:t>
            </a:r>
          </a:p>
          <a:p>
            <a:pPr marL="857250" indent="-457200">
              <a:buFont typeface="Wingdings" panose="05000000000000000000" pitchFamily="2" charset="2"/>
              <a:buChar char="Ø"/>
            </a:pPr>
            <a:r>
              <a:rPr lang="en-US" altLang="ja-JP" dirty="0"/>
              <a:t>Multiple test methods ensuring coverage of foreseeable traffic scenarios, which may consist of audit, track testing, and real world testing should be developed.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5578" y="314791"/>
            <a:ext cx="11317322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Foundational work/discussion at VMAD to date</a:t>
            </a:r>
            <a:endParaRPr lang="nl-NL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7541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latin typeface="+mn-lt"/>
              </a:rPr>
              <a:t>Presentations on Traffic Scenarios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335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Scenarios describe foreseeable situations ADS vehicles may encounter</a:t>
            </a:r>
            <a:endParaRPr lang="nl-NL" sz="3200" dirty="0"/>
          </a:p>
          <a:p>
            <a:pPr marL="876300" indent="-342900">
              <a:buFont typeface="Wingdings" panose="05000000000000000000" pitchFamily="2" charset="2"/>
              <a:buChar char="Ø"/>
            </a:pPr>
            <a:r>
              <a:rPr lang="nl-NL" sz="2400" dirty="0"/>
              <a:t>Japan/JASIC: presentation on 32 scenario patterns for highway use-case (passenger cars). Only 4 patterns would apply to ALKS. The </a:t>
            </a:r>
            <a:r>
              <a:rPr lang="nl-NL" sz="2400" dirty="0" err="1"/>
              <a:t>targeted</a:t>
            </a:r>
            <a:r>
              <a:rPr lang="nl-NL" sz="2400" dirty="0"/>
              <a:t> level of human driver must </a:t>
            </a:r>
            <a:r>
              <a:rPr lang="nl-NL" sz="2400" dirty="0" err="1"/>
              <a:t>be</a:t>
            </a:r>
            <a:r>
              <a:rPr lang="nl-NL" sz="2400" dirty="0"/>
              <a:t> </a:t>
            </a:r>
            <a:r>
              <a:rPr lang="nl-NL" sz="2400" dirty="0" err="1"/>
              <a:t>determined</a:t>
            </a:r>
            <a:r>
              <a:rPr lang="nl-NL" sz="2400" dirty="0"/>
              <a:t>;</a:t>
            </a:r>
          </a:p>
          <a:p>
            <a:pPr marL="876300" indent="-342900">
              <a:buFont typeface="Wingdings" panose="05000000000000000000" pitchFamily="2" charset="2"/>
              <a:buChar char="Ø"/>
            </a:pPr>
            <a:r>
              <a:rPr lang="nl-NL" sz="2400" dirty="0"/>
              <a:t>China: presentation on crash registrations for injuries and fatalities. This database may be used for validation of test scenarios</a:t>
            </a:r>
          </a:p>
          <a:p>
            <a:pPr marL="533400" indent="0">
              <a:buNone/>
            </a:pPr>
            <a:endParaRPr lang="nl-NL" sz="2400" dirty="0"/>
          </a:p>
          <a:p>
            <a:r>
              <a:rPr lang="en-US" sz="3200" dirty="0"/>
              <a:t>Scenarios based on observed traffic behaviors and crash events</a:t>
            </a:r>
            <a:endParaRPr lang="nl-NL" sz="3200" dirty="0"/>
          </a:p>
          <a:p>
            <a:pPr marL="901700" indent="-368300" defTabSz="901700">
              <a:buFont typeface="Wingdings" panose="05000000000000000000" pitchFamily="2" charset="2"/>
              <a:buChar char="Ø"/>
            </a:pPr>
            <a:r>
              <a:rPr lang="nl-NL" sz="2400" dirty="0"/>
              <a:t>China: presentation on Guidelines descibing 34 test scenarios for 14 validation test items (before road test)</a:t>
            </a:r>
          </a:p>
        </p:txBody>
      </p:sp>
    </p:spTree>
    <p:extLst>
      <p:ext uri="{BB962C8B-B14F-4D97-AF65-F5344CB8AC3E}">
        <p14:creationId xmlns:p14="http://schemas.microsoft.com/office/powerpoint/2010/main" val="2079833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latin typeface="+mn-lt"/>
              </a:rPr>
              <a:t>Presentations on Multi-Pillar Approach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Use of multiple test methods to ensure coverage of foreseeable scenarios and variables</a:t>
            </a:r>
            <a:br>
              <a:rPr lang="en-US" sz="3200" dirty="0"/>
            </a:br>
            <a:endParaRPr lang="nl-NL" sz="3200" dirty="0"/>
          </a:p>
          <a:p>
            <a:pPr marL="965200" indent="-342900">
              <a:buFont typeface="Wingdings" panose="05000000000000000000" pitchFamily="2" charset="2"/>
              <a:buChar char="Ø"/>
            </a:pPr>
            <a:r>
              <a:rPr lang="nl-NL" sz="2400" dirty="0"/>
              <a:t>JRC: presentation on “pillars” for validation and general objective/content per pillar. Important </a:t>
            </a:r>
            <a:r>
              <a:rPr lang="nl-NL" sz="2400" dirty="0" err="1"/>
              <a:t>to</a:t>
            </a:r>
            <a:r>
              <a:rPr lang="nl-NL" sz="2400" dirty="0"/>
              <a:t> translate </a:t>
            </a:r>
            <a:r>
              <a:rPr lang="nl-NL" sz="2400" dirty="0" err="1"/>
              <a:t>this</a:t>
            </a:r>
            <a:r>
              <a:rPr lang="nl-NL" sz="2400" dirty="0"/>
              <a:t>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dirty="0" err="1"/>
              <a:t>both</a:t>
            </a:r>
            <a:r>
              <a:rPr lang="nl-NL" sz="2400" dirty="0"/>
              <a:t> 58 and 98 Agreement and </a:t>
            </a:r>
            <a:r>
              <a:rPr lang="nl-NL" sz="2400" dirty="0" err="1"/>
              <a:t>discuss</a:t>
            </a:r>
            <a:r>
              <a:rPr lang="nl-NL" sz="2400" dirty="0"/>
              <a:t> in-</a:t>
            </a:r>
            <a:r>
              <a:rPr lang="nl-NL" sz="2400" dirty="0" err="1"/>
              <a:t>use</a:t>
            </a:r>
            <a:r>
              <a:rPr lang="nl-NL" sz="2400" dirty="0"/>
              <a:t> data.</a:t>
            </a:r>
          </a:p>
          <a:p>
            <a:pPr marL="965200" indent="-342900">
              <a:buFont typeface="Wingdings" panose="05000000000000000000" pitchFamily="2" charset="2"/>
              <a:buChar char="Ø"/>
            </a:pPr>
            <a:r>
              <a:rPr lang="nl-NL" sz="2400" dirty="0"/>
              <a:t>OICA: presentation on multi-pillar approach. The minimum level of </a:t>
            </a:r>
            <a:r>
              <a:rPr lang="nl-NL" sz="2400" dirty="0" err="1"/>
              <a:t>safety</a:t>
            </a:r>
            <a:r>
              <a:rPr lang="nl-NL" sz="2400" dirty="0"/>
              <a:t> </a:t>
            </a:r>
            <a:r>
              <a:rPr lang="nl-NL" sz="2400" dirty="0" err="1"/>
              <a:t>needs</a:t>
            </a:r>
            <a:r>
              <a:rPr lang="nl-NL" sz="2400" dirty="0"/>
              <a:t>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dirty="0" err="1"/>
              <a:t>be</a:t>
            </a:r>
            <a:r>
              <a:rPr lang="nl-NL" sz="2400" dirty="0"/>
              <a:t> </a:t>
            </a:r>
            <a:r>
              <a:rPr lang="nl-NL" sz="2400" dirty="0" err="1"/>
              <a:t>defined</a:t>
            </a:r>
            <a:r>
              <a:rPr lang="nl-N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8132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203" y="365125"/>
            <a:ext cx="10515600" cy="1325563"/>
          </a:xfrm>
        </p:spPr>
        <p:txBody>
          <a:bodyPr/>
          <a:lstStyle/>
          <a:p>
            <a:r>
              <a:rPr lang="en-CA" altLang="ja-JP" b="1" dirty="0">
                <a:latin typeface="+mn-lt"/>
              </a:rPr>
              <a:t>Towards the identification of Validation Methods for Automated Vehicles </a:t>
            </a:r>
            <a:endParaRPr lang="nl-NL" b="1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9460" y="202005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 speed-up activities, VMAD will be advancing its work through three subgroups that will complete assigned tasks:</a:t>
            </a:r>
            <a:br>
              <a:rPr lang="nl-NL" dirty="0"/>
            </a:br>
            <a:r>
              <a:rPr lang="nl-NL" dirty="0"/>
              <a:t>- Traffic scenario’s</a:t>
            </a:r>
            <a:br>
              <a:rPr lang="nl-NL" dirty="0"/>
            </a:br>
            <a:r>
              <a:rPr lang="nl-NL" dirty="0"/>
              <a:t>- Audit/virtual testing/in-use data</a:t>
            </a:r>
            <a:br>
              <a:rPr lang="nl-NL" dirty="0"/>
            </a:br>
            <a:r>
              <a:rPr lang="nl-NL" dirty="0"/>
              <a:t>- Test track/real world testing</a:t>
            </a:r>
          </a:p>
          <a:p>
            <a:r>
              <a:rPr lang="nl-NL" dirty="0"/>
              <a:t>Three questions to be answered (before 30 September):</a:t>
            </a:r>
            <a:br>
              <a:rPr lang="nl-NL" dirty="0"/>
            </a:br>
            <a:r>
              <a:rPr lang="nl-NL" dirty="0"/>
              <a:t>- description of the objective</a:t>
            </a:r>
            <a:br>
              <a:rPr lang="nl-NL" dirty="0"/>
            </a:br>
            <a:r>
              <a:rPr lang="nl-NL" dirty="0"/>
              <a:t>- relevant issues to be answered</a:t>
            </a:r>
            <a:r>
              <a:rPr lang="ja-JP" altLang="en-US" dirty="0"/>
              <a:t> </a:t>
            </a:r>
            <a:r>
              <a:rPr lang="en-US" altLang="ja-JP" dirty="0"/>
              <a:t>(answers to be followed up)</a:t>
            </a:r>
            <a:br>
              <a:rPr lang="nl-NL" dirty="0"/>
            </a:br>
            <a:r>
              <a:rPr lang="nl-NL" dirty="0"/>
              <a:t>- indication of relevant organizations for answering these issue</a:t>
            </a:r>
            <a:r>
              <a:rPr lang="en-US" altLang="ja-JP" dirty="0"/>
              <a:t>s</a:t>
            </a:r>
            <a:endParaRPr lang="nl-NL" dirty="0"/>
          </a:p>
          <a:p>
            <a:r>
              <a:rPr lang="nl-NL" dirty="0"/>
              <a:t>Three subgroups will continue their activities between the VMAD meetings </a:t>
            </a:r>
            <a:r>
              <a:rPr lang="en-US" dirty="0"/>
              <a:t>to maintain momentum and progress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0655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>
                <a:latin typeface="+mn-lt"/>
              </a:rPr>
              <a:t>Upcoming</a:t>
            </a:r>
            <a:r>
              <a:rPr lang="nl-NL" b="1" dirty="0">
                <a:latin typeface="+mn-lt"/>
              </a:rPr>
              <a:t> meetings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October 16-17, in Ottawa</a:t>
            </a:r>
          </a:p>
          <a:p>
            <a:pPr lvl="1"/>
            <a:r>
              <a:rPr lang="en-GB" dirty="0"/>
              <a:t>Consolidate subgroup input into VMAD framework</a:t>
            </a:r>
          </a:p>
          <a:p>
            <a:pPr lvl="1"/>
            <a:r>
              <a:rPr lang="en-GB" dirty="0"/>
              <a:t>Feasibility: Application of framework to ALKS</a:t>
            </a:r>
          </a:p>
          <a:p>
            <a:pPr lvl="1"/>
            <a:r>
              <a:rPr lang="en-GB" dirty="0"/>
              <a:t>Work assignments for subgroups to build VMAD and ALKS proposal</a:t>
            </a:r>
          </a:p>
          <a:p>
            <a:r>
              <a:rPr lang="en-GB" dirty="0"/>
              <a:t>January 14/15, 2020, JASIC in Tokyo</a:t>
            </a:r>
          </a:p>
          <a:p>
            <a:pPr lvl="1"/>
            <a:r>
              <a:rPr lang="en-GB" dirty="0"/>
              <a:t>VMAD processes and ALKS proof-of-concept proposals for GRVA-5</a:t>
            </a:r>
          </a:p>
          <a:p>
            <a:r>
              <a:rPr lang="en-GB" dirty="0"/>
              <a:t>April 14-15, 2020, CCFA in Paris</a:t>
            </a:r>
          </a:p>
          <a:p>
            <a:r>
              <a:rPr lang="en-GB" dirty="0"/>
              <a:t>[September 8-9, 2020 NVIDIA in Santa Clara] </a:t>
            </a:r>
          </a:p>
        </p:txBody>
      </p:sp>
    </p:spTree>
    <p:extLst>
      <p:ext uri="{BB962C8B-B14F-4D97-AF65-F5344CB8AC3E}">
        <p14:creationId xmlns:p14="http://schemas.microsoft.com/office/powerpoint/2010/main" val="357868054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566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游ゴシック</vt:lpstr>
      <vt:lpstr>Arial</vt:lpstr>
      <vt:lpstr>Calibri</vt:lpstr>
      <vt:lpstr>Calibri Light</vt:lpstr>
      <vt:lpstr>Wingdings</vt:lpstr>
      <vt:lpstr>Kantoorthema</vt:lpstr>
      <vt:lpstr>Status Report July meeting Validation Methods for Automated  Driving (VMAD)</vt:lpstr>
      <vt:lpstr>Feedback from 178th WP.29</vt:lpstr>
      <vt:lpstr>Consideration of Framework document and ToR for VMAD</vt:lpstr>
      <vt:lpstr>Roadmap of VMAD Activities</vt:lpstr>
      <vt:lpstr>Foundational work/discussion at VMAD to date</vt:lpstr>
      <vt:lpstr>Presentations on Traffic Scenarios</vt:lpstr>
      <vt:lpstr>Presentations on Multi-Pillar Approach</vt:lpstr>
      <vt:lpstr>Towards the identification of Validation Methods for Automated Vehicles </vt:lpstr>
      <vt:lpstr>Upcoming meetings</vt:lpstr>
      <vt:lpstr>VMAD is very grateful to JRC for the excellent hosting of the meeting plus the interesting visit to their testing facilities</vt:lpstr>
    </vt:vector>
  </TitlesOfParts>
  <Company>RDW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 Validation Methods for Automated  Driving (VMAD)</dc:title>
  <dc:creator>Striekwold, Peter</dc:creator>
  <cp:lastModifiedBy>Francois E. Guichard</cp:lastModifiedBy>
  <cp:revision>38</cp:revision>
  <cp:lastPrinted>2019-09-10T23:23:02Z</cp:lastPrinted>
  <dcterms:created xsi:type="dcterms:W3CDTF">2019-08-28T07:06:02Z</dcterms:created>
  <dcterms:modified xsi:type="dcterms:W3CDTF">2019-09-20T12:13:13Z</dcterms:modified>
</cp:coreProperties>
</file>