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1" r:id="rId2"/>
    <p:sldId id="269" r:id="rId3"/>
    <p:sldId id="270" r:id="rId4"/>
    <p:sldId id="286" r:id="rId5"/>
    <p:sldId id="282" r:id="rId6"/>
    <p:sldId id="284" r:id="rId7"/>
    <p:sldId id="280" r:id="rId8"/>
    <p:sldId id="285" r:id="rId9"/>
    <p:sldId id="273" r:id="rId10"/>
    <p:sldId id="274" r:id="rId11"/>
    <p:sldId id="275" r:id="rId12"/>
    <p:sldId id="276" r:id="rId13"/>
    <p:sldId id="277" r:id="rId14"/>
  </p:sldIdLst>
  <p:sldSz cx="9144000" cy="6858000" type="screen4x3"/>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77619"/>
    <a:srgbClr val="E6E6E6"/>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68" d="100"/>
          <a:sy n="68" d="100"/>
        </p:scale>
        <p:origin x="134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17575" y="739775"/>
            <a:ext cx="4927600"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8" name="Image 7">
            <a:extLst>
              <a:ext uri="{FF2B5EF4-FFF2-40B4-BE49-F238E27FC236}">
                <a16:creationId xmlns:a16="http://schemas.microsoft.com/office/drawing/2014/main" id="{DB702179-BB20-4D4E-A8AF-7B99DD8BDF6B}"/>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8" name="Image 7">
            <a:extLst>
              <a:ext uri="{FF2B5EF4-FFF2-40B4-BE49-F238E27FC236}">
                <a16:creationId xmlns:a16="http://schemas.microsoft.com/office/drawing/2014/main" id="{F077AA37-839A-40B8-BDFD-D116C7EC7C0C}"/>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defRPr/>
            </a:pPr>
            <a:r>
              <a:rPr lang="en-US" sz="3200" b="1" kern="0" dirty="0"/>
              <a:t>Alternative Approach to UN R13</a:t>
            </a:r>
            <a:br>
              <a:rPr lang="en-US" sz="3200" b="1" kern="0" dirty="0"/>
            </a:br>
            <a:r>
              <a:rPr lang="en-US" sz="3200" b="1" kern="0" dirty="0"/>
              <a:t>Type-IIA for Battery Electric Vehicles</a:t>
            </a:r>
          </a:p>
        </p:txBody>
      </p:sp>
      <p:sp>
        <p:nvSpPr>
          <p:cNvPr id="4" name="Subtitle 3"/>
          <p:cNvSpPr>
            <a:spLocks noGrp="1"/>
          </p:cNvSpPr>
          <p:nvPr>
            <p:ph type="subTitle" idx="1"/>
          </p:nvPr>
        </p:nvSpPr>
        <p:spPr>
          <a:xfrm>
            <a:off x="4499992" y="5661248"/>
            <a:ext cx="4278086" cy="1028700"/>
          </a:xfrm>
        </p:spPr>
        <p:txBody>
          <a:bodyPr/>
          <a:lstStyle/>
          <a:p>
            <a:r>
              <a:rPr lang="fr-FR" sz="2000" dirty="0"/>
              <a:t>GRVA-05</a:t>
            </a:r>
          </a:p>
          <a:p>
            <a:r>
              <a:rPr lang="fr-FR" sz="2000" dirty="0"/>
              <a:t>10-14 </a:t>
            </a:r>
            <a:r>
              <a:rPr lang="fr-FR" sz="2000" dirty="0" err="1"/>
              <a:t>February</a:t>
            </a:r>
            <a:r>
              <a:rPr lang="fr-FR" sz="2000" dirty="0"/>
              <a:t> 2020</a:t>
            </a:r>
            <a:endParaRPr lang="en-GB" sz="2000" dirty="0"/>
          </a:p>
        </p:txBody>
      </p:sp>
      <p:sp>
        <p:nvSpPr>
          <p:cNvPr id="3" name="TextBox 2">
            <a:extLst>
              <a:ext uri="{FF2B5EF4-FFF2-40B4-BE49-F238E27FC236}">
                <a16:creationId xmlns:a16="http://schemas.microsoft.com/office/drawing/2014/main" id="{0727A70E-E591-4113-B363-5C9105B6354E}"/>
              </a:ext>
            </a:extLst>
          </p:cNvPr>
          <p:cNvSpPr txBox="1"/>
          <p:nvPr/>
        </p:nvSpPr>
        <p:spPr>
          <a:xfrm>
            <a:off x="5076056" y="191219"/>
            <a:ext cx="4147354" cy="923330"/>
          </a:xfrm>
          <a:prstGeom prst="rect">
            <a:avLst/>
          </a:prstGeom>
          <a:noFill/>
        </p:spPr>
        <p:txBody>
          <a:bodyPr wrap="none" rtlCol="0">
            <a:spAutoFit/>
          </a:bodyPr>
          <a:lstStyle/>
          <a:p>
            <a:r>
              <a:rPr lang="fr-CH" u="sng" dirty="0"/>
              <a:t>Informal document</a:t>
            </a:r>
            <a:r>
              <a:rPr lang="fr-CH" dirty="0"/>
              <a:t> </a:t>
            </a:r>
            <a:r>
              <a:rPr lang="fr-CH" b="1" dirty="0"/>
              <a:t>GRVA-05-38</a:t>
            </a:r>
            <a:r>
              <a:rPr lang="fr-CH" b="1" dirty="0">
                <a:solidFill>
                  <a:srgbClr val="FF0000"/>
                </a:solidFill>
              </a:rPr>
              <a:t>-Rev.1</a:t>
            </a:r>
            <a:br>
              <a:rPr lang="fr-CH" b="1" dirty="0">
                <a:solidFill>
                  <a:srgbClr val="FF0000"/>
                </a:solidFill>
              </a:rPr>
            </a:br>
            <a:r>
              <a:rPr lang="fr-CH" dirty="0"/>
              <a:t>5th GRVA. 10-14 </a:t>
            </a:r>
            <a:r>
              <a:rPr lang="fr-CH" dirty="0" err="1"/>
              <a:t>February</a:t>
            </a:r>
            <a:r>
              <a:rPr lang="fr-CH" dirty="0"/>
              <a:t> 2020</a:t>
            </a:r>
            <a:br>
              <a:rPr lang="fr-CH" dirty="0"/>
            </a:br>
            <a:r>
              <a:rPr lang="fr-CH" dirty="0"/>
              <a:t>Agenda item 8(c)</a:t>
            </a:r>
            <a:endParaRPr lang="en-GB" u="sng" dirty="0"/>
          </a:p>
        </p:txBody>
      </p:sp>
    </p:spTree>
    <p:extLst>
      <p:ext uri="{BB962C8B-B14F-4D97-AF65-F5344CB8AC3E}">
        <p14:creationId xmlns:p14="http://schemas.microsoft.com/office/powerpoint/2010/main" val="856744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073122" y="5181600"/>
            <a:ext cx="2766060" cy="25190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extfeld 14"/>
          <p:cNvSpPr txBox="1"/>
          <p:nvPr/>
        </p:nvSpPr>
        <p:spPr bwMode="gray">
          <a:xfrm>
            <a:off x="304801" y="1295400"/>
            <a:ext cx="3979789" cy="615553"/>
          </a:xfrm>
          <a:prstGeom prst="rect">
            <a:avLst/>
          </a:prstGeom>
          <a:solidFill>
            <a:schemeClr val="tx2">
              <a:lumMod val="75000"/>
            </a:schemeClr>
          </a:solidFill>
        </p:spPr>
        <p:txBody>
          <a:bodyPr wrap="square" rtlCol="0">
            <a:spAutoFit/>
          </a:bodyPr>
          <a:lstStyle>
            <a:defPPr>
              <a:defRPr lang="en-US"/>
            </a:defPPr>
            <a:lvl1pPr algn="ctr">
              <a:defRPr sz="1600" b="1">
                <a:solidFill>
                  <a:schemeClr val="bg1"/>
                </a:solidFill>
              </a:defRPr>
            </a:lvl1pPr>
          </a:lstStyle>
          <a:p>
            <a:r>
              <a:rPr lang="de-DE" sz="2000" u="sng" dirty="0"/>
              <a:t>Type-II</a:t>
            </a:r>
          </a:p>
          <a:p>
            <a:r>
              <a:rPr lang="en-US" sz="1400" dirty="0"/>
              <a:t>Downhill </a:t>
            </a:r>
            <a:r>
              <a:rPr lang="en-US" sz="1400" dirty="0" err="1"/>
              <a:t>Behaviour</a:t>
            </a:r>
            <a:r>
              <a:rPr lang="en-US" sz="1400" dirty="0"/>
              <a:t> Test</a:t>
            </a:r>
          </a:p>
        </p:txBody>
      </p:sp>
      <p:sp>
        <p:nvSpPr>
          <p:cNvPr id="20" name="Textfeld 31"/>
          <p:cNvSpPr txBox="1"/>
          <p:nvPr/>
        </p:nvSpPr>
        <p:spPr bwMode="gray">
          <a:xfrm>
            <a:off x="4572000" y="1310074"/>
            <a:ext cx="4419600" cy="615553"/>
          </a:xfrm>
          <a:prstGeom prst="rect">
            <a:avLst/>
          </a:prstGeom>
          <a:solidFill>
            <a:schemeClr val="tx2">
              <a:lumMod val="75000"/>
            </a:schemeClr>
          </a:solidFill>
        </p:spPr>
        <p:txBody>
          <a:bodyPr wrap="square" rtlCol="0">
            <a:spAutoFit/>
          </a:bodyPr>
          <a:lstStyle>
            <a:defPPr>
              <a:defRPr lang="en-US"/>
            </a:defPPr>
            <a:lvl1pPr algn="ctr">
              <a:defRPr b="1">
                <a:solidFill>
                  <a:schemeClr val="bg1"/>
                </a:solidFill>
              </a:defRPr>
            </a:lvl1pPr>
          </a:lstStyle>
          <a:p>
            <a:r>
              <a:rPr lang="de-DE" sz="2000" u="sng" dirty="0"/>
              <a:t>Type-IIA</a:t>
            </a:r>
          </a:p>
          <a:p>
            <a:r>
              <a:rPr lang="en-US" sz="1400" dirty="0"/>
              <a:t>Endurance Braking Performance Test</a:t>
            </a:r>
          </a:p>
        </p:txBody>
      </p:sp>
      <p:sp>
        <p:nvSpPr>
          <p:cNvPr id="21" name="Textfeld 17"/>
          <p:cNvSpPr txBox="1"/>
          <p:nvPr/>
        </p:nvSpPr>
        <p:spPr bwMode="gray">
          <a:xfrm>
            <a:off x="381000" y="4126199"/>
            <a:ext cx="3810000" cy="2559705"/>
          </a:xfrm>
          <a:prstGeom prst="rect">
            <a:avLst/>
          </a:prstGeom>
          <a:noFill/>
        </p:spPr>
        <p:txBody>
          <a:bodyPr vert="horz" wrap="square" lIns="0" tIns="0" rIns="0" bIns="0" rtlCol="0" anchor="t" anchorCtr="0">
            <a:noAutofit/>
          </a:bodyPr>
          <a:lstStyle/>
          <a:p>
            <a:pPr marL="285750" indent="-285750" algn="l">
              <a:spcBef>
                <a:spcPts val="400"/>
              </a:spcBef>
              <a:buFont typeface="Wingdings" panose="05000000000000000000" pitchFamily="2" charset="2"/>
              <a:buChar char="Ø"/>
            </a:pPr>
            <a:r>
              <a:rPr lang="en-US" sz="1400" b="1" dirty="0">
                <a:latin typeface="Arial"/>
              </a:rPr>
              <a:t>Scope</a:t>
            </a:r>
          </a:p>
          <a:p>
            <a:pPr marL="742950" lvl="1" indent="-285750">
              <a:spcBef>
                <a:spcPts val="400"/>
              </a:spcBef>
              <a:buFont typeface="Courier New" panose="02070309020205020404" pitchFamily="49" charset="0"/>
              <a:buChar char="o"/>
            </a:pPr>
            <a:r>
              <a:rPr lang="en-US" sz="1400" dirty="0">
                <a:latin typeface="Arial"/>
              </a:rPr>
              <a:t>M3 and N3</a:t>
            </a:r>
          </a:p>
          <a:p>
            <a:pPr marL="742950" lvl="1" indent="-285750">
              <a:spcBef>
                <a:spcPts val="400"/>
              </a:spcBef>
              <a:buFont typeface="Courier New" panose="02070309020205020404" pitchFamily="49" charset="0"/>
              <a:buChar char="o"/>
            </a:pPr>
            <a:r>
              <a:rPr lang="en-US" sz="1400" dirty="0">
                <a:latin typeface="Arial"/>
              </a:rPr>
              <a:t>Except vehicles submitted to Type-IIA</a:t>
            </a:r>
          </a:p>
          <a:p>
            <a:pPr lvl="1">
              <a:spcBef>
                <a:spcPts val="400"/>
              </a:spcBef>
            </a:pPr>
            <a:endParaRPr lang="en-US" sz="1400" dirty="0">
              <a:latin typeface="Arial"/>
            </a:endParaRPr>
          </a:p>
          <a:p>
            <a:pPr marL="285750" indent="-285750">
              <a:spcBef>
                <a:spcPts val="400"/>
              </a:spcBef>
              <a:buFont typeface="Wingdings" panose="05000000000000000000" pitchFamily="2" charset="2"/>
              <a:buChar char="Ø"/>
            </a:pPr>
            <a:r>
              <a:rPr lang="en-US" sz="1400" b="1" dirty="0">
                <a:latin typeface="Arial"/>
              </a:rPr>
              <a:t>Service brake</a:t>
            </a:r>
            <a:r>
              <a:rPr lang="en-US" sz="1400" dirty="0">
                <a:latin typeface="Arial"/>
              </a:rPr>
              <a:t>: no restriction</a:t>
            </a:r>
          </a:p>
          <a:p>
            <a:pPr>
              <a:spcBef>
                <a:spcPts val="400"/>
              </a:spcBef>
            </a:pPr>
            <a:endParaRPr lang="en-US" sz="1400" dirty="0">
              <a:latin typeface="Arial"/>
            </a:endParaRPr>
          </a:p>
          <a:p>
            <a:pPr marL="285750" indent="-285750">
              <a:spcBef>
                <a:spcPts val="400"/>
              </a:spcBef>
              <a:buFont typeface="Wingdings" panose="05000000000000000000" pitchFamily="2" charset="2"/>
              <a:buChar char="Ø"/>
            </a:pPr>
            <a:r>
              <a:rPr lang="en-US" sz="1400" b="1" dirty="0">
                <a:latin typeface="Arial"/>
              </a:rPr>
              <a:t>Pass criteria</a:t>
            </a:r>
            <a:r>
              <a:rPr lang="en-US" sz="1400" dirty="0">
                <a:latin typeface="Arial"/>
              </a:rPr>
              <a:t>: Hot-stop performance after Type-II</a:t>
            </a:r>
          </a:p>
          <a:p>
            <a:pPr marL="742950" lvl="1" indent="-285750">
              <a:spcBef>
                <a:spcPts val="400"/>
              </a:spcBef>
              <a:buFont typeface="Courier New" panose="02070309020205020404" pitchFamily="49" charset="0"/>
              <a:buChar char="o"/>
            </a:pPr>
            <a:r>
              <a:rPr lang="en-GB" sz="1200" dirty="0">
                <a:latin typeface="Arial"/>
              </a:rPr>
              <a:t>N3:   3.3 m/s² </a:t>
            </a:r>
          </a:p>
          <a:p>
            <a:pPr marL="742950" lvl="1" indent="-285750">
              <a:spcBef>
                <a:spcPts val="400"/>
              </a:spcBef>
              <a:buFont typeface="Courier New" panose="02070309020205020404" pitchFamily="49" charset="0"/>
              <a:buChar char="o"/>
            </a:pPr>
            <a:r>
              <a:rPr lang="en-GB" sz="1200" dirty="0">
                <a:latin typeface="Arial"/>
              </a:rPr>
              <a:t>M3:  3.75m/s²</a:t>
            </a:r>
            <a:endParaRPr lang="en-US" sz="1200" dirty="0">
              <a:latin typeface="Arial"/>
            </a:endParaRPr>
          </a:p>
        </p:txBody>
      </p:sp>
      <p:sp>
        <p:nvSpPr>
          <p:cNvPr id="22" name="Textfeld 34"/>
          <p:cNvSpPr txBox="1"/>
          <p:nvPr/>
        </p:nvSpPr>
        <p:spPr bwMode="gray">
          <a:xfrm>
            <a:off x="4800600" y="4114801"/>
            <a:ext cx="3984637" cy="2514600"/>
          </a:xfrm>
          <a:prstGeom prst="rect">
            <a:avLst/>
          </a:prstGeom>
          <a:noFill/>
        </p:spPr>
        <p:txBody>
          <a:bodyPr vert="horz" wrap="square" lIns="0" tIns="0" rIns="0" bIns="0" rtlCol="0" anchor="t" anchorCtr="0">
            <a:noAutofit/>
          </a:bodyPr>
          <a:lstStyle/>
          <a:p>
            <a:pPr marL="285750" indent="-285750" algn="l">
              <a:spcBef>
                <a:spcPts val="400"/>
              </a:spcBef>
              <a:spcAft>
                <a:spcPct val="0"/>
              </a:spcAft>
              <a:buFont typeface="Wingdings" panose="05000000000000000000" pitchFamily="2" charset="2"/>
              <a:buChar char="Ø"/>
            </a:pPr>
            <a:r>
              <a:rPr lang="en-US" sz="1400" b="1" dirty="0">
                <a:latin typeface="Arial"/>
              </a:rPr>
              <a:t>Scope</a:t>
            </a:r>
          </a:p>
          <a:p>
            <a:pPr marL="742950" lvl="1" indent="-285750">
              <a:spcBef>
                <a:spcPts val="400"/>
              </a:spcBef>
              <a:spcAft>
                <a:spcPct val="0"/>
              </a:spcAft>
              <a:buFont typeface="Courier New" panose="02070309020205020404" pitchFamily="49" charset="0"/>
              <a:buChar char="o"/>
            </a:pPr>
            <a:r>
              <a:rPr lang="en-US" sz="1400" dirty="0">
                <a:latin typeface="Arial"/>
              </a:rPr>
              <a:t>M3 class II, III &amp; B</a:t>
            </a:r>
          </a:p>
          <a:p>
            <a:pPr marL="742950" lvl="1" indent="-285750">
              <a:spcBef>
                <a:spcPts val="400"/>
              </a:spcBef>
              <a:spcAft>
                <a:spcPct val="0"/>
              </a:spcAft>
              <a:buFont typeface="Courier New" panose="02070309020205020404" pitchFamily="49" charset="0"/>
              <a:buChar char="o"/>
            </a:pPr>
            <a:r>
              <a:rPr lang="en-US" sz="1400" dirty="0">
                <a:latin typeface="Arial"/>
              </a:rPr>
              <a:t>N3 ADR and/or authorized to tow cat. O4</a:t>
            </a:r>
          </a:p>
          <a:p>
            <a:pPr lvl="1">
              <a:spcBef>
                <a:spcPts val="400"/>
              </a:spcBef>
              <a:spcAft>
                <a:spcPct val="0"/>
              </a:spcAft>
            </a:pPr>
            <a:endParaRPr lang="en-US" sz="1400" dirty="0">
              <a:latin typeface="Arial"/>
            </a:endParaRPr>
          </a:p>
          <a:p>
            <a:pPr marL="285750" indent="-285750" algn="l">
              <a:spcBef>
                <a:spcPts val="400"/>
              </a:spcBef>
              <a:buFont typeface="Wingdings" panose="05000000000000000000" pitchFamily="2" charset="2"/>
              <a:buChar char="Ø"/>
            </a:pPr>
            <a:r>
              <a:rPr lang="en-US" sz="1400" b="1" dirty="0">
                <a:latin typeface="Arial"/>
              </a:rPr>
              <a:t>Service brake: prohibited</a:t>
            </a:r>
          </a:p>
          <a:p>
            <a:pPr algn="l">
              <a:spcBef>
                <a:spcPts val="400"/>
              </a:spcBef>
            </a:pPr>
            <a:endParaRPr lang="en-US" sz="1400" b="1" dirty="0">
              <a:latin typeface="Arial"/>
            </a:endParaRPr>
          </a:p>
          <a:p>
            <a:pPr marL="285750" lvl="1" indent="-285750">
              <a:spcBef>
                <a:spcPts val="400"/>
              </a:spcBef>
              <a:spcAft>
                <a:spcPct val="0"/>
              </a:spcAft>
              <a:buFont typeface="Wingdings" panose="05000000000000000000" pitchFamily="2" charset="2"/>
              <a:buChar char="Ø"/>
            </a:pPr>
            <a:r>
              <a:rPr lang="en-US" sz="1400" b="1" dirty="0">
                <a:latin typeface="Arial"/>
              </a:rPr>
              <a:t>Pass</a:t>
            </a:r>
            <a:r>
              <a:rPr lang="en-US" sz="1400" dirty="0">
                <a:latin typeface="Arial"/>
              </a:rPr>
              <a:t> </a:t>
            </a:r>
            <a:r>
              <a:rPr lang="en-US" sz="1400" b="1" dirty="0">
                <a:latin typeface="Arial"/>
              </a:rPr>
              <a:t>criteria</a:t>
            </a:r>
            <a:r>
              <a:rPr lang="en-US" sz="1400" dirty="0">
                <a:latin typeface="Arial"/>
              </a:rPr>
              <a:t>: Average speed of 30km/h</a:t>
            </a:r>
            <a:br>
              <a:rPr lang="en-US" sz="1400" dirty="0">
                <a:latin typeface="Arial"/>
              </a:rPr>
            </a:br>
            <a:r>
              <a:rPr lang="en-US" sz="1400" dirty="0">
                <a:latin typeface="Arial"/>
              </a:rPr>
              <a:t>(+/- 5 km/h)</a:t>
            </a:r>
          </a:p>
        </p:txBody>
      </p:sp>
      <p:sp>
        <p:nvSpPr>
          <p:cNvPr id="3" name="Title 2"/>
          <p:cNvSpPr>
            <a:spLocks noGrp="1"/>
          </p:cNvSpPr>
          <p:nvPr>
            <p:ph type="title"/>
          </p:nvPr>
        </p:nvSpPr>
        <p:spPr>
          <a:xfrm>
            <a:off x="1043608" y="188640"/>
            <a:ext cx="7588890" cy="1143000"/>
          </a:xfrm>
        </p:spPr>
        <p:txBody>
          <a:bodyPr>
            <a:normAutofit/>
          </a:bodyPr>
          <a:lstStyle/>
          <a:p>
            <a:pPr algn="l"/>
            <a:r>
              <a:rPr lang="fr-FR" sz="2800" b="1" dirty="0"/>
              <a:t>Technical background</a:t>
            </a:r>
            <a:br>
              <a:rPr lang="fr-FR" sz="3200" b="1" dirty="0"/>
            </a:br>
            <a:r>
              <a:rPr lang="fr-FR" sz="2400" dirty="0"/>
              <a:t>UN R13 - Type-II and IIA tests</a:t>
            </a:r>
          </a:p>
        </p:txBody>
      </p:sp>
      <p:grpSp>
        <p:nvGrpSpPr>
          <p:cNvPr id="29" name="Group 28"/>
          <p:cNvGrpSpPr/>
          <p:nvPr/>
        </p:nvGrpSpPr>
        <p:grpSpPr>
          <a:xfrm>
            <a:off x="304800" y="2274600"/>
            <a:ext cx="4073901" cy="1764000"/>
            <a:chOff x="426091" y="2313072"/>
            <a:chExt cx="4073901" cy="1764000"/>
          </a:xfrm>
        </p:grpSpPr>
        <p:pic>
          <p:nvPicPr>
            <p:cNvPr id="8" name="Grafik 7"/>
            <p:cNvPicPr/>
            <p:nvPr/>
          </p:nvPicPr>
          <p:blipFill rotWithShape="1">
            <a:blip r:embed="rId2"/>
            <a:srcRect l="16408" t="22408" r="20898"/>
            <a:stretch/>
          </p:blipFill>
          <p:spPr>
            <a:xfrm>
              <a:off x="426091" y="2313072"/>
              <a:ext cx="4073901" cy="1764000"/>
            </a:xfrm>
            <a:prstGeom prst="rect">
              <a:avLst/>
            </a:prstGeom>
          </p:spPr>
        </p:pic>
        <p:sp>
          <p:nvSpPr>
            <p:cNvPr id="9" name="Textfeld 4"/>
            <p:cNvSpPr txBox="1"/>
            <p:nvPr/>
          </p:nvSpPr>
          <p:spPr bwMode="gray">
            <a:xfrm>
              <a:off x="1034328" y="3401465"/>
              <a:ext cx="387714" cy="177791"/>
            </a:xfrm>
            <a:prstGeom prst="rect">
              <a:avLst/>
            </a:prstGeom>
            <a:solidFill>
              <a:srgbClr val="FFFF00"/>
            </a:solidFill>
          </p:spPr>
          <p:txBody>
            <a:bodyPr vert="horz" wrap="square" lIns="0" tIns="0" rIns="0" bIns="0" rtlCol="0" anchor="ctr" anchorCtr="0">
              <a:noAutofit/>
            </a:bodyPr>
            <a:lstStyle/>
            <a:p>
              <a:pPr algn="ctr">
                <a:spcBef>
                  <a:spcPts val="400"/>
                </a:spcBef>
                <a:spcAft>
                  <a:spcPct val="0"/>
                </a:spcAft>
              </a:pPr>
              <a:r>
                <a:rPr lang="de-DE" sz="1400" b="1" dirty="0">
                  <a:latin typeface="Arial"/>
                </a:rPr>
                <a:t>6%</a:t>
              </a:r>
            </a:p>
          </p:txBody>
        </p:sp>
        <p:sp>
          <p:nvSpPr>
            <p:cNvPr id="7" name="Abgerundetes Rechteck 11"/>
            <p:cNvSpPr/>
            <p:nvPr/>
          </p:nvSpPr>
          <p:spPr bwMode="gray">
            <a:xfrm>
              <a:off x="1502713" y="3509857"/>
              <a:ext cx="244826" cy="114239"/>
            </a:xfrm>
            <a:prstGeom prst="round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4" name="TextBox 23"/>
            <p:cNvSpPr txBox="1"/>
            <p:nvPr/>
          </p:nvSpPr>
          <p:spPr>
            <a:xfrm>
              <a:off x="1219200" y="2481256"/>
              <a:ext cx="587720" cy="190299"/>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r>
                <a:rPr lang="fr-FR" sz="1200" dirty="0">
                  <a:solidFill>
                    <a:schemeClr val="tx1"/>
                  </a:solidFill>
                </a:rPr>
                <a:t>30km/h</a:t>
              </a:r>
            </a:p>
          </p:txBody>
        </p:sp>
        <p:sp>
          <p:nvSpPr>
            <p:cNvPr id="26" name="TextBox 25"/>
            <p:cNvSpPr txBox="1"/>
            <p:nvPr/>
          </p:nvSpPr>
          <p:spPr>
            <a:xfrm>
              <a:off x="2362200" y="3391101"/>
              <a:ext cx="553616" cy="175875"/>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pPr algn="ctr"/>
              <a:r>
                <a:rPr lang="fr-FR" sz="1200" dirty="0">
                  <a:solidFill>
                    <a:schemeClr val="tx1"/>
                  </a:solidFill>
                </a:rPr>
                <a:t>6 km</a:t>
              </a:r>
            </a:p>
          </p:txBody>
        </p:sp>
      </p:grpSp>
      <p:grpSp>
        <p:nvGrpSpPr>
          <p:cNvPr id="28" name="Group 27"/>
          <p:cNvGrpSpPr/>
          <p:nvPr/>
        </p:nvGrpSpPr>
        <p:grpSpPr>
          <a:xfrm>
            <a:off x="4751554" y="2270400"/>
            <a:ext cx="3966182" cy="1692000"/>
            <a:chOff x="4860032" y="2249007"/>
            <a:chExt cx="3966182" cy="1692000"/>
          </a:xfrm>
        </p:grpSpPr>
        <p:grpSp>
          <p:nvGrpSpPr>
            <p:cNvPr id="14" name="Gruppieren 2"/>
            <p:cNvGrpSpPr/>
            <p:nvPr/>
          </p:nvGrpSpPr>
          <p:grpSpPr>
            <a:xfrm rot="21480000">
              <a:off x="4860032" y="2315664"/>
              <a:ext cx="3966182" cy="1625343"/>
              <a:chOff x="4977271" y="2573696"/>
              <a:chExt cx="3411153" cy="1397892"/>
            </a:xfrm>
            <a:solidFill>
              <a:schemeClr val="bg1"/>
            </a:solidFill>
          </p:grpSpPr>
          <p:pic>
            <p:nvPicPr>
              <p:cNvPr id="16" name="Grafik 26"/>
              <p:cNvPicPr/>
              <p:nvPr/>
            </p:nvPicPr>
            <p:blipFill rotWithShape="1">
              <a:blip r:embed="rId2"/>
              <a:srcRect l="16408" t="22408" r="20898"/>
              <a:stretch/>
            </p:blipFill>
            <p:spPr>
              <a:xfrm>
                <a:off x="4977271" y="2573696"/>
                <a:ext cx="3411153" cy="1397892"/>
              </a:xfrm>
              <a:prstGeom prst="rect">
                <a:avLst/>
              </a:prstGeom>
              <a:grpFill/>
            </p:spPr>
          </p:pic>
          <p:sp>
            <p:nvSpPr>
              <p:cNvPr id="17" name="Rechteck 16"/>
              <p:cNvSpPr/>
              <p:nvPr/>
            </p:nvSpPr>
            <p:spPr bwMode="gray">
              <a:xfrm rot="21028720">
                <a:off x="5534227" y="2655092"/>
                <a:ext cx="2441135" cy="698946"/>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pic>
            <p:nvPicPr>
              <p:cNvPr id="18" name="Picture 2"/>
              <p:cNvPicPr>
                <a:picLocks noChangeAspect="1" noChangeArrowheads="1"/>
              </p:cNvPicPr>
              <p:nvPr/>
            </p:nvPicPr>
            <p:blipFill>
              <a:blip r:embed="rId3"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rot="21027533">
                <a:off x="5745456" y="2677602"/>
                <a:ext cx="2219616" cy="68948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Rechteck 3"/>
            <p:cNvSpPr/>
            <p:nvPr/>
          </p:nvSpPr>
          <p:spPr bwMode="gray">
            <a:xfrm rot="20907760">
              <a:off x="6295213" y="2249007"/>
              <a:ext cx="1841937" cy="669795"/>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2" name="Abgerundetes Rechteck 28"/>
            <p:cNvSpPr/>
            <p:nvPr/>
          </p:nvSpPr>
          <p:spPr bwMode="gray">
            <a:xfrm>
              <a:off x="5919757" y="3450320"/>
              <a:ext cx="239213" cy="103647"/>
            </a:xfrm>
            <a:prstGeom prst="round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3" name="Textfeld 29"/>
            <p:cNvSpPr txBox="1"/>
            <p:nvPr/>
          </p:nvSpPr>
          <p:spPr bwMode="gray">
            <a:xfrm>
              <a:off x="5488575" y="3352800"/>
              <a:ext cx="378825" cy="173715"/>
            </a:xfrm>
            <a:prstGeom prst="rect">
              <a:avLst/>
            </a:prstGeom>
            <a:solidFill>
              <a:srgbClr val="FFFF00"/>
            </a:solidFill>
          </p:spPr>
          <p:txBody>
            <a:bodyPr vert="horz" wrap="square" lIns="0" tIns="0" rIns="0" bIns="0" rtlCol="0" anchor="ctr" anchorCtr="0">
              <a:noAutofit/>
            </a:bodyPr>
            <a:lstStyle/>
            <a:p>
              <a:pPr algn="ctr">
                <a:spcBef>
                  <a:spcPts val="400"/>
                </a:spcBef>
                <a:spcAft>
                  <a:spcPct val="0"/>
                </a:spcAft>
              </a:pPr>
              <a:r>
                <a:rPr lang="de-DE" sz="1400" b="1" dirty="0">
                  <a:latin typeface="Arial"/>
                </a:rPr>
                <a:t>7%</a:t>
              </a:r>
            </a:p>
          </p:txBody>
        </p:sp>
        <p:sp>
          <p:nvSpPr>
            <p:cNvPr id="25" name="TextBox 24"/>
            <p:cNvSpPr txBox="1"/>
            <p:nvPr/>
          </p:nvSpPr>
          <p:spPr>
            <a:xfrm>
              <a:off x="5545933" y="2408587"/>
              <a:ext cx="587720" cy="190299"/>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r>
                <a:rPr lang="fr-FR" sz="1200" dirty="0">
                  <a:solidFill>
                    <a:schemeClr val="tx1"/>
                  </a:solidFill>
                </a:rPr>
                <a:t>30km/h</a:t>
              </a:r>
            </a:p>
          </p:txBody>
        </p:sp>
        <p:sp>
          <p:nvSpPr>
            <p:cNvPr id="27" name="TextBox 26"/>
            <p:cNvSpPr txBox="1"/>
            <p:nvPr/>
          </p:nvSpPr>
          <p:spPr>
            <a:xfrm>
              <a:off x="6781800" y="3276600"/>
              <a:ext cx="553616" cy="175875"/>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pPr algn="ctr"/>
              <a:r>
                <a:rPr lang="fr-FR" sz="1200" dirty="0">
                  <a:solidFill>
                    <a:schemeClr val="tx1"/>
                  </a:solidFill>
                </a:rPr>
                <a:t>6 km</a:t>
              </a:r>
            </a:p>
          </p:txBody>
        </p:sp>
      </p:grpSp>
      <p:sp>
        <p:nvSpPr>
          <p:cNvPr id="31" name="Rectangle 30"/>
          <p:cNvSpPr/>
          <p:nvPr/>
        </p:nvSpPr>
        <p:spPr>
          <a:xfrm>
            <a:off x="304801" y="2009775"/>
            <a:ext cx="3979790" cy="4704705"/>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p:cNvSpPr/>
          <p:nvPr/>
        </p:nvSpPr>
        <p:spPr>
          <a:xfrm>
            <a:off x="4572000" y="2009775"/>
            <a:ext cx="4419600" cy="4704705"/>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37409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7"/>
          <p:cNvSpPr txBox="1"/>
          <p:nvPr/>
        </p:nvSpPr>
        <p:spPr bwMode="gray">
          <a:xfrm>
            <a:off x="762000" y="2073424"/>
            <a:ext cx="7494170" cy="1355576"/>
          </a:xfrm>
          <a:prstGeom prst="rect">
            <a:avLst/>
          </a:prstGeom>
          <a:noFill/>
        </p:spPr>
        <p:txBody>
          <a:bodyPr vert="horz" wrap="square" lIns="0" tIns="0" rIns="0" bIns="0" rtlCol="0" anchor="t" anchorCtr="0">
            <a:noAutofit/>
          </a:bodyPr>
          <a:lstStyle/>
          <a:p>
            <a:pPr marL="981075" indent="-981075">
              <a:spcBef>
                <a:spcPts val="400"/>
              </a:spcBef>
              <a:spcAft>
                <a:spcPct val="0"/>
              </a:spcAft>
            </a:pPr>
            <a:r>
              <a:rPr lang="en-US" dirty="0">
                <a:latin typeface="Arial"/>
              </a:rPr>
              <a:t>2.21.4.	“Electrical state of charge” means the instantaneous </a:t>
            </a:r>
            <a:r>
              <a:rPr lang="en-US" dirty="0">
                <a:solidFill>
                  <a:schemeClr val="accent2"/>
                </a:solidFill>
                <a:latin typeface="Arial"/>
              </a:rPr>
              <a:t>ratio of electric quantity </a:t>
            </a:r>
            <a:r>
              <a:rPr lang="en-US" dirty="0">
                <a:latin typeface="Arial"/>
              </a:rPr>
              <a:t>of energy </a:t>
            </a:r>
            <a:r>
              <a:rPr lang="en-US" dirty="0">
                <a:solidFill>
                  <a:schemeClr val="accent2"/>
                </a:solidFill>
                <a:latin typeface="Arial"/>
              </a:rPr>
              <a:t>stored</a:t>
            </a:r>
            <a:r>
              <a:rPr lang="en-US" dirty="0">
                <a:latin typeface="Arial"/>
              </a:rPr>
              <a:t> in the </a:t>
            </a:r>
            <a:r>
              <a:rPr lang="en-US" dirty="0">
                <a:solidFill>
                  <a:schemeClr val="accent2"/>
                </a:solidFill>
                <a:latin typeface="Arial"/>
              </a:rPr>
              <a:t>traction battery </a:t>
            </a:r>
            <a:r>
              <a:rPr lang="en-US" dirty="0">
                <a:latin typeface="Arial"/>
              </a:rPr>
              <a:t>relative to the maximum quantity of electric energy which could be stored in this battery;</a:t>
            </a:r>
          </a:p>
        </p:txBody>
      </p:sp>
      <p:grpSp>
        <p:nvGrpSpPr>
          <p:cNvPr id="31" name="Group 30"/>
          <p:cNvGrpSpPr/>
          <p:nvPr/>
        </p:nvGrpSpPr>
        <p:grpSpPr>
          <a:xfrm>
            <a:off x="1015640" y="3717032"/>
            <a:ext cx="1944216" cy="2057400"/>
            <a:chOff x="1015640" y="3717032"/>
            <a:chExt cx="1944216" cy="2057400"/>
          </a:xfrm>
        </p:grpSpPr>
        <p:grpSp>
          <p:nvGrpSpPr>
            <p:cNvPr id="4" name="Gruppieren 18"/>
            <p:cNvGrpSpPr/>
            <p:nvPr/>
          </p:nvGrpSpPr>
          <p:grpSpPr>
            <a:xfrm>
              <a:off x="1015640" y="3717032"/>
              <a:ext cx="1944216" cy="1557048"/>
              <a:chOff x="971600" y="3312112"/>
              <a:chExt cx="1944216" cy="1557048"/>
            </a:xfrm>
          </p:grpSpPr>
          <p:sp>
            <p:nvSpPr>
              <p:cNvPr id="5" name="Rechteck 5"/>
              <p:cNvSpPr/>
              <p:nvPr/>
            </p:nvSpPr>
            <p:spPr bwMode="gray">
              <a:xfrm>
                <a:off x="1115616" y="3789040"/>
                <a:ext cx="144016" cy="216024"/>
              </a:xfrm>
              <a:prstGeom prst="rect">
                <a:avLst/>
              </a:prstGeom>
              <a:solidFill>
                <a:srgbClr val="C00000"/>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6" name="Rechteck 1"/>
              <p:cNvSpPr/>
              <p:nvPr/>
            </p:nvSpPr>
            <p:spPr bwMode="gray">
              <a:xfrm>
                <a:off x="971600" y="4005064"/>
                <a:ext cx="1944216" cy="864096"/>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7" name="Rechteck 8"/>
              <p:cNvSpPr/>
              <p:nvPr/>
            </p:nvSpPr>
            <p:spPr bwMode="gray">
              <a:xfrm>
                <a:off x="2633394" y="3779415"/>
                <a:ext cx="144016" cy="216024"/>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8" name="Textfeld 15"/>
              <p:cNvSpPr txBox="1"/>
              <p:nvPr/>
            </p:nvSpPr>
            <p:spPr bwMode="gray">
              <a:xfrm>
                <a:off x="1054828" y="3506618"/>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200" dirty="0">
                    <a:solidFill>
                      <a:srgbClr val="C00000"/>
                    </a:solidFill>
                    <a:latin typeface="Arial"/>
                  </a:rPr>
                  <a:t>+</a:t>
                </a:r>
              </a:p>
            </p:txBody>
          </p:sp>
          <p:sp>
            <p:nvSpPr>
              <p:cNvPr id="9" name="Textfeld 25"/>
              <p:cNvSpPr txBox="1"/>
              <p:nvPr/>
            </p:nvSpPr>
            <p:spPr bwMode="gray">
              <a:xfrm>
                <a:off x="2561386" y="3312112"/>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000" dirty="0">
                    <a:solidFill>
                      <a:srgbClr val="0070C0"/>
                    </a:solidFill>
                    <a:latin typeface="Arial"/>
                  </a:rPr>
                  <a:t>_</a:t>
                </a:r>
              </a:p>
            </p:txBody>
          </p:sp>
        </p:grpSp>
        <p:sp>
          <p:nvSpPr>
            <p:cNvPr id="24" name="Textfeld 21"/>
            <p:cNvSpPr txBox="1"/>
            <p:nvPr/>
          </p:nvSpPr>
          <p:spPr bwMode="gray">
            <a:xfrm>
              <a:off x="1422946" y="5486400"/>
              <a:ext cx="1080120" cy="288032"/>
            </a:xfrm>
            <a:prstGeom prst="rect">
              <a:avLst/>
            </a:prstGeom>
            <a:noFill/>
          </p:spPr>
          <p:txBody>
            <a:bodyPr vert="horz" wrap="square" lIns="0" tIns="0" rIns="0" bIns="0" rtlCol="0" anchor="t" anchorCtr="0">
              <a:noAutofit/>
            </a:bodyPr>
            <a:lstStyle/>
            <a:p>
              <a:pPr algn="ctr">
                <a:spcBef>
                  <a:spcPts val="400"/>
                </a:spcBef>
                <a:spcAft>
                  <a:spcPct val="0"/>
                </a:spcAft>
              </a:pPr>
              <a:r>
                <a:rPr lang="de-DE" sz="2000" b="1" dirty="0">
                  <a:latin typeface="Arial"/>
                </a:rPr>
                <a:t>0%</a:t>
              </a:r>
            </a:p>
          </p:txBody>
        </p:sp>
      </p:grpSp>
      <p:grpSp>
        <p:nvGrpSpPr>
          <p:cNvPr id="30" name="Group 29"/>
          <p:cNvGrpSpPr/>
          <p:nvPr/>
        </p:nvGrpSpPr>
        <p:grpSpPr>
          <a:xfrm>
            <a:off x="3858072" y="3719920"/>
            <a:ext cx="1944216" cy="2054512"/>
            <a:chOff x="3858072" y="3719920"/>
            <a:chExt cx="1944216" cy="2054512"/>
          </a:xfrm>
        </p:grpSpPr>
        <p:grpSp>
          <p:nvGrpSpPr>
            <p:cNvPr id="10" name="Gruppieren 27"/>
            <p:cNvGrpSpPr/>
            <p:nvPr/>
          </p:nvGrpSpPr>
          <p:grpSpPr>
            <a:xfrm>
              <a:off x="3858072" y="3719920"/>
              <a:ext cx="1944216" cy="1557048"/>
              <a:chOff x="971600" y="3312112"/>
              <a:chExt cx="1944216" cy="1557048"/>
            </a:xfrm>
          </p:grpSpPr>
          <p:sp>
            <p:nvSpPr>
              <p:cNvPr id="11" name="Rechteck 30"/>
              <p:cNvSpPr/>
              <p:nvPr/>
            </p:nvSpPr>
            <p:spPr bwMode="gray">
              <a:xfrm>
                <a:off x="1115616" y="3789040"/>
                <a:ext cx="144016" cy="216024"/>
              </a:xfrm>
              <a:prstGeom prst="rect">
                <a:avLst/>
              </a:prstGeom>
              <a:solidFill>
                <a:srgbClr val="C00000"/>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2" name="Rechteck 32"/>
              <p:cNvSpPr/>
              <p:nvPr/>
            </p:nvSpPr>
            <p:spPr bwMode="gray">
              <a:xfrm>
                <a:off x="971600" y="4005064"/>
                <a:ext cx="1944216" cy="864096"/>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3" name="Rechteck 33"/>
              <p:cNvSpPr/>
              <p:nvPr/>
            </p:nvSpPr>
            <p:spPr bwMode="gray">
              <a:xfrm>
                <a:off x="2633394" y="3779415"/>
                <a:ext cx="144016" cy="216024"/>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4" name="Textfeld 35"/>
              <p:cNvSpPr txBox="1"/>
              <p:nvPr/>
            </p:nvSpPr>
            <p:spPr bwMode="gray">
              <a:xfrm>
                <a:off x="1054828" y="3506618"/>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200" dirty="0">
                    <a:solidFill>
                      <a:srgbClr val="C00000"/>
                    </a:solidFill>
                    <a:latin typeface="Arial"/>
                  </a:rPr>
                  <a:t>+</a:t>
                </a:r>
              </a:p>
            </p:txBody>
          </p:sp>
          <p:sp>
            <p:nvSpPr>
              <p:cNvPr id="15" name="Textfeld 36"/>
              <p:cNvSpPr txBox="1"/>
              <p:nvPr/>
            </p:nvSpPr>
            <p:spPr bwMode="gray">
              <a:xfrm>
                <a:off x="2561386" y="3312112"/>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000" dirty="0">
                    <a:solidFill>
                      <a:srgbClr val="0070C0"/>
                    </a:solidFill>
                    <a:latin typeface="Arial"/>
                  </a:rPr>
                  <a:t>_</a:t>
                </a:r>
              </a:p>
            </p:txBody>
          </p:sp>
        </p:grpSp>
        <p:sp>
          <p:nvSpPr>
            <p:cNvPr id="22" name="Rechteck 19"/>
            <p:cNvSpPr/>
            <p:nvPr/>
          </p:nvSpPr>
          <p:spPr bwMode="gray">
            <a:xfrm>
              <a:off x="3872069" y="4428451"/>
              <a:ext cx="958112" cy="835200"/>
            </a:xfrm>
            <a:prstGeom prst="rect">
              <a:avLst/>
            </a:prstGeom>
            <a:solidFill>
              <a:srgbClr val="008000"/>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5" name="Textfeld 44"/>
            <p:cNvSpPr txBox="1"/>
            <p:nvPr/>
          </p:nvSpPr>
          <p:spPr bwMode="gray">
            <a:xfrm>
              <a:off x="4255498" y="5486400"/>
              <a:ext cx="1080120" cy="288032"/>
            </a:xfrm>
            <a:prstGeom prst="rect">
              <a:avLst/>
            </a:prstGeom>
            <a:noFill/>
          </p:spPr>
          <p:txBody>
            <a:bodyPr vert="horz" wrap="square" lIns="0" tIns="0" rIns="0" bIns="0" rtlCol="0" anchor="t" anchorCtr="0">
              <a:noAutofit/>
            </a:bodyPr>
            <a:lstStyle/>
            <a:p>
              <a:pPr algn="ctr">
                <a:spcBef>
                  <a:spcPts val="400"/>
                </a:spcBef>
                <a:spcAft>
                  <a:spcPct val="0"/>
                </a:spcAft>
              </a:pPr>
              <a:r>
                <a:rPr lang="de-DE" sz="2000" b="1" dirty="0">
                  <a:latin typeface="Arial"/>
                </a:rPr>
                <a:t>50%</a:t>
              </a:r>
            </a:p>
          </p:txBody>
        </p:sp>
      </p:grpSp>
      <p:sp>
        <p:nvSpPr>
          <p:cNvPr id="26" name="Textfeld 45"/>
          <p:cNvSpPr txBox="1"/>
          <p:nvPr/>
        </p:nvSpPr>
        <p:spPr bwMode="gray">
          <a:xfrm>
            <a:off x="329064" y="5486400"/>
            <a:ext cx="737736" cy="288032"/>
          </a:xfrm>
          <a:prstGeom prst="rect">
            <a:avLst/>
          </a:prstGeom>
          <a:noFill/>
        </p:spPr>
        <p:txBody>
          <a:bodyPr vert="horz" wrap="square" lIns="0" tIns="0" rIns="0" bIns="0" rtlCol="0" anchor="t" anchorCtr="0">
            <a:noAutofit/>
          </a:bodyPr>
          <a:lstStyle/>
          <a:p>
            <a:pPr>
              <a:spcBef>
                <a:spcPts val="400"/>
              </a:spcBef>
              <a:spcAft>
                <a:spcPct val="0"/>
              </a:spcAft>
            </a:pPr>
            <a:r>
              <a:rPr lang="de-DE" sz="2000" b="1" dirty="0">
                <a:latin typeface="Arial"/>
              </a:rPr>
              <a:t>SoC</a:t>
            </a:r>
          </a:p>
        </p:txBody>
      </p:sp>
      <p:grpSp>
        <p:nvGrpSpPr>
          <p:cNvPr id="29" name="Group 28"/>
          <p:cNvGrpSpPr/>
          <p:nvPr/>
        </p:nvGrpSpPr>
        <p:grpSpPr>
          <a:xfrm>
            <a:off x="6666384" y="3723688"/>
            <a:ext cx="1944216" cy="2050744"/>
            <a:chOff x="6666384" y="3723688"/>
            <a:chExt cx="1944216" cy="2050744"/>
          </a:xfrm>
        </p:grpSpPr>
        <p:grpSp>
          <p:nvGrpSpPr>
            <p:cNvPr id="16" name="Gruppieren 37"/>
            <p:cNvGrpSpPr/>
            <p:nvPr/>
          </p:nvGrpSpPr>
          <p:grpSpPr>
            <a:xfrm>
              <a:off x="6666384" y="3723688"/>
              <a:ext cx="1944216" cy="1557048"/>
              <a:chOff x="971600" y="3312112"/>
              <a:chExt cx="1944216" cy="1557048"/>
            </a:xfrm>
          </p:grpSpPr>
          <p:sp>
            <p:nvSpPr>
              <p:cNvPr id="17" name="Rechteck 38"/>
              <p:cNvSpPr/>
              <p:nvPr/>
            </p:nvSpPr>
            <p:spPr bwMode="gray">
              <a:xfrm>
                <a:off x="1115616" y="3789040"/>
                <a:ext cx="144016" cy="216024"/>
              </a:xfrm>
              <a:prstGeom prst="rect">
                <a:avLst/>
              </a:prstGeom>
              <a:solidFill>
                <a:srgbClr val="C00000"/>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8" name="Rechteck 39"/>
              <p:cNvSpPr/>
              <p:nvPr/>
            </p:nvSpPr>
            <p:spPr bwMode="gray">
              <a:xfrm>
                <a:off x="971600" y="4005064"/>
                <a:ext cx="1944216" cy="864096"/>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9" name="Rechteck 40"/>
              <p:cNvSpPr/>
              <p:nvPr/>
            </p:nvSpPr>
            <p:spPr bwMode="gray">
              <a:xfrm>
                <a:off x="2633394" y="3779415"/>
                <a:ext cx="144016" cy="216024"/>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0" name="Textfeld 41"/>
              <p:cNvSpPr txBox="1"/>
              <p:nvPr/>
            </p:nvSpPr>
            <p:spPr bwMode="gray">
              <a:xfrm>
                <a:off x="1054828" y="3506618"/>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200" dirty="0">
                    <a:solidFill>
                      <a:srgbClr val="C00000"/>
                    </a:solidFill>
                    <a:latin typeface="Arial"/>
                  </a:rPr>
                  <a:t>+</a:t>
                </a:r>
              </a:p>
            </p:txBody>
          </p:sp>
          <p:sp>
            <p:nvSpPr>
              <p:cNvPr id="21" name="Textfeld 42"/>
              <p:cNvSpPr txBox="1"/>
              <p:nvPr/>
            </p:nvSpPr>
            <p:spPr bwMode="gray">
              <a:xfrm>
                <a:off x="2561386" y="3312112"/>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000" dirty="0">
                    <a:solidFill>
                      <a:srgbClr val="0070C0"/>
                    </a:solidFill>
                    <a:latin typeface="Arial"/>
                  </a:rPr>
                  <a:t>_</a:t>
                </a:r>
              </a:p>
            </p:txBody>
          </p:sp>
        </p:grpSp>
        <p:sp>
          <p:nvSpPr>
            <p:cNvPr id="23" name="Rechteck 43"/>
            <p:cNvSpPr/>
            <p:nvPr/>
          </p:nvSpPr>
          <p:spPr bwMode="gray">
            <a:xfrm>
              <a:off x="6680223" y="4427232"/>
              <a:ext cx="1915200" cy="842400"/>
            </a:xfrm>
            <a:prstGeom prst="rect">
              <a:avLst/>
            </a:prstGeom>
            <a:solidFill>
              <a:srgbClr val="008000"/>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7" name="Textfeld 46"/>
            <p:cNvSpPr txBox="1"/>
            <p:nvPr/>
          </p:nvSpPr>
          <p:spPr bwMode="gray">
            <a:xfrm>
              <a:off x="7176050" y="5486400"/>
              <a:ext cx="1080120" cy="288032"/>
            </a:xfrm>
            <a:prstGeom prst="rect">
              <a:avLst/>
            </a:prstGeom>
            <a:noFill/>
          </p:spPr>
          <p:txBody>
            <a:bodyPr vert="horz" wrap="square" lIns="0" tIns="0" rIns="0" bIns="0" rtlCol="0" anchor="t" anchorCtr="0">
              <a:noAutofit/>
            </a:bodyPr>
            <a:lstStyle/>
            <a:p>
              <a:pPr algn="ctr">
                <a:spcBef>
                  <a:spcPts val="400"/>
                </a:spcBef>
                <a:spcAft>
                  <a:spcPct val="0"/>
                </a:spcAft>
              </a:pPr>
              <a:r>
                <a:rPr lang="de-DE" sz="2000" b="1" dirty="0">
                  <a:latin typeface="Arial"/>
                </a:rPr>
                <a:t>100%</a:t>
              </a:r>
            </a:p>
          </p:txBody>
        </p:sp>
      </p:grpSp>
      <p:sp>
        <p:nvSpPr>
          <p:cNvPr id="28" name="Title 27"/>
          <p:cNvSpPr>
            <a:spLocks noGrp="1"/>
          </p:cNvSpPr>
          <p:nvPr>
            <p:ph type="title"/>
          </p:nvPr>
        </p:nvSpPr>
        <p:spPr>
          <a:xfrm>
            <a:off x="1043608" y="197768"/>
            <a:ext cx="7620000" cy="1143000"/>
          </a:xfrm>
        </p:spPr>
        <p:txBody>
          <a:bodyPr>
            <a:noAutofit/>
          </a:bodyPr>
          <a:lstStyle/>
          <a:p>
            <a:pPr algn="l"/>
            <a:r>
              <a:rPr lang="fr-FR" sz="2800" b="1" dirty="0"/>
              <a:t>Technical background</a:t>
            </a:r>
            <a:br>
              <a:rPr lang="fr-FR" sz="2800" b="1" dirty="0"/>
            </a:br>
            <a:r>
              <a:rPr lang="fr-FR" sz="2400" dirty="0"/>
              <a:t>UN R13 – </a:t>
            </a:r>
            <a:r>
              <a:rPr lang="fr-FR" sz="2400" dirty="0" err="1"/>
              <a:t>Definition</a:t>
            </a:r>
            <a:r>
              <a:rPr lang="fr-FR" sz="2400" dirty="0"/>
              <a:t> of </a:t>
            </a:r>
            <a:r>
              <a:rPr lang="fr-FR" sz="2400" dirty="0" err="1"/>
              <a:t>SoC</a:t>
            </a:r>
            <a:r>
              <a:rPr lang="fr-FR" sz="2400" dirty="0"/>
              <a:t> *</a:t>
            </a:r>
          </a:p>
        </p:txBody>
      </p:sp>
      <p:sp>
        <p:nvSpPr>
          <p:cNvPr id="32" name="Rectangle 31"/>
          <p:cNvSpPr/>
          <p:nvPr/>
        </p:nvSpPr>
        <p:spPr>
          <a:xfrm>
            <a:off x="7380312" y="784663"/>
            <a:ext cx="1568058" cy="307777"/>
          </a:xfrm>
          <a:prstGeom prst="rect">
            <a:avLst/>
          </a:prstGeom>
        </p:spPr>
        <p:txBody>
          <a:bodyPr wrap="none">
            <a:spAutoFit/>
          </a:bodyPr>
          <a:lstStyle/>
          <a:p>
            <a:pPr marL="981075" indent="-981075">
              <a:spcBef>
                <a:spcPts val="400"/>
              </a:spcBef>
              <a:spcAft>
                <a:spcPct val="0"/>
              </a:spcAft>
            </a:pPr>
            <a:r>
              <a:rPr lang="en-US" sz="1400" i="1" dirty="0">
                <a:latin typeface="Arial"/>
              </a:rPr>
              <a:t> * State of charge</a:t>
            </a:r>
          </a:p>
        </p:txBody>
      </p:sp>
    </p:spTree>
    <p:extLst>
      <p:ext uri="{BB962C8B-B14F-4D97-AF65-F5344CB8AC3E}">
        <p14:creationId xmlns:p14="http://schemas.microsoft.com/office/powerpoint/2010/main" val="360372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4969894" y="517800"/>
            <a:ext cx="3966182" cy="1692000"/>
            <a:chOff x="4860032" y="2249007"/>
            <a:chExt cx="3966182" cy="1692000"/>
          </a:xfrm>
        </p:grpSpPr>
        <p:grpSp>
          <p:nvGrpSpPr>
            <p:cNvPr id="39" name="Gruppieren 2"/>
            <p:cNvGrpSpPr/>
            <p:nvPr/>
          </p:nvGrpSpPr>
          <p:grpSpPr>
            <a:xfrm rot="21480000">
              <a:off x="4860032" y="2315664"/>
              <a:ext cx="3966182" cy="1625343"/>
              <a:chOff x="4977271" y="2573696"/>
              <a:chExt cx="3411153" cy="1397892"/>
            </a:xfrm>
            <a:solidFill>
              <a:schemeClr val="bg1"/>
            </a:solidFill>
          </p:grpSpPr>
          <p:pic>
            <p:nvPicPr>
              <p:cNvPr id="45" name="Grafik 26"/>
              <p:cNvPicPr/>
              <p:nvPr/>
            </p:nvPicPr>
            <p:blipFill rotWithShape="1">
              <a:blip r:embed="rId2"/>
              <a:srcRect l="16408" t="22408" r="20898"/>
              <a:stretch/>
            </p:blipFill>
            <p:spPr>
              <a:xfrm>
                <a:off x="4977271" y="2573696"/>
                <a:ext cx="3411153" cy="1397892"/>
              </a:xfrm>
              <a:prstGeom prst="rect">
                <a:avLst/>
              </a:prstGeom>
              <a:grpFill/>
            </p:spPr>
          </p:pic>
          <p:sp>
            <p:nvSpPr>
              <p:cNvPr id="46" name="Rechteck 16"/>
              <p:cNvSpPr/>
              <p:nvPr/>
            </p:nvSpPr>
            <p:spPr bwMode="gray">
              <a:xfrm rot="21028720">
                <a:off x="5534227" y="2655092"/>
                <a:ext cx="2441135" cy="698946"/>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pic>
            <p:nvPicPr>
              <p:cNvPr id="47" name="Picture 2"/>
              <p:cNvPicPr>
                <a:picLocks noChangeAspect="1" noChangeArrowheads="1"/>
              </p:cNvPicPr>
              <p:nvPr/>
            </p:nvPicPr>
            <p:blipFill>
              <a:blip r:embed="rId3"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rot="21027533">
                <a:off x="5745456" y="2677602"/>
                <a:ext cx="2219616" cy="68948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0" name="Rechteck 3"/>
            <p:cNvSpPr/>
            <p:nvPr/>
          </p:nvSpPr>
          <p:spPr bwMode="gray">
            <a:xfrm rot="20907760">
              <a:off x="6295213" y="2249007"/>
              <a:ext cx="1841937" cy="669795"/>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u="sng" dirty="0">
                  <a:solidFill>
                    <a:srgbClr val="C00000"/>
                  </a:solidFill>
                </a:rPr>
                <a:t>BEV</a:t>
              </a:r>
            </a:p>
          </p:txBody>
        </p:sp>
        <p:sp>
          <p:nvSpPr>
            <p:cNvPr id="41" name="Abgerundetes Rechteck 28"/>
            <p:cNvSpPr/>
            <p:nvPr/>
          </p:nvSpPr>
          <p:spPr bwMode="gray">
            <a:xfrm>
              <a:off x="5919757" y="3450320"/>
              <a:ext cx="239213" cy="103647"/>
            </a:xfrm>
            <a:prstGeom prst="round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42" name="Textfeld 29"/>
            <p:cNvSpPr txBox="1"/>
            <p:nvPr/>
          </p:nvSpPr>
          <p:spPr bwMode="gray">
            <a:xfrm>
              <a:off x="5488575" y="3352800"/>
              <a:ext cx="378825" cy="173715"/>
            </a:xfrm>
            <a:prstGeom prst="rect">
              <a:avLst/>
            </a:prstGeom>
            <a:solidFill>
              <a:srgbClr val="FFFF00"/>
            </a:solidFill>
          </p:spPr>
          <p:txBody>
            <a:bodyPr vert="horz" wrap="square" lIns="0" tIns="0" rIns="0" bIns="0" rtlCol="0" anchor="ctr" anchorCtr="0">
              <a:noAutofit/>
            </a:bodyPr>
            <a:lstStyle/>
            <a:p>
              <a:pPr algn="ctr">
                <a:spcBef>
                  <a:spcPts val="400"/>
                </a:spcBef>
                <a:spcAft>
                  <a:spcPct val="0"/>
                </a:spcAft>
              </a:pPr>
              <a:r>
                <a:rPr lang="de-DE" sz="1400" b="1" dirty="0">
                  <a:latin typeface="Arial"/>
                </a:rPr>
                <a:t>7%</a:t>
              </a:r>
            </a:p>
          </p:txBody>
        </p:sp>
        <p:sp>
          <p:nvSpPr>
            <p:cNvPr id="43" name="TextBox 42"/>
            <p:cNvSpPr txBox="1"/>
            <p:nvPr/>
          </p:nvSpPr>
          <p:spPr>
            <a:xfrm>
              <a:off x="5545933" y="2408587"/>
              <a:ext cx="587720" cy="190299"/>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r>
                <a:rPr lang="fr-FR" sz="1200" dirty="0">
                  <a:solidFill>
                    <a:schemeClr val="tx1"/>
                  </a:solidFill>
                </a:rPr>
                <a:t>30km/h</a:t>
              </a:r>
            </a:p>
          </p:txBody>
        </p:sp>
        <p:sp>
          <p:nvSpPr>
            <p:cNvPr id="44" name="TextBox 43"/>
            <p:cNvSpPr txBox="1"/>
            <p:nvPr/>
          </p:nvSpPr>
          <p:spPr>
            <a:xfrm>
              <a:off x="6781800" y="3276600"/>
              <a:ext cx="553616" cy="175875"/>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pPr algn="ctr"/>
              <a:r>
                <a:rPr lang="fr-FR" sz="1200" dirty="0">
                  <a:solidFill>
                    <a:schemeClr val="tx1"/>
                  </a:solidFill>
                </a:rPr>
                <a:t>6 km</a:t>
              </a:r>
            </a:p>
          </p:txBody>
        </p:sp>
      </p:grpSp>
      <p:sp>
        <p:nvSpPr>
          <p:cNvPr id="3" name="Textfeld 1"/>
          <p:cNvSpPr txBox="1"/>
          <p:nvPr/>
        </p:nvSpPr>
        <p:spPr bwMode="gray">
          <a:xfrm>
            <a:off x="323528" y="1447800"/>
            <a:ext cx="4181636" cy="4800600"/>
          </a:xfrm>
          <a:prstGeom prst="rect">
            <a:avLst/>
          </a:prstGeom>
          <a:noFill/>
        </p:spPr>
        <p:txBody>
          <a:bodyPr vert="horz" wrap="square" lIns="0" tIns="0" rIns="0" bIns="0" rtlCol="0" anchor="t" anchorCtr="0">
            <a:noAutofit/>
          </a:bodyPr>
          <a:lstStyle/>
          <a:p>
            <a:pPr>
              <a:spcBef>
                <a:spcPts val="400"/>
              </a:spcBef>
              <a:spcAft>
                <a:spcPct val="0"/>
              </a:spcAft>
            </a:pPr>
            <a:r>
              <a:rPr lang="de-DE" sz="1400" b="1" dirty="0">
                <a:latin typeface="Arial"/>
              </a:rPr>
              <a:t>General:</a:t>
            </a:r>
          </a:p>
          <a:p>
            <a:pPr>
              <a:spcBef>
                <a:spcPts val="400"/>
              </a:spcBef>
              <a:spcAft>
                <a:spcPct val="0"/>
              </a:spcAft>
            </a:pPr>
            <a:r>
              <a:rPr lang="de-DE" sz="1400" dirty="0">
                <a:latin typeface="Arial"/>
              </a:rPr>
              <a:t>UN R13 Type-IIA  test is not adapted to Battery Electric vehicles (BEV) technology.</a:t>
            </a:r>
          </a:p>
          <a:p>
            <a:pPr marL="285750" indent="-285750">
              <a:spcBef>
                <a:spcPts val="400"/>
              </a:spcBef>
              <a:spcAft>
                <a:spcPct val="0"/>
              </a:spcAft>
              <a:buFont typeface="Wingdings" panose="05000000000000000000" pitchFamily="2" charset="2"/>
              <a:buChar char="Ø"/>
            </a:pPr>
            <a:endParaRPr lang="de-DE" sz="1400" dirty="0">
              <a:latin typeface="Arial"/>
            </a:endParaRPr>
          </a:p>
          <a:p>
            <a:pPr>
              <a:spcBef>
                <a:spcPts val="400"/>
              </a:spcBef>
              <a:spcAft>
                <a:spcPct val="0"/>
              </a:spcAft>
            </a:pPr>
            <a:r>
              <a:rPr lang="de-DE" sz="1400" b="1" dirty="0">
                <a:latin typeface="Arial"/>
              </a:rPr>
              <a:t>Technical issue:</a:t>
            </a:r>
            <a:endParaRPr lang="en-US" sz="1400" b="1" dirty="0">
              <a:latin typeface="Arial"/>
            </a:endParaRPr>
          </a:p>
          <a:p>
            <a:pPr marL="285750" indent="-285750">
              <a:spcBef>
                <a:spcPts val="400"/>
              </a:spcBef>
              <a:spcAft>
                <a:spcPct val="0"/>
              </a:spcAft>
              <a:buFont typeface="Courier New" panose="02070309020205020404" pitchFamily="49" charset="0"/>
              <a:buChar char="o"/>
            </a:pPr>
            <a:r>
              <a:rPr lang="en-US" sz="1400" dirty="0">
                <a:latin typeface="Arial"/>
              </a:rPr>
              <a:t>Technical Services requires Type-IIA to be conducted with a </a:t>
            </a:r>
            <a:r>
              <a:rPr lang="en-US" sz="1400" b="1" dirty="0">
                <a:latin typeface="Arial"/>
              </a:rPr>
              <a:t>fully charged </a:t>
            </a:r>
            <a:r>
              <a:rPr lang="en-US" sz="1400" dirty="0">
                <a:latin typeface="Arial"/>
              </a:rPr>
              <a:t>traction battery (i.e. the worst case).</a:t>
            </a:r>
          </a:p>
          <a:p>
            <a:pPr marL="285750" indent="-285750">
              <a:spcBef>
                <a:spcPts val="400"/>
              </a:spcBef>
              <a:spcAft>
                <a:spcPct val="0"/>
              </a:spcAft>
              <a:buFont typeface="Courier New" panose="02070309020205020404" pitchFamily="49" charset="0"/>
              <a:buChar char="o"/>
            </a:pPr>
            <a:r>
              <a:rPr lang="en-US" sz="1400" dirty="0">
                <a:latin typeface="Arial"/>
              </a:rPr>
              <a:t>In these conditions:</a:t>
            </a:r>
          </a:p>
          <a:p>
            <a:pPr marL="742950" lvl="1" indent="-285750">
              <a:spcBef>
                <a:spcPts val="400"/>
              </a:spcBef>
              <a:spcAft>
                <a:spcPct val="0"/>
              </a:spcAft>
              <a:buFont typeface="Wingdings" panose="05000000000000000000" pitchFamily="2" charset="2"/>
              <a:buChar char="§"/>
            </a:pPr>
            <a:r>
              <a:rPr lang="en-US" sz="1400" dirty="0">
                <a:latin typeface="Arial"/>
              </a:rPr>
              <a:t>The kinetic energy of the vehicle cannot be converted and stored in the traction battery,</a:t>
            </a:r>
          </a:p>
          <a:p>
            <a:pPr marL="742950" lvl="1" indent="-285750">
              <a:spcBef>
                <a:spcPts val="400"/>
              </a:spcBef>
              <a:spcAft>
                <a:spcPct val="0"/>
              </a:spcAft>
              <a:buFont typeface="Wingdings" panose="05000000000000000000" pitchFamily="2" charset="2"/>
              <a:buChar char="§"/>
            </a:pPr>
            <a:r>
              <a:rPr lang="en-US" sz="1400" dirty="0">
                <a:latin typeface="Arial"/>
                <a:sym typeface="Wingdings" panose="05000000000000000000" pitchFamily="2" charset="2"/>
              </a:rPr>
              <a:t>No </a:t>
            </a:r>
            <a:r>
              <a:rPr lang="en-US" sz="1400" dirty="0">
                <a:latin typeface="Arial"/>
              </a:rPr>
              <a:t>endurance braking is available.</a:t>
            </a:r>
          </a:p>
          <a:p>
            <a:pPr marL="742950" lvl="1" indent="-285750">
              <a:spcBef>
                <a:spcPts val="400"/>
              </a:spcBef>
              <a:spcAft>
                <a:spcPct val="0"/>
              </a:spcAft>
              <a:buFont typeface="Wingdings" panose="05000000000000000000" pitchFamily="2" charset="2"/>
              <a:buChar char="§"/>
            </a:pPr>
            <a:r>
              <a:rPr lang="en-US" sz="1400" b="1" dirty="0">
                <a:solidFill>
                  <a:srgbClr val="C00000"/>
                </a:solidFill>
                <a:latin typeface="Arial"/>
              </a:rPr>
              <a:t>Type-IIA cannot be passed </a:t>
            </a:r>
            <a:r>
              <a:rPr lang="en-US" sz="1400" dirty="0">
                <a:latin typeface="Arial"/>
              </a:rPr>
              <a:t>without complex technical solutions highly impacting weight, packaging and cost, e.g. resistors and high-temp cooling system, extra batteries.</a:t>
            </a:r>
            <a:br>
              <a:rPr lang="en-US" sz="1400" dirty="0">
                <a:latin typeface="Arial"/>
              </a:rPr>
            </a:br>
            <a:r>
              <a:rPr lang="en-US" sz="1400" dirty="0">
                <a:solidFill>
                  <a:srgbClr val="C00000"/>
                </a:solidFill>
                <a:latin typeface="Arial"/>
                <a:sym typeface="Wingdings" panose="05000000000000000000" pitchFamily="2" charset="2"/>
              </a:rPr>
              <a:t> </a:t>
            </a:r>
            <a:r>
              <a:rPr lang="en-US" sz="1400" b="1" dirty="0">
                <a:solidFill>
                  <a:srgbClr val="C00000"/>
                </a:solidFill>
                <a:latin typeface="Arial"/>
                <a:sym typeface="Wingdings" panose="05000000000000000000" pitchFamily="2" charset="2"/>
              </a:rPr>
              <a:t>Such solutions kill the economical</a:t>
            </a:r>
            <a:br>
              <a:rPr lang="en-US" sz="1400" b="1" dirty="0">
                <a:solidFill>
                  <a:srgbClr val="C00000"/>
                </a:solidFill>
                <a:latin typeface="Arial"/>
                <a:sym typeface="Wingdings" panose="05000000000000000000" pitchFamily="2" charset="2"/>
              </a:rPr>
            </a:br>
            <a:r>
              <a:rPr lang="en-US" sz="1400" b="1" dirty="0">
                <a:solidFill>
                  <a:srgbClr val="C00000"/>
                </a:solidFill>
                <a:latin typeface="Arial"/>
                <a:sym typeface="Wingdings" panose="05000000000000000000" pitchFamily="2" charset="2"/>
              </a:rPr>
              <a:t>     interest of BEV technology.</a:t>
            </a:r>
            <a:endParaRPr lang="en-US" sz="1400" b="1" dirty="0">
              <a:solidFill>
                <a:srgbClr val="C00000"/>
              </a:solidFill>
              <a:latin typeface="Arial"/>
            </a:endParaRPr>
          </a:p>
        </p:txBody>
      </p:sp>
      <p:sp>
        <p:nvSpPr>
          <p:cNvPr id="22" name="Plus 21"/>
          <p:cNvSpPr/>
          <p:nvPr/>
        </p:nvSpPr>
        <p:spPr bwMode="gray">
          <a:xfrm>
            <a:off x="6591966" y="2188951"/>
            <a:ext cx="722038" cy="630449"/>
          </a:xfrm>
          <a:prstGeom prst="mathPlus">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3" name="Pfeil nach unten 15"/>
          <p:cNvSpPr/>
          <p:nvPr/>
        </p:nvSpPr>
        <p:spPr bwMode="gray">
          <a:xfrm>
            <a:off x="6651020" y="4836659"/>
            <a:ext cx="662984" cy="497341"/>
          </a:xfrm>
          <a:prstGeom prst="downArrow">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4" name="Textfeld 44"/>
          <p:cNvSpPr txBox="1"/>
          <p:nvPr/>
        </p:nvSpPr>
        <p:spPr bwMode="gray">
          <a:xfrm>
            <a:off x="5779358" y="5585048"/>
            <a:ext cx="2498382" cy="358552"/>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a:t>
            </a:r>
            <a:r>
              <a:rPr lang="de-DE" sz="1600" b="1" dirty="0">
                <a:solidFill>
                  <a:srgbClr val="C00000"/>
                </a:solidFill>
                <a:latin typeface="Arial"/>
              </a:rPr>
              <a:t> </a:t>
            </a:r>
            <a:r>
              <a:rPr lang="de-DE" sz="1600" b="1" i="1" dirty="0">
                <a:solidFill>
                  <a:srgbClr val="C00000"/>
                </a:solidFill>
                <a:latin typeface="Arial"/>
              </a:rPr>
              <a:t>not feasible</a:t>
            </a:r>
          </a:p>
        </p:txBody>
      </p:sp>
      <p:sp>
        <p:nvSpPr>
          <p:cNvPr id="27" name="Title 26"/>
          <p:cNvSpPr>
            <a:spLocks noGrp="1"/>
          </p:cNvSpPr>
          <p:nvPr>
            <p:ph type="title"/>
          </p:nvPr>
        </p:nvSpPr>
        <p:spPr>
          <a:xfrm>
            <a:off x="1043608" y="188640"/>
            <a:ext cx="7643192" cy="1143000"/>
          </a:xfrm>
        </p:spPr>
        <p:txBody>
          <a:bodyPr>
            <a:noAutofit/>
          </a:bodyPr>
          <a:lstStyle/>
          <a:p>
            <a:pPr algn="l"/>
            <a:r>
              <a:rPr lang="fr-FR" sz="2800" b="1" dirty="0"/>
              <a:t>Technical background</a:t>
            </a:r>
            <a:br>
              <a:rPr lang="fr-FR" sz="2800" b="1" dirty="0"/>
            </a:br>
            <a:r>
              <a:rPr lang="fr-FR" sz="2400" dirty="0"/>
              <a:t>Description of the issue</a:t>
            </a:r>
          </a:p>
        </p:txBody>
      </p:sp>
      <p:cxnSp>
        <p:nvCxnSpPr>
          <p:cNvPr id="50" name="Straight Connector 49"/>
          <p:cNvCxnSpPr/>
          <p:nvPr/>
        </p:nvCxnSpPr>
        <p:spPr>
          <a:xfrm flipV="1">
            <a:off x="4800600" y="782894"/>
            <a:ext cx="0" cy="531310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1841" y="2876550"/>
            <a:ext cx="1786759"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23528" y="6260068"/>
            <a:ext cx="8363272" cy="369332"/>
          </a:xfrm>
          <a:prstGeom prst="rect">
            <a:avLst/>
          </a:prstGeom>
          <a:solidFill>
            <a:srgbClr val="FFFF00"/>
          </a:solidFill>
        </p:spPr>
        <p:txBody>
          <a:bodyPr wrap="square" rtlCol="0">
            <a:spAutoFit/>
          </a:bodyPr>
          <a:lstStyle/>
          <a:p>
            <a:pPr algn="ctr"/>
            <a:r>
              <a:rPr lang="en-GB" b="1" dirty="0"/>
              <a:t>An alternative approach is needed for BEVs</a:t>
            </a:r>
          </a:p>
        </p:txBody>
      </p:sp>
    </p:spTree>
    <p:extLst>
      <p:ext uri="{BB962C8B-B14F-4D97-AF65-F5344CB8AC3E}">
        <p14:creationId xmlns:p14="http://schemas.microsoft.com/office/powerpoint/2010/main" val="2590199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1"/>
          <p:cNvGrpSpPr/>
          <p:nvPr/>
        </p:nvGrpSpPr>
        <p:grpSpPr>
          <a:xfrm>
            <a:off x="2438400" y="1292168"/>
            <a:ext cx="2322692" cy="844329"/>
            <a:chOff x="5220072" y="1504412"/>
            <a:chExt cx="2322692" cy="844329"/>
          </a:xfrm>
        </p:grpSpPr>
        <p:pic>
          <p:nvPicPr>
            <p:cNvPr id="4" name="Picture 2"/>
            <p:cNvPicPr>
              <a:picLocks noChangeAspect="1" noChangeArrowheads="1"/>
            </p:cNvPicPr>
            <p:nvPr/>
          </p:nvPicPr>
          <p:blipFill>
            <a:blip r:embed="rId2"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a:off x="5220072" y="1627242"/>
              <a:ext cx="2322692" cy="7214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29"/>
            <p:cNvSpPr/>
            <p:nvPr/>
          </p:nvSpPr>
          <p:spPr bwMode="gray">
            <a:xfrm rot="227">
              <a:off x="5764833" y="1504412"/>
              <a:ext cx="1657743" cy="602816"/>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6" name="Textfeld 31"/>
            <p:cNvSpPr txBox="1"/>
            <p:nvPr/>
          </p:nvSpPr>
          <p:spPr bwMode="gray">
            <a:xfrm rot="32467">
              <a:off x="5948615" y="1575713"/>
              <a:ext cx="1254974" cy="323481"/>
            </a:xfrm>
            <a:prstGeom prst="rect">
              <a:avLst/>
            </a:prstGeom>
            <a:noFill/>
          </p:spPr>
          <p:txBody>
            <a:bodyPr vert="horz" wrap="square" lIns="0" tIns="0" rIns="0" bIns="0" rtlCol="0" anchor="t" anchorCtr="0">
              <a:noAutofit/>
            </a:bodyPr>
            <a:lstStyle/>
            <a:p>
              <a:pPr algn="ctr">
                <a:spcBef>
                  <a:spcPts val="400"/>
                </a:spcBef>
                <a:spcAft>
                  <a:spcPct val="0"/>
                </a:spcAft>
              </a:pPr>
              <a:r>
                <a:rPr lang="de-DE" sz="1400" b="1" dirty="0">
                  <a:latin typeface="Arial"/>
                </a:rPr>
                <a:t>BEV &amp; Hybrid vehicles *</a:t>
              </a:r>
            </a:p>
          </p:txBody>
        </p:sp>
      </p:grpSp>
      <p:sp>
        <p:nvSpPr>
          <p:cNvPr id="81" name="Title 80"/>
          <p:cNvSpPr>
            <a:spLocks noGrp="1"/>
          </p:cNvSpPr>
          <p:nvPr>
            <p:ph type="title"/>
          </p:nvPr>
        </p:nvSpPr>
        <p:spPr>
          <a:xfrm>
            <a:off x="1043608" y="188640"/>
            <a:ext cx="7643192" cy="1143000"/>
          </a:xfrm>
        </p:spPr>
        <p:txBody>
          <a:bodyPr>
            <a:normAutofit/>
          </a:bodyPr>
          <a:lstStyle/>
          <a:p>
            <a:pPr algn="l"/>
            <a:r>
              <a:rPr lang="en-GB" sz="2800" b="1" dirty="0"/>
              <a:t>Alternative to Type IIA</a:t>
            </a:r>
            <a:br>
              <a:rPr lang="en-GB" sz="2800" b="1" dirty="0"/>
            </a:br>
            <a:r>
              <a:rPr lang="en-GB" sz="2400" dirty="0"/>
              <a:t>Principles</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7191" y="4356477"/>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953000" y="1292168"/>
            <a:ext cx="2801825" cy="677108"/>
          </a:xfrm>
          <a:prstGeom prst="rect">
            <a:avLst/>
          </a:prstGeom>
        </p:spPr>
        <p:txBody>
          <a:bodyPr wrap="square">
            <a:spAutoFit/>
          </a:bodyPr>
          <a:lstStyle/>
          <a:p>
            <a:pPr>
              <a:spcBef>
                <a:spcPts val="400"/>
              </a:spcBef>
              <a:spcAft>
                <a:spcPct val="0"/>
              </a:spcAft>
            </a:pPr>
            <a:r>
              <a:rPr lang="en-US" sz="1400" b="1" i="1" dirty="0">
                <a:latin typeface="Arial"/>
              </a:rPr>
              <a:t>*  </a:t>
            </a:r>
            <a:r>
              <a:rPr lang="en-US" sz="1200" i="1" dirty="0">
                <a:latin typeface="Arial"/>
              </a:rPr>
              <a:t>M3 class II, III &amp; B + N3 ADR and/or authorized to tow cat. O4, equipped with an ERB system of cat A or B</a:t>
            </a:r>
          </a:p>
        </p:txBody>
      </p:sp>
      <p:pic>
        <p:nvPicPr>
          <p:cNvPr id="9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7992" y="4351914"/>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8631" y="4346297"/>
            <a:ext cx="1191093" cy="1073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8" name="Textfeld 113"/>
          <p:cNvSpPr txBox="1"/>
          <p:nvPr/>
        </p:nvSpPr>
        <p:spPr bwMode="gray">
          <a:xfrm>
            <a:off x="3432646" y="3828477"/>
            <a:ext cx="1367954" cy="414084"/>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t>
            </a:r>
          </a:p>
        </p:txBody>
      </p:sp>
      <p:sp>
        <p:nvSpPr>
          <p:cNvPr id="99" name="Textfeld 113"/>
          <p:cNvSpPr txBox="1"/>
          <p:nvPr/>
        </p:nvSpPr>
        <p:spPr bwMode="gray">
          <a:xfrm>
            <a:off x="5410200" y="3828477"/>
            <a:ext cx="1367954" cy="414084"/>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a:t>
            </a:r>
          </a:p>
        </p:txBody>
      </p:sp>
      <p:sp>
        <p:nvSpPr>
          <p:cNvPr id="100" name="Textfeld 113"/>
          <p:cNvSpPr txBox="1"/>
          <p:nvPr/>
        </p:nvSpPr>
        <p:spPr bwMode="gray">
          <a:xfrm>
            <a:off x="841846" y="3830326"/>
            <a:ext cx="1367954" cy="414084"/>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a:t>
            </a:r>
          </a:p>
        </p:txBody>
      </p:sp>
      <p:sp>
        <p:nvSpPr>
          <p:cNvPr id="13" name="TextBox 12"/>
          <p:cNvSpPr txBox="1"/>
          <p:nvPr/>
        </p:nvSpPr>
        <p:spPr>
          <a:xfrm>
            <a:off x="422396" y="3111299"/>
            <a:ext cx="2272981" cy="369332"/>
          </a:xfrm>
          <a:prstGeom prst="rect">
            <a:avLst/>
          </a:prstGeom>
          <a:solidFill>
            <a:schemeClr val="tx2">
              <a:lumMod val="75000"/>
            </a:schemeClr>
          </a:solidFill>
        </p:spPr>
        <p:txBody>
          <a:bodyPr wrap="square" rtlCol="0">
            <a:spAutoFit/>
          </a:bodyPr>
          <a:lstStyle>
            <a:defPPr>
              <a:defRPr lang="en-US"/>
            </a:defPPr>
            <a:lvl1pPr algn="ctr">
              <a:defRPr sz="2000" b="1" u="sng">
                <a:solidFill>
                  <a:schemeClr val="bg1"/>
                </a:solidFill>
              </a:defRPr>
            </a:lvl1pPr>
          </a:lstStyle>
          <a:p>
            <a:r>
              <a:rPr lang="en-GB" sz="1800" u="none" dirty="0"/>
              <a:t>Current way</a:t>
            </a:r>
          </a:p>
        </p:txBody>
      </p:sp>
      <p:sp>
        <p:nvSpPr>
          <p:cNvPr id="101" name="TextBox 100"/>
          <p:cNvSpPr txBox="1"/>
          <p:nvPr/>
        </p:nvSpPr>
        <p:spPr>
          <a:xfrm>
            <a:off x="3276600" y="3138765"/>
            <a:ext cx="5638799" cy="369332"/>
          </a:xfrm>
          <a:prstGeom prst="rect">
            <a:avLst/>
          </a:prstGeom>
          <a:solidFill>
            <a:schemeClr val="tx2">
              <a:lumMod val="75000"/>
            </a:schemeClr>
          </a:solidFill>
        </p:spPr>
        <p:txBody>
          <a:bodyPr wrap="square" rtlCol="0">
            <a:spAutoFit/>
          </a:bodyPr>
          <a:lstStyle>
            <a:defPPr>
              <a:defRPr lang="en-US"/>
            </a:defPPr>
            <a:lvl1pPr algn="ctr">
              <a:defRPr sz="2000" b="1" u="sng">
                <a:solidFill>
                  <a:schemeClr val="bg1"/>
                </a:solidFill>
              </a:defRPr>
            </a:lvl1pPr>
          </a:lstStyle>
          <a:p>
            <a:r>
              <a:rPr lang="en-GB" sz="1800" u="none" dirty="0"/>
              <a:t>Alternative approach</a:t>
            </a:r>
          </a:p>
        </p:txBody>
      </p:sp>
      <p:sp>
        <p:nvSpPr>
          <p:cNvPr id="15" name="TextBox 14"/>
          <p:cNvSpPr txBox="1"/>
          <p:nvPr/>
        </p:nvSpPr>
        <p:spPr>
          <a:xfrm>
            <a:off x="5714999" y="304800"/>
            <a:ext cx="3160571" cy="584775"/>
          </a:xfrm>
          <a:prstGeom prst="rect">
            <a:avLst/>
          </a:prstGeom>
          <a:solidFill>
            <a:srgbClr val="C00000"/>
          </a:solidFill>
        </p:spPr>
        <p:txBody>
          <a:bodyPr wrap="square" rtlCol="0">
            <a:spAutoFit/>
          </a:bodyPr>
          <a:lstStyle/>
          <a:p>
            <a:pPr algn="ctr"/>
            <a:r>
              <a:rPr lang="en-GB" sz="1600" b="1" dirty="0">
                <a:solidFill>
                  <a:schemeClr val="bg1"/>
                </a:solidFill>
              </a:rPr>
              <a:t>No change for vehicles not equipped with an ERB system</a:t>
            </a:r>
          </a:p>
        </p:txBody>
      </p:sp>
      <p:sp>
        <p:nvSpPr>
          <p:cNvPr id="30" name="TextBox 29"/>
          <p:cNvSpPr txBox="1"/>
          <p:nvPr/>
        </p:nvSpPr>
        <p:spPr>
          <a:xfrm>
            <a:off x="7086600" y="3889097"/>
            <a:ext cx="1676400" cy="1805623"/>
          </a:xfrm>
          <a:prstGeom prst="rect">
            <a:avLst/>
          </a:prstGeom>
        </p:spPr>
        <p:txBody>
          <a:bodyPr wrap="square">
            <a:spAutoFit/>
          </a:bodyPr>
          <a:lstStyle>
            <a:defPPr>
              <a:defRPr lang="en-US"/>
            </a:defPPr>
            <a:lvl1pPr>
              <a:spcBef>
                <a:spcPts val="400"/>
              </a:spcBef>
              <a:spcAft>
                <a:spcPct val="0"/>
              </a:spcAft>
              <a:defRPr sz="1400" b="1" i="1">
                <a:latin typeface="Arial"/>
              </a:defRPr>
            </a:lvl1pPr>
          </a:lstStyle>
          <a:p>
            <a:pPr algn="ctr"/>
            <a:r>
              <a:rPr lang="en-GB" i="0" dirty="0"/>
              <a:t>Brake estimator</a:t>
            </a:r>
          </a:p>
          <a:p>
            <a:pPr algn="ctr"/>
            <a:endParaRPr lang="en-GB" sz="1200" i="0" dirty="0"/>
          </a:p>
          <a:p>
            <a:pPr algn="ctr"/>
            <a:r>
              <a:rPr lang="en-GB" sz="1200" i="0" dirty="0"/>
              <a:t>Warn the driver if performance is below Type-II hot-stop requirements:</a:t>
            </a:r>
          </a:p>
          <a:p>
            <a:pPr algn="ctr"/>
            <a:r>
              <a:rPr lang="en-GB" sz="1200" i="0" dirty="0"/>
              <a:t>N3 = 3.3 m/s² </a:t>
            </a:r>
          </a:p>
          <a:p>
            <a:pPr algn="ctr"/>
            <a:r>
              <a:rPr lang="en-GB" sz="1200" i="0" dirty="0"/>
              <a:t>M3 = 3.75m/s²</a:t>
            </a:r>
          </a:p>
        </p:txBody>
      </p:sp>
      <p:sp>
        <p:nvSpPr>
          <p:cNvPr id="36" name="Pfeil nach unten 84"/>
          <p:cNvSpPr/>
          <p:nvPr/>
        </p:nvSpPr>
        <p:spPr bwMode="gray">
          <a:xfrm rot="19552031">
            <a:off x="4881416" y="2292141"/>
            <a:ext cx="288000" cy="648072"/>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37" name="Pfeil nach unten 84"/>
          <p:cNvSpPr/>
          <p:nvPr/>
        </p:nvSpPr>
        <p:spPr bwMode="gray">
          <a:xfrm rot="2118944">
            <a:off x="1989579" y="2303010"/>
            <a:ext cx="288000" cy="648072"/>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9" name="Rectangle 8"/>
          <p:cNvSpPr/>
          <p:nvPr/>
        </p:nvSpPr>
        <p:spPr>
          <a:xfrm>
            <a:off x="3289619" y="3736696"/>
            <a:ext cx="5625780" cy="27997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p:cNvSpPr/>
          <p:nvPr/>
        </p:nvSpPr>
        <p:spPr>
          <a:xfrm>
            <a:off x="422396" y="3736696"/>
            <a:ext cx="2272981" cy="27997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extBox 9"/>
          <p:cNvSpPr txBox="1"/>
          <p:nvPr/>
        </p:nvSpPr>
        <p:spPr>
          <a:xfrm>
            <a:off x="931771" y="5810974"/>
            <a:ext cx="1125629" cy="307777"/>
          </a:xfrm>
          <a:prstGeom prst="rect">
            <a:avLst/>
          </a:prstGeom>
          <a:noFill/>
        </p:spPr>
        <p:txBody>
          <a:bodyPr wrap="none" rtlCol="0">
            <a:spAutoFit/>
          </a:bodyPr>
          <a:lstStyle/>
          <a:p>
            <a:r>
              <a:rPr lang="fr-FR" sz="1400" b="1" dirty="0"/>
              <a:t>30 +/-5km/h</a:t>
            </a:r>
          </a:p>
        </p:txBody>
      </p:sp>
      <p:sp>
        <p:nvSpPr>
          <p:cNvPr id="42" name="TextBox 41"/>
          <p:cNvSpPr txBox="1"/>
          <p:nvPr/>
        </p:nvSpPr>
        <p:spPr>
          <a:xfrm>
            <a:off x="5517873" y="5794097"/>
            <a:ext cx="1125629" cy="307777"/>
          </a:xfrm>
          <a:prstGeom prst="rect">
            <a:avLst/>
          </a:prstGeom>
          <a:noFill/>
        </p:spPr>
        <p:txBody>
          <a:bodyPr wrap="none" rtlCol="0">
            <a:spAutoFit/>
          </a:bodyPr>
          <a:lstStyle/>
          <a:p>
            <a:r>
              <a:rPr lang="fr-FR" sz="1400" b="1" dirty="0"/>
              <a:t>30 +/-5km/h</a:t>
            </a:r>
          </a:p>
        </p:txBody>
      </p:sp>
      <p:sp>
        <p:nvSpPr>
          <p:cNvPr id="12" name="Rectangle 11"/>
          <p:cNvSpPr/>
          <p:nvPr/>
        </p:nvSpPr>
        <p:spPr>
          <a:xfrm>
            <a:off x="3331223" y="5814536"/>
            <a:ext cx="2002777" cy="738664"/>
          </a:xfrm>
          <a:prstGeom prst="rect">
            <a:avLst/>
          </a:prstGeom>
        </p:spPr>
        <p:txBody>
          <a:bodyPr wrap="square">
            <a:spAutoFit/>
          </a:bodyPr>
          <a:lstStyle/>
          <a:p>
            <a:pPr algn="ctr"/>
            <a:r>
              <a:rPr lang="en-GB" sz="1400" b="1" dirty="0"/>
              <a:t>hot-stop requirements:</a:t>
            </a:r>
          </a:p>
          <a:p>
            <a:pPr algn="ctr"/>
            <a:r>
              <a:rPr lang="en-GB" sz="1400" b="1" dirty="0"/>
              <a:t>N3 = 3.3 m/s² </a:t>
            </a:r>
          </a:p>
          <a:p>
            <a:pPr algn="ctr"/>
            <a:r>
              <a:rPr lang="en-GB" sz="1400" b="1" dirty="0"/>
              <a:t>M3 = 3.75m/s²</a:t>
            </a:r>
          </a:p>
        </p:txBody>
      </p:sp>
      <p:sp>
        <p:nvSpPr>
          <p:cNvPr id="14" name="TextBox 13"/>
          <p:cNvSpPr txBox="1"/>
          <p:nvPr/>
        </p:nvSpPr>
        <p:spPr>
          <a:xfrm>
            <a:off x="4953000" y="3804686"/>
            <a:ext cx="338554" cy="461665"/>
          </a:xfrm>
          <a:prstGeom prst="rect">
            <a:avLst/>
          </a:prstGeom>
          <a:noFill/>
        </p:spPr>
        <p:txBody>
          <a:bodyPr wrap="none" rtlCol="0">
            <a:spAutoFit/>
          </a:bodyPr>
          <a:lstStyle/>
          <a:p>
            <a:r>
              <a:rPr lang="fr-FR" sz="2400" b="1" dirty="0"/>
              <a:t>+</a:t>
            </a:r>
          </a:p>
        </p:txBody>
      </p:sp>
      <p:sp>
        <p:nvSpPr>
          <p:cNvPr id="43" name="TextBox 42"/>
          <p:cNvSpPr txBox="1"/>
          <p:nvPr/>
        </p:nvSpPr>
        <p:spPr>
          <a:xfrm>
            <a:off x="6629400" y="3805535"/>
            <a:ext cx="338554" cy="461665"/>
          </a:xfrm>
          <a:prstGeom prst="rect">
            <a:avLst/>
          </a:prstGeom>
          <a:noFill/>
        </p:spPr>
        <p:txBody>
          <a:bodyPr wrap="none" rtlCol="0">
            <a:spAutoFit/>
          </a:bodyPr>
          <a:lstStyle/>
          <a:p>
            <a:r>
              <a:rPr lang="fr-FR" sz="2400" b="1" dirty="0"/>
              <a:t>+</a:t>
            </a:r>
          </a:p>
        </p:txBody>
      </p:sp>
    </p:spTree>
    <p:extLst>
      <p:ext uri="{BB962C8B-B14F-4D97-AF65-F5344CB8AC3E}">
        <p14:creationId xmlns:p14="http://schemas.microsoft.com/office/powerpoint/2010/main" val="396874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332656"/>
            <a:ext cx="6179040" cy="1143000"/>
          </a:xfrm>
        </p:spPr>
        <p:txBody>
          <a:bodyPr>
            <a:normAutofit/>
          </a:bodyPr>
          <a:lstStyle/>
          <a:p>
            <a:pPr algn="l"/>
            <a:r>
              <a:rPr lang="en-GB" sz="3600" b="1" dirty="0"/>
              <a:t>Background</a:t>
            </a:r>
          </a:p>
        </p:txBody>
      </p:sp>
      <p:sp>
        <p:nvSpPr>
          <p:cNvPr id="3" name="Content Placeholder 2"/>
          <p:cNvSpPr>
            <a:spLocks noGrp="1"/>
          </p:cNvSpPr>
          <p:nvPr>
            <p:ph idx="1"/>
          </p:nvPr>
        </p:nvSpPr>
        <p:spPr>
          <a:xfrm>
            <a:off x="457200" y="1412776"/>
            <a:ext cx="8363272" cy="5400600"/>
          </a:xfrm>
        </p:spPr>
        <p:txBody>
          <a:bodyPr vert="horz" lIns="91440" tIns="45720" rIns="91440" bIns="45720" rtlCol="0">
            <a:noAutofit/>
          </a:bodyPr>
          <a:lstStyle/>
          <a:p>
            <a:pPr>
              <a:spcBef>
                <a:spcPts val="1200"/>
              </a:spcBef>
            </a:pPr>
            <a:r>
              <a:rPr lang="en-GB" sz="1800" dirty="0"/>
              <a:t>At the 2nd session of GRVA in January 2019, OICA and CLEPA were given the opportunity to present the document GRVA-01-27.</a:t>
            </a:r>
          </a:p>
          <a:p>
            <a:pPr>
              <a:spcBef>
                <a:spcPts val="1200"/>
              </a:spcBef>
            </a:pPr>
            <a:r>
              <a:rPr lang="en-GB" sz="1800" dirty="0"/>
              <a:t>At the 4th session of September 2019, OICA presented document GRVA-04-30. The document invited the Contracting Parties to provide their comments to OICA by 31st of October 2019. OICA offered to address them with relevant proposals and justifications, in a proposal for the 5th session of GRVA.</a:t>
            </a:r>
          </a:p>
          <a:p>
            <a:pPr>
              <a:spcBef>
                <a:spcPts val="1200"/>
              </a:spcBef>
            </a:pPr>
            <a:r>
              <a:rPr lang="en-GB" sz="1800" dirty="0"/>
              <a:t>The technical issue is that a Battery Electric Vehicle (BEV) is not able to pass the type IIA test with a fully loaded battery (the worst case for the test), unless the vehicle would be equipped with specific </a:t>
            </a:r>
            <a:r>
              <a:rPr lang="en-US" sz="1800" dirty="0"/>
              <a:t>technical solutions like e.g. resistors with high-temp cooling system, extra batteries.</a:t>
            </a:r>
          </a:p>
          <a:p>
            <a:pPr>
              <a:spcBef>
                <a:spcPts val="1200"/>
              </a:spcBef>
            </a:pPr>
            <a:r>
              <a:rPr lang="en-US" sz="1800" dirty="0"/>
              <a:t>Such solutions would negatively impact the vehicle weight and autonomy, packaging (vehicle architecture) and cost, reducing the environmental and economic interest of BEVs.</a:t>
            </a:r>
          </a:p>
          <a:p>
            <a:pPr>
              <a:spcBef>
                <a:spcPts val="1200"/>
              </a:spcBef>
            </a:pPr>
            <a:r>
              <a:rPr lang="en-US" sz="1800" dirty="0"/>
              <a:t>The issue has been brought up to the table of GRVA in September 2018, OICA is now eager to make progress. What is at stake is to define a regulatory frame to enable the development of electric solutions for heavy vehicles.</a:t>
            </a:r>
          </a:p>
          <a:p>
            <a:pPr>
              <a:spcBef>
                <a:spcPts val="1200"/>
              </a:spcBef>
            </a:pPr>
            <a:endParaRPr lang="en-GB" sz="1800" dirty="0"/>
          </a:p>
        </p:txBody>
      </p:sp>
    </p:spTree>
    <p:extLst>
      <p:ext uri="{BB962C8B-B14F-4D97-AF65-F5344CB8AC3E}">
        <p14:creationId xmlns:p14="http://schemas.microsoft.com/office/powerpoint/2010/main" val="876221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9632" y="332656"/>
            <a:ext cx="6275040" cy="1143000"/>
          </a:xfrm>
        </p:spPr>
        <p:txBody>
          <a:bodyPr>
            <a:normAutofit/>
          </a:bodyPr>
          <a:lstStyle/>
          <a:p>
            <a:pPr algn="l"/>
            <a:r>
              <a:rPr lang="en-GB" sz="3600" b="1" dirty="0"/>
              <a:t>Rationales</a:t>
            </a:r>
          </a:p>
        </p:txBody>
      </p:sp>
      <p:sp>
        <p:nvSpPr>
          <p:cNvPr id="4" name="Content Placeholder 3"/>
          <p:cNvSpPr>
            <a:spLocks noGrp="1"/>
          </p:cNvSpPr>
          <p:nvPr>
            <p:ph idx="1"/>
          </p:nvPr>
        </p:nvSpPr>
        <p:spPr>
          <a:xfrm>
            <a:off x="457200" y="1447800"/>
            <a:ext cx="8229600" cy="5181600"/>
          </a:xfrm>
        </p:spPr>
        <p:txBody>
          <a:bodyPr>
            <a:noAutofit/>
          </a:bodyPr>
          <a:lstStyle/>
          <a:p>
            <a:pPr>
              <a:spcBef>
                <a:spcPts val="1200"/>
              </a:spcBef>
            </a:pPr>
            <a:r>
              <a:rPr lang="en-GB" sz="1800" dirty="0"/>
              <a:t>The main challenge is to ensure the availability of sufficient free capacity in the batteries, to be able to pass the type IIA without using the brakes.</a:t>
            </a:r>
          </a:p>
          <a:p>
            <a:pPr>
              <a:spcBef>
                <a:spcPts val="1200"/>
              </a:spcBef>
            </a:pPr>
            <a:r>
              <a:rPr lang="en-GB" sz="1800" dirty="0"/>
              <a:t>This can of course be done by always keeping a free capacity equivalent to the energy of a type-IIA, which would only be used manually by the driver (e.g. using a dedicated control). The major issue with that simplistic approach is that this permanently free capacity cannot be used for traction.</a:t>
            </a:r>
          </a:p>
          <a:p>
            <a:pPr>
              <a:spcBef>
                <a:spcPts val="1200"/>
              </a:spcBef>
            </a:pPr>
            <a:r>
              <a:rPr lang="en-GB" sz="1800" dirty="0"/>
              <a:t>The interest of the proposed alternatives approach is to permit some </a:t>
            </a:r>
            <a:r>
              <a:rPr lang="en-GB" sz="1800" i="1" dirty="0"/>
              <a:t>smart charging strategies</a:t>
            </a:r>
            <a:r>
              <a:rPr lang="en-GB" sz="1800" dirty="0"/>
              <a:t> (e.g. based on route planning) to optimize the use of the installed battery capacity for the purpose of traction, while ensuring the driver is informed of the available endurance braking capacity and/or being warned if the service brake performance falls below a given threshold.</a:t>
            </a:r>
          </a:p>
          <a:p>
            <a:pPr>
              <a:spcBef>
                <a:spcPts val="1200"/>
              </a:spcBef>
            </a:pPr>
            <a:r>
              <a:rPr lang="en-GB" sz="1800" dirty="0"/>
              <a:t>As an alternative to such </a:t>
            </a:r>
            <a:r>
              <a:rPr lang="en-GB" sz="1800" i="1" dirty="0"/>
              <a:t>smart charging strategies</a:t>
            </a:r>
            <a:r>
              <a:rPr lang="en-GB" sz="1800" dirty="0"/>
              <a:t>, a type-II test with increased performance is also proposed.</a:t>
            </a:r>
          </a:p>
        </p:txBody>
      </p:sp>
    </p:spTree>
    <p:extLst>
      <p:ext uri="{BB962C8B-B14F-4D97-AF65-F5344CB8AC3E}">
        <p14:creationId xmlns:p14="http://schemas.microsoft.com/office/powerpoint/2010/main" val="350109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9632" y="332656"/>
            <a:ext cx="7151914" cy="1143000"/>
          </a:xfrm>
        </p:spPr>
        <p:txBody>
          <a:bodyPr>
            <a:normAutofit/>
          </a:bodyPr>
          <a:lstStyle/>
          <a:p>
            <a:pPr algn="l"/>
            <a:r>
              <a:rPr lang="en-GB" sz="3600" b="1" dirty="0"/>
              <a:t>Rationales</a:t>
            </a:r>
          </a:p>
        </p:txBody>
      </p:sp>
      <p:sp>
        <p:nvSpPr>
          <p:cNvPr id="4" name="Content Placeholder 3"/>
          <p:cNvSpPr>
            <a:spLocks noGrp="1"/>
          </p:cNvSpPr>
          <p:nvPr>
            <p:ph idx="1"/>
          </p:nvPr>
        </p:nvSpPr>
        <p:spPr>
          <a:xfrm>
            <a:off x="457200" y="1447800"/>
            <a:ext cx="8229600" cy="5181600"/>
          </a:xfrm>
        </p:spPr>
        <p:txBody>
          <a:bodyPr>
            <a:noAutofit/>
          </a:bodyPr>
          <a:lstStyle/>
          <a:p>
            <a:pPr>
              <a:spcBef>
                <a:spcPts val="1200"/>
              </a:spcBef>
            </a:pPr>
            <a:r>
              <a:rPr lang="en-GB" sz="1800" dirty="0"/>
              <a:t>Our experience of BEVs on different type of usages (based on customers experience or simulations) shows the battery charge is in the vast majority of cases at a level providing sufficient performance for ensuring safety and users satisfaction, at a similar level as with current vehicles.</a:t>
            </a:r>
          </a:p>
          <a:p>
            <a:pPr>
              <a:spcBef>
                <a:spcPts val="1200"/>
              </a:spcBef>
            </a:pPr>
            <a:r>
              <a:rPr lang="en-GB" sz="1800" dirty="0"/>
              <a:t>The </a:t>
            </a:r>
            <a:r>
              <a:rPr lang="en-GB" sz="1800" i="1" dirty="0"/>
              <a:t>worst case </a:t>
            </a:r>
            <a:r>
              <a:rPr lang="en-GB" sz="1800" dirty="0"/>
              <a:t>which is considered in the regulation to pass type-IIA test (fully charged battery) is something very seldom that the drivers should almost never experience. The proposals we are making now are aiming at ensuring this worst case preserves the safety level of BEVs.</a:t>
            </a:r>
          </a:p>
          <a:p>
            <a:pPr>
              <a:spcBef>
                <a:spcPts val="1200"/>
              </a:spcBef>
            </a:pPr>
            <a:endParaRPr lang="en-GB" sz="1800" dirty="0"/>
          </a:p>
        </p:txBody>
      </p:sp>
    </p:spTree>
    <p:extLst>
      <p:ext uri="{BB962C8B-B14F-4D97-AF65-F5344CB8AC3E}">
        <p14:creationId xmlns:p14="http://schemas.microsoft.com/office/powerpoint/2010/main" val="129258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148619" y="188640"/>
            <a:ext cx="2295494" cy="954107"/>
          </a:xfrm>
          <a:prstGeom prst="rect">
            <a:avLst/>
          </a:prstGeom>
          <a:solidFill>
            <a:schemeClr val="bg1"/>
          </a:solidFill>
        </p:spPr>
        <p:txBody>
          <a:bodyPr wrap="square" rtlCol="0">
            <a:spAutoFit/>
          </a:bodyPr>
          <a:lstStyle/>
          <a:p>
            <a:r>
              <a:rPr lang="en-GB" sz="3600" b="1" dirty="0"/>
              <a:t>Current</a:t>
            </a:r>
            <a:endParaRPr lang="en-GB" sz="3200" b="1" dirty="0"/>
          </a:p>
          <a:p>
            <a:r>
              <a:rPr lang="en-GB" sz="2000" b="1" dirty="0"/>
              <a:t>(Requirements)</a:t>
            </a:r>
          </a:p>
        </p:txBody>
      </p:sp>
      <p:sp>
        <p:nvSpPr>
          <p:cNvPr id="45" name="Pfeil nach unten 84"/>
          <p:cNvSpPr/>
          <p:nvPr/>
        </p:nvSpPr>
        <p:spPr bwMode="gray">
          <a:xfrm rot="19552031">
            <a:off x="4321414" y="1023587"/>
            <a:ext cx="288000" cy="797539"/>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10" name="Bent Arrow 9"/>
          <p:cNvSpPr/>
          <p:nvPr/>
        </p:nvSpPr>
        <p:spPr>
          <a:xfrm rot="10800000" flipH="1">
            <a:off x="4650537" y="1429720"/>
            <a:ext cx="980250" cy="791332"/>
          </a:xfrm>
          <a:prstGeom prst="bentArrow">
            <a:avLst>
              <a:gd name="adj1" fmla="val 17080"/>
              <a:gd name="adj2" fmla="val 20070"/>
              <a:gd name="adj3" fmla="val 19531"/>
              <a:gd name="adj4" fmla="val 43750"/>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40" name="Pfeil nach unten 84"/>
          <p:cNvSpPr/>
          <p:nvPr/>
        </p:nvSpPr>
        <p:spPr bwMode="gray">
          <a:xfrm rot="2419072">
            <a:off x="2227552" y="911604"/>
            <a:ext cx="288000" cy="1825938"/>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2" name="Rectangle 1"/>
          <p:cNvSpPr/>
          <p:nvPr/>
        </p:nvSpPr>
        <p:spPr>
          <a:xfrm>
            <a:off x="990600" y="1362749"/>
            <a:ext cx="2561596" cy="523220"/>
          </a:xfrm>
          <a:prstGeom prst="rect">
            <a:avLst/>
          </a:prstGeom>
          <a:solidFill>
            <a:schemeClr val="accent5"/>
          </a:solidFill>
          <a:ln>
            <a:noFill/>
          </a:ln>
        </p:spPr>
        <p:txBody>
          <a:bodyPr wrap="square">
            <a:spAutoFit/>
          </a:bodyPr>
          <a:lstStyle/>
          <a:p>
            <a:pPr algn="ctr">
              <a:spcBef>
                <a:spcPts val="400"/>
              </a:spcBef>
              <a:spcAft>
                <a:spcPct val="0"/>
              </a:spcAft>
            </a:pPr>
            <a:r>
              <a:rPr lang="en-US" sz="1400" i="1" dirty="0">
                <a:latin typeface="Arial"/>
              </a:rPr>
              <a:t>M3 class II, III &amp; B + N3 ADR + N3 towing O4 trailers</a:t>
            </a:r>
          </a:p>
        </p:txBody>
      </p:sp>
      <p:grpSp>
        <p:nvGrpSpPr>
          <p:cNvPr id="79" name="Group 78"/>
          <p:cNvGrpSpPr/>
          <p:nvPr/>
        </p:nvGrpSpPr>
        <p:grpSpPr>
          <a:xfrm>
            <a:off x="117247" y="2842454"/>
            <a:ext cx="2397353" cy="2775900"/>
            <a:chOff x="117247" y="2743200"/>
            <a:chExt cx="2397353" cy="2775900"/>
          </a:xfrm>
        </p:grpSpPr>
        <p:sp>
          <p:nvSpPr>
            <p:cNvPr id="13" name="TextBox 12"/>
            <p:cNvSpPr txBox="1"/>
            <p:nvPr/>
          </p:nvSpPr>
          <p:spPr>
            <a:xfrm>
              <a:off x="117247" y="2743200"/>
              <a:ext cx="2397353" cy="369332"/>
            </a:xfrm>
            <a:prstGeom prst="rect">
              <a:avLst/>
            </a:prstGeom>
            <a:solidFill>
              <a:srgbClr val="002060"/>
            </a:solidFill>
            <a:ln w="28575">
              <a:solidFill>
                <a:srgbClr val="002060"/>
              </a:solidFill>
            </a:ln>
          </p:spPr>
          <p:txBody>
            <a:bodyPr wrap="square" rtlCol="0">
              <a:spAutoFit/>
            </a:bodyPr>
            <a:lstStyle>
              <a:defPPr>
                <a:defRPr lang="en-US"/>
              </a:defPPr>
              <a:lvl1pPr algn="ctr">
                <a:defRPr b="1" u="none">
                  <a:solidFill>
                    <a:schemeClr val="bg1"/>
                  </a:solidFill>
                </a:defRPr>
              </a:lvl1pPr>
            </a:lstStyle>
            <a:p>
              <a:r>
                <a:rPr lang="en-GB" dirty="0"/>
                <a:t>Type-IIA</a:t>
              </a:r>
            </a:p>
          </p:txBody>
        </p:sp>
        <p:sp>
          <p:nvSpPr>
            <p:cNvPr id="29" name="Rectangle 28"/>
            <p:cNvSpPr/>
            <p:nvPr/>
          </p:nvSpPr>
          <p:spPr>
            <a:xfrm>
              <a:off x="117248" y="3112296"/>
              <a:ext cx="2395530" cy="240680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49"/>
            <p:cNvSpPr/>
            <p:nvPr/>
          </p:nvSpPr>
          <p:spPr>
            <a:xfrm>
              <a:off x="450700" y="3352800"/>
              <a:ext cx="1756416" cy="1600438"/>
            </a:xfrm>
            <a:prstGeom prst="rect">
              <a:avLst/>
            </a:prstGeom>
            <a:ln>
              <a:noFill/>
            </a:ln>
          </p:spPr>
          <p:txBody>
            <a:bodyPr wrap="square">
              <a:spAutoFit/>
            </a:bodyPr>
            <a:lstStyle/>
            <a:p>
              <a:pPr algn="ctr"/>
              <a:r>
                <a:rPr lang="en-GB" sz="1400" b="1" dirty="0">
                  <a:solidFill>
                    <a:srgbClr val="002060"/>
                  </a:solidFill>
                </a:rPr>
                <a:t>6km at 30kph </a:t>
              </a:r>
            </a:p>
            <a:p>
              <a:pPr algn="ctr"/>
              <a:r>
                <a:rPr lang="en-GB" sz="1400" b="1" dirty="0">
                  <a:solidFill>
                    <a:srgbClr val="002060"/>
                  </a:solidFill>
                </a:rPr>
                <a:t>Slope 7%</a:t>
              </a:r>
            </a:p>
            <a:p>
              <a:pPr algn="ctr"/>
              <a:endParaRPr lang="en-GB" sz="1400" b="1" dirty="0">
                <a:solidFill>
                  <a:srgbClr val="002060"/>
                </a:solidFill>
              </a:endParaRPr>
            </a:p>
            <a:p>
              <a:pPr algn="ctr"/>
              <a:r>
                <a:rPr lang="en-GB" sz="1400" i="1" dirty="0">
                  <a:solidFill>
                    <a:srgbClr val="002060"/>
                  </a:solidFill>
                </a:rPr>
                <a:t>(height -420m)</a:t>
              </a:r>
            </a:p>
            <a:p>
              <a:pPr algn="ctr"/>
              <a:endParaRPr lang="en-GB" sz="1400" b="1" dirty="0">
                <a:solidFill>
                  <a:srgbClr val="002060"/>
                </a:solidFill>
              </a:endParaRPr>
            </a:p>
            <a:p>
              <a:pPr algn="ctr"/>
              <a:r>
                <a:rPr lang="en-GB" sz="1400" b="1" dirty="0">
                  <a:solidFill>
                    <a:srgbClr val="002060"/>
                  </a:solidFill>
                </a:rPr>
                <a:t>Don’t use service brakes !</a:t>
              </a:r>
              <a:endParaRPr lang="en-GB" sz="1400" b="1" dirty="0">
                <a:solidFill>
                  <a:srgbClr val="002060"/>
                </a:solidFill>
                <a:sym typeface="Wingdings" panose="05000000000000000000" pitchFamily="2" charset="2"/>
              </a:endParaRPr>
            </a:p>
          </p:txBody>
        </p:sp>
      </p:grpSp>
      <p:grpSp>
        <p:nvGrpSpPr>
          <p:cNvPr id="88" name="Group 87"/>
          <p:cNvGrpSpPr/>
          <p:nvPr/>
        </p:nvGrpSpPr>
        <p:grpSpPr>
          <a:xfrm>
            <a:off x="5858763" y="595263"/>
            <a:ext cx="3047829" cy="1806265"/>
            <a:chOff x="5858763" y="496009"/>
            <a:chExt cx="3047829" cy="1806265"/>
          </a:xfrm>
        </p:grpSpPr>
        <p:sp>
          <p:nvSpPr>
            <p:cNvPr id="89" name="Textfeld 113"/>
            <p:cNvSpPr txBox="1"/>
            <p:nvPr/>
          </p:nvSpPr>
          <p:spPr bwMode="gray">
            <a:xfrm>
              <a:off x="5858763" y="496009"/>
              <a:ext cx="3047829" cy="377400"/>
            </a:xfrm>
            <a:prstGeom prst="rect">
              <a:avLst/>
            </a:prstGeom>
            <a:solidFill>
              <a:srgbClr val="002060"/>
            </a:solidFill>
            <a:ln w="28575">
              <a:solidFill>
                <a:srgbClr val="002060"/>
              </a:solidFill>
            </a:ln>
          </p:spPr>
          <p:txBody>
            <a:bodyPr wrap="square" rtlCol="0">
              <a:spAutoFit/>
            </a:bodyPr>
            <a:lstStyle>
              <a:defPPr>
                <a:defRPr lang="en-US"/>
              </a:defPPr>
              <a:lvl1pPr algn="ctr">
                <a:defRPr b="1" u="none">
                  <a:solidFill>
                    <a:schemeClr val="bg1"/>
                  </a:solidFill>
                </a:defRPr>
              </a:lvl1pPr>
            </a:lstStyle>
            <a:p>
              <a:r>
                <a:rPr lang="de-DE" dirty="0"/>
                <a:t>Type-II</a:t>
              </a:r>
            </a:p>
          </p:txBody>
        </p:sp>
        <p:sp>
          <p:nvSpPr>
            <p:cNvPr id="90" name="Rectangle 89"/>
            <p:cNvSpPr/>
            <p:nvPr/>
          </p:nvSpPr>
          <p:spPr>
            <a:xfrm>
              <a:off x="5943600" y="1017456"/>
              <a:ext cx="1350496" cy="954107"/>
            </a:xfrm>
            <a:prstGeom prst="rect">
              <a:avLst/>
            </a:prstGeom>
            <a:ln>
              <a:noFill/>
            </a:ln>
          </p:spPr>
          <p:txBody>
            <a:bodyPr wrap="square">
              <a:spAutoFit/>
            </a:bodyPr>
            <a:lstStyle/>
            <a:p>
              <a:pPr algn="ctr"/>
              <a:r>
                <a:rPr lang="en-GB" sz="1400" b="1" dirty="0">
                  <a:solidFill>
                    <a:srgbClr val="002060"/>
                  </a:solidFill>
                </a:rPr>
                <a:t>6km at 30kph</a:t>
              </a:r>
            </a:p>
            <a:p>
              <a:pPr algn="ctr"/>
              <a:r>
                <a:rPr lang="en-GB" sz="1400" b="1" dirty="0">
                  <a:solidFill>
                    <a:srgbClr val="002060"/>
                  </a:solidFill>
                </a:rPr>
                <a:t>Slope 6%</a:t>
              </a:r>
            </a:p>
            <a:p>
              <a:pPr algn="ctr"/>
              <a:endParaRPr lang="en-GB" sz="1400" b="1" dirty="0">
                <a:solidFill>
                  <a:srgbClr val="002060"/>
                </a:solidFill>
              </a:endParaRPr>
            </a:p>
            <a:p>
              <a:pPr algn="ctr"/>
              <a:r>
                <a:rPr lang="en-GB" sz="1400" i="1" dirty="0">
                  <a:solidFill>
                    <a:srgbClr val="002060"/>
                  </a:solidFill>
                </a:rPr>
                <a:t>(height -360m)</a:t>
              </a:r>
            </a:p>
          </p:txBody>
        </p:sp>
        <p:sp>
          <p:nvSpPr>
            <p:cNvPr id="91" name="Rectangle 90"/>
            <p:cNvSpPr/>
            <p:nvPr/>
          </p:nvSpPr>
          <p:spPr>
            <a:xfrm>
              <a:off x="7391400" y="1026247"/>
              <a:ext cx="1408462" cy="738664"/>
            </a:xfrm>
            <a:prstGeom prst="rect">
              <a:avLst/>
            </a:prstGeom>
            <a:ln>
              <a:noFill/>
            </a:ln>
          </p:spPr>
          <p:txBody>
            <a:bodyPr wrap="square">
              <a:spAutoFit/>
            </a:bodyPr>
            <a:lstStyle/>
            <a:p>
              <a:pPr algn="ctr"/>
              <a:r>
                <a:rPr lang="en-GB" sz="1400" b="1" dirty="0">
                  <a:solidFill>
                    <a:srgbClr val="002060"/>
                  </a:solidFill>
                </a:rPr>
                <a:t>Hot-stop</a:t>
              </a:r>
            </a:p>
            <a:p>
              <a:pPr algn="ctr"/>
              <a:r>
                <a:rPr lang="en-GB" sz="1400" b="1" dirty="0">
                  <a:solidFill>
                    <a:srgbClr val="002060"/>
                  </a:solidFill>
                </a:rPr>
                <a:t>3.3 m/s² (N3)</a:t>
              </a:r>
            </a:p>
            <a:p>
              <a:pPr algn="ctr"/>
              <a:r>
                <a:rPr lang="en-GB" sz="1400" b="1" dirty="0">
                  <a:solidFill>
                    <a:srgbClr val="002060"/>
                  </a:solidFill>
                </a:rPr>
                <a:t>3.75m/s² (M3)</a:t>
              </a:r>
              <a:endParaRPr lang="en-GB" sz="1400" b="1" dirty="0">
                <a:solidFill>
                  <a:srgbClr val="002060"/>
                </a:solidFill>
                <a:sym typeface="Wingdings" panose="05000000000000000000" pitchFamily="2" charset="2"/>
              </a:endParaRPr>
            </a:p>
          </p:txBody>
        </p:sp>
        <p:sp>
          <p:nvSpPr>
            <p:cNvPr id="92" name="Rectangle 91"/>
            <p:cNvSpPr/>
            <p:nvPr/>
          </p:nvSpPr>
          <p:spPr>
            <a:xfrm>
              <a:off x="5858763" y="880378"/>
              <a:ext cx="3047825" cy="142189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3" name="Rectangle 92"/>
          <p:cNvSpPr/>
          <p:nvPr/>
        </p:nvSpPr>
        <p:spPr>
          <a:xfrm>
            <a:off x="4047495" y="1371852"/>
            <a:ext cx="1210306" cy="523220"/>
          </a:xfrm>
          <a:prstGeom prst="rect">
            <a:avLst/>
          </a:prstGeom>
          <a:solidFill>
            <a:schemeClr val="accent5"/>
          </a:solidFill>
          <a:ln>
            <a:noFill/>
          </a:ln>
        </p:spPr>
        <p:txBody>
          <a:bodyPr wrap="square">
            <a:spAutoFit/>
          </a:bodyPr>
          <a:lstStyle/>
          <a:p>
            <a:pPr algn="ctr">
              <a:spcBef>
                <a:spcPts val="400"/>
              </a:spcBef>
              <a:spcAft>
                <a:spcPct val="0"/>
              </a:spcAft>
            </a:pPr>
            <a:r>
              <a:rPr lang="en-US" sz="1400" i="1" dirty="0">
                <a:latin typeface="Arial"/>
              </a:rPr>
              <a:t>Other vehicles</a:t>
            </a:r>
          </a:p>
        </p:txBody>
      </p:sp>
      <p:pic>
        <p:nvPicPr>
          <p:cNvPr id="21" name="Picture 2"/>
          <p:cNvPicPr>
            <a:picLocks noChangeAspect="1" noChangeArrowheads="1"/>
          </p:cNvPicPr>
          <p:nvPr/>
        </p:nvPicPr>
        <p:blipFill>
          <a:blip r:embed="rId2"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a:off x="2855049" y="294769"/>
            <a:ext cx="2145713" cy="6843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hteck 29"/>
          <p:cNvSpPr/>
          <p:nvPr/>
        </p:nvSpPr>
        <p:spPr bwMode="gray">
          <a:xfrm rot="227">
            <a:off x="3358302" y="178258"/>
            <a:ext cx="1531430" cy="571804"/>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3" name="Textfeld 31"/>
          <p:cNvSpPr txBox="1"/>
          <p:nvPr/>
        </p:nvSpPr>
        <p:spPr bwMode="gray">
          <a:xfrm rot="32467">
            <a:off x="3411226" y="245891"/>
            <a:ext cx="1159350" cy="306839"/>
          </a:xfrm>
          <a:prstGeom prst="rect">
            <a:avLst/>
          </a:prstGeom>
          <a:noFill/>
        </p:spPr>
        <p:txBody>
          <a:bodyPr vert="horz" wrap="square" lIns="0" tIns="0" rIns="0" bIns="0" rtlCol="0" anchor="t" anchorCtr="0">
            <a:noAutofit/>
          </a:bodyPr>
          <a:lstStyle/>
          <a:p>
            <a:pPr algn="ctr">
              <a:spcBef>
                <a:spcPts val="400"/>
              </a:spcBef>
              <a:spcAft>
                <a:spcPct val="0"/>
              </a:spcAft>
            </a:pPr>
            <a:r>
              <a:rPr lang="de-DE" sz="1200" b="1" dirty="0">
                <a:latin typeface="Arial"/>
              </a:rPr>
              <a:t>BEV &amp; Hybrid vehicles **</a:t>
            </a:r>
          </a:p>
        </p:txBody>
      </p:sp>
      <p:sp>
        <p:nvSpPr>
          <p:cNvPr id="24" name="Rectangle 23"/>
          <p:cNvSpPr/>
          <p:nvPr/>
        </p:nvSpPr>
        <p:spPr>
          <a:xfrm>
            <a:off x="4874217" y="161344"/>
            <a:ext cx="1065935" cy="707886"/>
          </a:xfrm>
          <a:prstGeom prst="rect">
            <a:avLst/>
          </a:prstGeom>
        </p:spPr>
        <p:txBody>
          <a:bodyPr wrap="square">
            <a:spAutoFit/>
          </a:bodyPr>
          <a:lstStyle/>
          <a:p>
            <a:r>
              <a:rPr lang="en-US" sz="1000" i="1" dirty="0">
                <a:latin typeface="Arial"/>
              </a:rPr>
              <a:t>** Vehicles equipped with an ERB system of cat A or B</a:t>
            </a:r>
            <a:endParaRPr lang="en-GB" sz="1000" dirty="0"/>
          </a:p>
        </p:txBody>
      </p:sp>
    </p:spTree>
    <p:extLst>
      <p:ext uri="{BB962C8B-B14F-4D97-AF65-F5344CB8AC3E}">
        <p14:creationId xmlns:p14="http://schemas.microsoft.com/office/powerpoint/2010/main" val="57048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additive="base">
                                        <p:cTn id="7" dur="500" fill="hold"/>
                                        <p:tgtEl>
                                          <p:spTgt spid="79"/>
                                        </p:tgtEl>
                                        <p:attrNameLst>
                                          <p:attrName>ppt_x</p:attrName>
                                        </p:attrNameLst>
                                      </p:cBhvr>
                                      <p:tavLst>
                                        <p:tav tm="0">
                                          <p:val>
                                            <p:strVal val="#ppt_x"/>
                                          </p:val>
                                        </p:tav>
                                        <p:tav tm="100000">
                                          <p:val>
                                            <p:strVal val="#ppt_x"/>
                                          </p:val>
                                        </p:tav>
                                      </p:tavLst>
                                    </p:anim>
                                    <p:anim calcmode="lin" valueType="num">
                                      <p:cBhvr additive="base">
                                        <p:cTn id="8"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8"/>
                                        </p:tgtEl>
                                        <p:attrNameLst>
                                          <p:attrName>style.visibility</p:attrName>
                                        </p:attrNameLst>
                                      </p:cBhvr>
                                      <p:to>
                                        <p:strVal val="visible"/>
                                      </p:to>
                                    </p:set>
                                    <p:anim calcmode="lin" valueType="num">
                                      <p:cBhvr additive="base">
                                        <p:cTn id="13" dur="500" fill="hold"/>
                                        <p:tgtEl>
                                          <p:spTgt spid="88"/>
                                        </p:tgtEl>
                                        <p:attrNameLst>
                                          <p:attrName>ppt_x</p:attrName>
                                        </p:attrNameLst>
                                      </p:cBhvr>
                                      <p:tavLst>
                                        <p:tav tm="0">
                                          <p:val>
                                            <p:strVal val="#ppt_x"/>
                                          </p:val>
                                        </p:tav>
                                        <p:tav tm="100000">
                                          <p:val>
                                            <p:strVal val="#ppt_x"/>
                                          </p:val>
                                        </p:tav>
                                      </p:tavLst>
                                    </p:anim>
                                    <p:anim calcmode="lin" valueType="num">
                                      <p:cBhvr additive="base">
                                        <p:cTn id="14"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Pfeil nach unten 84"/>
          <p:cNvSpPr/>
          <p:nvPr/>
        </p:nvSpPr>
        <p:spPr bwMode="gray">
          <a:xfrm rot="19552031">
            <a:off x="4321414" y="1027173"/>
            <a:ext cx="288000" cy="797539"/>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10" name="Bent Arrow 9"/>
          <p:cNvSpPr/>
          <p:nvPr/>
        </p:nvSpPr>
        <p:spPr>
          <a:xfrm rot="10800000" flipH="1">
            <a:off x="4650537" y="1433306"/>
            <a:ext cx="980250" cy="791332"/>
          </a:xfrm>
          <a:prstGeom prst="bentArrow">
            <a:avLst>
              <a:gd name="adj1" fmla="val 17080"/>
              <a:gd name="adj2" fmla="val 20070"/>
              <a:gd name="adj3" fmla="val 19531"/>
              <a:gd name="adj4" fmla="val 43750"/>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40" name="Pfeil nach unten 84"/>
          <p:cNvSpPr/>
          <p:nvPr/>
        </p:nvSpPr>
        <p:spPr bwMode="gray">
          <a:xfrm rot="2419072">
            <a:off x="2227552" y="915190"/>
            <a:ext cx="288000" cy="1825938"/>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2" name="Rectangle 1"/>
          <p:cNvSpPr/>
          <p:nvPr/>
        </p:nvSpPr>
        <p:spPr>
          <a:xfrm>
            <a:off x="990600" y="1366335"/>
            <a:ext cx="2561596" cy="523220"/>
          </a:xfrm>
          <a:prstGeom prst="rect">
            <a:avLst/>
          </a:prstGeom>
          <a:solidFill>
            <a:schemeClr val="accent5"/>
          </a:solidFill>
          <a:ln>
            <a:noFill/>
          </a:ln>
        </p:spPr>
        <p:txBody>
          <a:bodyPr wrap="square">
            <a:spAutoFit/>
          </a:bodyPr>
          <a:lstStyle/>
          <a:p>
            <a:pPr algn="ctr">
              <a:spcBef>
                <a:spcPts val="400"/>
              </a:spcBef>
              <a:spcAft>
                <a:spcPct val="0"/>
              </a:spcAft>
            </a:pPr>
            <a:r>
              <a:rPr lang="en-US" sz="1400" i="1" dirty="0">
                <a:latin typeface="Arial"/>
              </a:rPr>
              <a:t>M3 class II, III &amp; B + N3 ADR + N3 towing O4 trailers</a:t>
            </a:r>
          </a:p>
        </p:txBody>
      </p:sp>
      <p:grpSp>
        <p:nvGrpSpPr>
          <p:cNvPr id="82" name="Group 81"/>
          <p:cNvGrpSpPr/>
          <p:nvPr/>
        </p:nvGrpSpPr>
        <p:grpSpPr>
          <a:xfrm>
            <a:off x="2651180" y="2514600"/>
            <a:ext cx="6374185" cy="2931153"/>
            <a:chOff x="2651180" y="2514600"/>
            <a:chExt cx="6374185" cy="2931153"/>
          </a:xfrm>
        </p:grpSpPr>
        <p:cxnSp>
          <p:nvCxnSpPr>
            <p:cNvPr id="21" name="Straight Connector 20"/>
            <p:cNvCxnSpPr/>
            <p:nvPr/>
          </p:nvCxnSpPr>
          <p:spPr>
            <a:xfrm>
              <a:off x="5029201" y="3158192"/>
              <a:ext cx="0" cy="2287561"/>
            </a:xfrm>
            <a:prstGeom prst="line">
              <a:avLst/>
            </a:prstGeom>
            <a:ln>
              <a:solidFill>
                <a:schemeClr val="tx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2651180" y="2514600"/>
              <a:ext cx="6374185" cy="338554"/>
            </a:xfrm>
            <a:prstGeom prst="rect">
              <a:avLst/>
            </a:prstGeom>
            <a:solidFill>
              <a:srgbClr val="FFFF00"/>
            </a:solidFill>
          </p:spPr>
          <p:txBody>
            <a:bodyPr wrap="square">
              <a:spAutoFit/>
            </a:bodyPr>
            <a:lstStyle/>
            <a:p>
              <a:pPr algn="ctr">
                <a:spcBef>
                  <a:spcPts val="400"/>
                </a:spcBef>
                <a:spcAft>
                  <a:spcPct val="0"/>
                </a:spcAft>
              </a:pPr>
              <a:r>
                <a:rPr lang="de-DE" sz="1600" b="1" i="1" dirty="0"/>
                <a:t>Possible Technical solutions to fulfill current Type-IIA</a:t>
              </a:r>
            </a:p>
          </p:txBody>
        </p:sp>
        <p:pic>
          <p:nvPicPr>
            <p:cNvPr id="3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3120578"/>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TextBox 35"/>
            <p:cNvSpPr txBox="1"/>
            <p:nvPr/>
          </p:nvSpPr>
          <p:spPr>
            <a:xfrm>
              <a:off x="2715015" y="4419600"/>
              <a:ext cx="2237986" cy="738664"/>
            </a:xfrm>
            <a:prstGeom prst="rect">
              <a:avLst/>
            </a:prstGeom>
            <a:solidFill>
              <a:schemeClr val="bg1">
                <a:lumMod val="85000"/>
              </a:schemeClr>
            </a:solidFill>
          </p:spPr>
          <p:txBody>
            <a:bodyPr wrap="square">
              <a:spAutoFit/>
            </a:bodyPr>
            <a:lstStyle>
              <a:defPPr>
                <a:defRPr lang="en-US"/>
              </a:defPPr>
              <a:lvl1pPr marL="449263" indent="-449263" algn="ctr">
                <a:spcBef>
                  <a:spcPts val="400"/>
                </a:spcBef>
                <a:spcAft>
                  <a:spcPct val="0"/>
                </a:spcAft>
                <a:defRPr b="1"/>
              </a:lvl1pPr>
            </a:lstStyle>
            <a:p>
              <a:pPr marL="0" indent="0"/>
              <a:r>
                <a:rPr lang="en-GB" sz="1400" dirty="0"/>
                <a:t>Add an Endurance Brake (e.g. a cooled resistor)</a:t>
              </a:r>
            </a:p>
          </p:txBody>
        </p:sp>
      </p:grpSp>
      <p:pic>
        <p:nvPicPr>
          <p:cNvPr id="38" name="Picture 2"/>
          <p:cNvPicPr>
            <a:picLocks noChangeAspect="1" noChangeArrowheads="1"/>
          </p:cNvPicPr>
          <p:nvPr/>
        </p:nvPicPr>
        <p:blipFill>
          <a:blip r:embed="rId3"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a:off x="2855049" y="298355"/>
            <a:ext cx="2145713" cy="6843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Rechteck 29"/>
          <p:cNvSpPr/>
          <p:nvPr/>
        </p:nvSpPr>
        <p:spPr bwMode="gray">
          <a:xfrm rot="227">
            <a:off x="3358302" y="181844"/>
            <a:ext cx="1531430" cy="571804"/>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43" name="Textfeld 31"/>
          <p:cNvSpPr txBox="1"/>
          <p:nvPr/>
        </p:nvSpPr>
        <p:spPr bwMode="gray">
          <a:xfrm rot="32467">
            <a:off x="3411226" y="249477"/>
            <a:ext cx="1159350" cy="306839"/>
          </a:xfrm>
          <a:prstGeom prst="rect">
            <a:avLst/>
          </a:prstGeom>
          <a:noFill/>
        </p:spPr>
        <p:txBody>
          <a:bodyPr vert="horz" wrap="square" lIns="0" tIns="0" rIns="0" bIns="0" rtlCol="0" anchor="t" anchorCtr="0">
            <a:noAutofit/>
          </a:bodyPr>
          <a:lstStyle/>
          <a:p>
            <a:pPr algn="ctr">
              <a:spcBef>
                <a:spcPts val="400"/>
              </a:spcBef>
              <a:spcAft>
                <a:spcPct val="0"/>
              </a:spcAft>
            </a:pPr>
            <a:r>
              <a:rPr lang="de-DE" sz="1200" b="1" dirty="0">
                <a:latin typeface="Arial"/>
              </a:rPr>
              <a:t>BEV &amp; Hybrid vehicles **</a:t>
            </a:r>
          </a:p>
        </p:txBody>
      </p:sp>
      <p:sp>
        <p:nvSpPr>
          <p:cNvPr id="44" name="Rectangle 43"/>
          <p:cNvSpPr/>
          <p:nvPr/>
        </p:nvSpPr>
        <p:spPr>
          <a:xfrm>
            <a:off x="4874217" y="164930"/>
            <a:ext cx="1065935" cy="707886"/>
          </a:xfrm>
          <a:prstGeom prst="rect">
            <a:avLst/>
          </a:prstGeom>
        </p:spPr>
        <p:txBody>
          <a:bodyPr wrap="square">
            <a:spAutoFit/>
          </a:bodyPr>
          <a:lstStyle/>
          <a:p>
            <a:r>
              <a:rPr lang="en-US" sz="1000" i="1" dirty="0">
                <a:latin typeface="Arial"/>
              </a:rPr>
              <a:t>** Vehicles equipped with an ERB system of cat A or B</a:t>
            </a:r>
            <a:endParaRPr lang="en-GB" sz="1000" dirty="0"/>
          </a:p>
        </p:txBody>
      </p:sp>
      <p:grpSp>
        <p:nvGrpSpPr>
          <p:cNvPr id="79" name="Group 78"/>
          <p:cNvGrpSpPr/>
          <p:nvPr/>
        </p:nvGrpSpPr>
        <p:grpSpPr>
          <a:xfrm>
            <a:off x="117247" y="2846040"/>
            <a:ext cx="2397353" cy="2743200"/>
            <a:chOff x="117247" y="2743200"/>
            <a:chExt cx="2397353" cy="2743200"/>
          </a:xfrm>
        </p:grpSpPr>
        <p:sp>
          <p:nvSpPr>
            <p:cNvPr id="13" name="TextBox 12"/>
            <p:cNvSpPr txBox="1"/>
            <p:nvPr/>
          </p:nvSpPr>
          <p:spPr>
            <a:xfrm>
              <a:off x="117247" y="2743200"/>
              <a:ext cx="2397353" cy="369332"/>
            </a:xfrm>
            <a:prstGeom prst="rect">
              <a:avLst/>
            </a:prstGeom>
            <a:solidFill>
              <a:srgbClr val="002060"/>
            </a:solidFill>
            <a:ln w="28575">
              <a:solidFill>
                <a:srgbClr val="002060"/>
              </a:solidFill>
            </a:ln>
          </p:spPr>
          <p:txBody>
            <a:bodyPr wrap="square" rtlCol="0">
              <a:spAutoFit/>
            </a:bodyPr>
            <a:lstStyle>
              <a:defPPr>
                <a:defRPr lang="en-US"/>
              </a:defPPr>
              <a:lvl1pPr algn="ctr">
                <a:defRPr b="1" u="none">
                  <a:solidFill>
                    <a:schemeClr val="bg1"/>
                  </a:solidFill>
                </a:defRPr>
              </a:lvl1pPr>
            </a:lstStyle>
            <a:p>
              <a:r>
                <a:rPr lang="en-GB" dirty="0"/>
                <a:t>Type-IIA</a:t>
              </a:r>
            </a:p>
          </p:txBody>
        </p:sp>
        <p:sp>
          <p:nvSpPr>
            <p:cNvPr id="29" name="Rectangle 28"/>
            <p:cNvSpPr/>
            <p:nvPr/>
          </p:nvSpPr>
          <p:spPr>
            <a:xfrm>
              <a:off x="117248" y="3079596"/>
              <a:ext cx="2395530" cy="240680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49"/>
            <p:cNvSpPr/>
            <p:nvPr/>
          </p:nvSpPr>
          <p:spPr>
            <a:xfrm>
              <a:off x="450700" y="3352800"/>
              <a:ext cx="1756416" cy="1600438"/>
            </a:xfrm>
            <a:prstGeom prst="rect">
              <a:avLst/>
            </a:prstGeom>
            <a:ln>
              <a:noFill/>
            </a:ln>
          </p:spPr>
          <p:txBody>
            <a:bodyPr wrap="square">
              <a:spAutoFit/>
            </a:bodyPr>
            <a:lstStyle/>
            <a:p>
              <a:pPr algn="ctr"/>
              <a:r>
                <a:rPr lang="en-GB" sz="1400" b="1" dirty="0">
                  <a:solidFill>
                    <a:srgbClr val="002060"/>
                  </a:solidFill>
                </a:rPr>
                <a:t>6km at 30kph </a:t>
              </a:r>
            </a:p>
            <a:p>
              <a:pPr algn="ctr"/>
              <a:r>
                <a:rPr lang="en-GB" sz="1400" b="1" dirty="0">
                  <a:solidFill>
                    <a:srgbClr val="002060"/>
                  </a:solidFill>
                </a:rPr>
                <a:t>Slope 7%</a:t>
              </a:r>
            </a:p>
            <a:p>
              <a:pPr algn="ctr"/>
              <a:endParaRPr lang="en-GB" sz="1400" b="1" dirty="0">
                <a:solidFill>
                  <a:srgbClr val="002060"/>
                </a:solidFill>
              </a:endParaRPr>
            </a:p>
            <a:p>
              <a:pPr algn="ctr"/>
              <a:r>
                <a:rPr lang="en-GB" sz="1400" i="1" dirty="0">
                  <a:solidFill>
                    <a:srgbClr val="002060"/>
                  </a:solidFill>
                </a:rPr>
                <a:t>(height -420m)</a:t>
              </a:r>
            </a:p>
            <a:p>
              <a:pPr algn="ctr"/>
              <a:endParaRPr lang="en-GB" sz="1400" b="1" dirty="0">
                <a:solidFill>
                  <a:srgbClr val="002060"/>
                </a:solidFill>
              </a:endParaRPr>
            </a:p>
            <a:p>
              <a:pPr algn="ctr"/>
              <a:r>
                <a:rPr lang="en-GB" sz="1400" b="1" dirty="0">
                  <a:solidFill>
                    <a:srgbClr val="002060"/>
                  </a:solidFill>
                </a:rPr>
                <a:t>Don’t use service brakes !</a:t>
              </a:r>
              <a:endParaRPr lang="en-GB" sz="1400" b="1" dirty="0">
                <a:solidFill>
                  <a:srgbClr val="002060"/>
                </a:solidFill>
                <a:sym typeface="Wingdings" panose="05000000000000000000" pitchFamily="2" charset="2"/>
              </a:endParaRPr>
            </a:p>
          </p:txBody>
        </p:sp>
      </p:grpSp>
      <p:grpSp>
        <p:nvGrpSpPr>
          <p:cNvPr id="83" name="Group 82"/>
          <p:cNvGrpSpPr/>
          <p:nvPr/>
        </p:nvGrpSpPr>
        <p:grpSpPr>
          <a:xfrm>
            <a:off x="5169237" y="3048000"/>
            <a:ext cx="3856128" cy="2167747"/>
            <a:chOff x="5169237" y="3048000"/>
            <a:chExt cx="3856128" cy="2167747"/>
          </a:xfrm>
        </p:grpSpPr>
        <p:grpSp>
          <p:nvGrpSpPr>
            <p:cNvPr id="61" name="Group 60"/>
            <p:cNvGrpSpPr/>
            <p:nvPr/>
          </p:nvGrpSpPr>
          <p:grpSpPr>
            <a:xfrm>
              <a:off x="5334000" y="3111217"/>
              <a:ext cx="1271067" cy="1073636"/>
              <a:chOff x="5125604" y="3295555"/>
              <a:chExt cx="1271067" cy="1073636"/>
            </a:xfrm>
          </p:grpSpPr>
          <p:pic>
            <p:nvPicPr>
              <p:cNvPr id="3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25604" y="3295555"/>
                <a:ext cx="1191093" cy="1073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Rectangle 32"/>
              <p:cNvSpPr/>
              <p:nvPr/>
            </p:nvSpPr>
            <p:spPr>
              <a:xfrm>
                <a:off x="5833695" y="3537138"/>
                <a:ext cx="562976" cy="584775"/>
              </a:xfrm>
              <a:prstGeom prst="rect">
                <a:avLst/>
              </a:prstGeom>
            </p:spPr>
            <p:txBody>
              <a:bodyPr wrap="none">
                <a:spAutoFit/>
              </a:bodyPr>
              <a:lstStyle/>
              <a:p>
                <a:pPr algn="ctr"/>
                <a:r>
                  <a:rPr lang="en-GB" b="1" dirty="0">
                    <a:solidFill>
                      <a:srgbClr val="FF0000"/>
                    </a:solidFill>
                  </a:rPr>
                  <a:t>X</a:t>
                </a:r>
              </a:p>
              <a:p>
                <a:pPr algn="ctr"/>
                <a:r>
                  <a:rPr lang="en-US" sz="1400" b="1" dirty="0">
                    <a:solidFill>
                      <a:srgbClr val="FF0000"/>
                    </a:solidFill>
                  </a:rPr>
                  <a:t>kWh</a:t>
                </a:r>
                <a:endParaRPr lang="en-GB" sz="1400" b="1" dirty="0">
                  <a:solidFill>
                    <a:srgbClr val="FF0000"/>
                  </a:solidFill>
                </a:endParaRPr>
              </a:p>
            </p:txBody>
          </p:sp>
        </p:grpSp>
        <p:sp>
          <p:nvSpPr>
            <p:cNvPr id="37" name="TextBox 36"/>
            <p:cNvSpPr txBox="1"/>
            <p:nvPr/>
          </p:nvSpPr>
          <p:spPr>
            <a:xfrm>
              <a:off x="5169237" y="4425787"/>
              <a:ext cx="3856128" cy="789960"/>
            </a:xfrm>
            <a:prstGeom prst="rect">
              <a:avLst/>
            </a:prstGeom>
            <a:solidFill>
              <a:schemeClr val="bg1">
                <a:lumMod val="85000"/>
              </a:schemeClr>
            </a:solidFill>
          </p:spPr>
          <p:txBody>
            <a:bodyPr wrap="square">
              <a:spAutoFit/>
            </a:bodyPr>
            <a:lstStyle>
              <a:defPPr>
                <a:defRPr lang="en-US"/>
              </a:defPPr>
              <a:lvl1pPr indent="0" algn="ctr">
                <a:spcBef>
                  <a:spcPts val="400"/>
                </a:spcBef>
                <a:spcAft>
                  <a:spcPct val="0"/>
                </a:spcAft>
                <a:defRPr sz="1400" b="1"/>
              </a:lvl1pPr>
            </a:lstStyle>
            <a:p>
              <a:r>
                <a:rPr lang="en-GB" dirty="0"/>
                <a:t>Secure </a:t>
              </a:r>
              <a:r>
                <a:rPr lang="en-GB" dirty="0">
                  <a:solidFill>
                    <a:srgbClr val="FF0000"/>
                  </a:solidFill>
                </a:rPr>
                <a:t>X kWh</a:t>
              </a:r>
              <a:r>
                <a:rPr lang="en-GB" dirty="0"/>
                <a:t> in the batteries</a:t>
              </a:r>
            </a:p>
            <a:p>
              <a:r>
                <a:rPr lang="en-GB" dirty="0"/>
                <a:t>( </a:t>
              </a:r>
              <a:r>
                <a:rPr lang="en-GB" dirty="0">
                  <a:solidFill>
                    <a:srgbClr val="FF0000"/>
                  </a:solidFill>
                </a:rPr>
                <a:t>X kWh</a:t>
              </a:r>
              <a:r>
                <a:rPr lang="en-GB" dirty="0"/>
                <a:t> = Type-IIA energy )</a:t>
              </a:r>
              <a:br>
                <a:rPr lang="en-GB" dirty="0"/>
              </a:br>
              <a:endParaRPr lang="en-GB" dirty="0"/>
            </a:p>
          </p:txBody>
        </p:sp>
        <p:cxnSp>
          <p:nvCxnSpPr>
            <p:cNvPr id="55" name="Straight Connector 54"/>
            <p:cNvCxnSpPr/>
            <p:nvPr/>
          </p:nvCxnSpPr>
          <p:spPr>
            <a:xfrm>
              <a:off x="6781053" y="3048000"/>
              <a:ext cx="0" cy="1136853"/>
            </a:xfrm>
            <a:prstGeom prst="line">
              <a:avLst/>
            </a:prstGeom>
            <a:ln>
              <a:solidFill>
                <a:schemeClr val="tx2">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p:nvGrpSpPr>
        <p:grpSpPr>
          <a:xfrm>
            <a:off x="6996137" y="3110245"/>
            <a:ext cx="2059922" cy="1048769"/>
            <a:chOff x="6996137" y="3110245"/>
            <a:chExt cx="2059922" cy="1048769"/>
          </a:xfrm>
        </p:grpSpPr>
        <p:grpSp>
          <p:nvGrpSpPr>
            <p:cNvPr id="84" name="Group 83"/>
            <p:cNvGrpSpPr/>
            <p:nvPr/>
          </p:nvGrpSpPr>
          <p:grpSpPr>
            <a:xfrm>
              <a:off x="6996137" y="3110245"/>
              <a:ext cx="2007117" cy="1048769"/>
              <a:chOff x="6996137" y="3110245"/>
              <a:chExt cx="2007117" cy="1048769"/>
            </a:xfrm>
          </p:grpSpPr>
          <p:pic>
            <p:nvPicPr>
              <p:cNvPr id="3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96137" y="3110245"/>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6" name="Group 25"/>
              <p:cNvGrpSpPr/>
              <p:nvPr/>
            </p:nvGrpSpPr>
            <p:grpSpPr>
              <a:xfrm>
                <a:off x="8291536" y="3293206"/>
                <a:ext cx="711718" cy="675560"/>
                <a:chOff x="8161286" y="3439240"/>
                <a:chExt cx="711718" cy="675560"/>
              </a:xfrm>
            </p:grpSpPr>
            <p:pic>
              <p:nvPicPr>
                <p:cNvPr id="4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61286" y="3439240"/>
                  <a:ext cx="711718" cy="644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8184648" y="3619935"/>
                  <a:ext cx="688356" cy="2931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8305800" y="3948661"/>
                  <a:ext cx="457200" cy="1661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62" name="Rectangle 61"/>
            <p:cNvSpPr/>
            <p:nvPr/>
          </p:nvSpPr>
          <p:spPr>
            <a:xfrm>
              <a:off x="8289502" y="3429488"/>
              <a:ext cx="766557" cy="369332"/>
            </a:xfrm>
            <a:prstGeom prst="rect">
              <a:avLst/>
            </a:prstGeom>
          </p:spPr>
          <p:txBody>
            <a:bodyPr wrap="none">
              <a:spAutoFit/>
            </a:bodyPr>
            <a:lstStyle/>
            <a:p>
              <a:r>
                <a:rPr lang="en-GB" b="1" dirty="0">
                  <a:solidFill>
                    <a:srgbClr val="FF0000"/>
                  </a:solidFill>
                </a:rPr>
                <a:t>X</a:t>
              </a:r>
              <a:r>
                <a:rPr lang="en-GB" sz="1400" dirty="0">
                  <a:solidFill>
                    <a:srgbClr val="FF0000"/>
                  </a:solidFill>
                </a:rPr>
                <a:t> </a:t>
              </a:r>
              <a:r>
                <a:rPr lang="en-GB" sz="1400" b="1" dirty="0">
                  <a:solidFill>
                    <a:srgbClr val="FF0000"/>
                  </a:solidFill>
                </a:rPr>
                <a:t>kWh</a:t>
              </a:r>
              <a:endParaRPr lang="en-GB" b="1" dirty="0"/>
            </a:p>
          </p:txBody>
        </p:sp>
      </p:grpSp>
      <p:sp>
        <p:nvSpPr>
          <p:cNvPr id="41" name="Rectangle 40"/>
          <p:cNvSpPr/>
          <p:nvPr/>
        </p:nvSpPr>
        <p:spPr>
          <a:xfrm>
            <a:off x="2651180" y="6172200"/>
            <a:ext cx="6374185" cy="584775"/>
          </a:xfrm>
          <a:prstGeom prst="rect">
            <a:avLst/>
          </a:prstGeom>
          <a:solidFill>
            <a:srgbClr val="FFFF00"/>
          </a:solidFill>
        </p:spPr>
        <p:txBody>
          <a:bodyPr wrap="square">
            <a:spAutoFit/>
          </a:bodyPr>
          <a:lstStyle/>
          <a:p>
            <a:pPr algn="ctr">
              <a:spcBef>
                <a:spcPts val="400"/>
              </a:spcBef>
              <a:spcAft>
                <a:spcPct val="0"/>
              </a:spcAft>
            </a:pPr>
            <a:r>
              <a:rPr lang="de-DE" sz="1600" b="1" i="1" dirty="0"/>
              <a:t>These </a:t>
            </a:r>
            <a:r>
              <a:rPr lang="de-DE" sz="1600" b="1" i="1" dirty="0" err="1"/>
              <a:t>solutions</a:t>
            </a:r>
            <a:r>
              <a:rPr lang="de-DE" sz="1600" b="1" i="1" dirty="0"/>
              <a:t> </a:t>
            </a:r>
            <a:r>
              <a:rPr lang="de-DE" sz="1600" b="1" i="1" dirty="0" err="1"/>
              <a:t>limit</a:t>
            </a:r>
            <a:r>
              <a:rPr lang="de-DE" sz="1600" b="1" i="1" dirty="0"/>
              <a:t> the development of BEVs</a:t>
            </a:r>
            <a:br>
              <a:rPr lang="de-DE" sz="1600" i="1" dirty="0"/>
            </a:br>
            <a:r>
              <a:rPr lang="de-DE" sz="1600" i="1" dirty="0"/>
              <a:t>(increased weight, reduced autonomy, cost...)</a:t>
            </a:r>
          </a:p>
        </p:txBody>
      </p:sp>
      <p:grpSp>
        <p:nvGrpSpPr>
          <p:cNvPr id="85" name="Group 84"/>
          <p:cNvGrpSpPr/>
          <p:nvPr/>
        </p:nvGrpSpPr>
        <p:grpSpPr>
          <a:xfrm>
            <a:off x="2715015" y="5154561"/>
            <a:ext cx="6310350" cy="778859"/>
            <a:chOff x="2715015" y="5154561"/>
            <a:chExt cx="6310350" cy="778859"/>
          </a:xfrm>
        </p:grpSpPr>
        <p:sp>
          <p:nvSpPr>
            <p:cNvPr id="65" name="TextBox 64"/>
            <p:cNvSpPr txBox="1"/>
            <p:nvPr/>
          </p:nvSpPr>
          <p:spPr>
            <a:xfrm>
              <a:off x="2715015" y="5410200"/>
              <a:ext cx="6310350" cy="523220"/>
            </a:xfrm>
            <a:prstGeom prst="rect">
              <a:avLst/>
            </a:prstGeom>
            <a:solidFill>
              <a:schemeClr val="bg1">
                <a:lumMod val="85000"/>
              </a:schemeClr>
            </a:solidFill>
          </p:spPr>
          <p:txBody>
            <a:bodyPr wrap="square">
              <a:spAutoFit/>
            </a:bodyPr>
            <a:lstStyle>
              <a:defPPr>
                <a:defRPr lang="en-US"/>
              </a:defPPr>
              <a:lvl1pPr indent="0" algn="ctr">
                <a:spcBef>
                  <a:spcPts val="400"/>
                </a:spcBef>
                <a:spcAft>
                  <a:spcPct val="0"/>
                </a:spcAft>
                <a:defRPr sz="1400" b="1"/>
              </a:lvl1pPr>
            </a:lstStyle>
            <a:p>
              <a:r>
                <a:rPr lang="en-GB" dirty="0"/>
                <a:t>Secure </a:t>
              </a:r>
              <a:r>
                <a:rPr lang="en-GB" dirty="0">
                  <a:solidFill>
                    <a:srgbClr val="FF0000"/>
                  </a:solidFill>
                </a:rPr>
                <a:t>“less than X kWh” </a:t>
              </a:r>
              <a:r>
                <a:rPr lang="en-GB" dirty="0"/>
                <a:t>in the batteries and</a:t>
              </a:r>
              <a:br>
                <a:rPr lang="en-GB" dirty="0"/>
              </a:br>
              <a:r>
                <a:rPr lang="en-GB" dirty="0"/>
                <a:t>use a supplementary retardation means (e.g. a “small” cooled resistor)</a:t>
              </a:r>
            </a:p>
          </p:txBody>
        </p:sp>
        <p:sp>
          <p:nvSpPr>
            <p:cNvPr id="80" name="Down Arrow 79"/>
            <p:cNvSpPr/>
            <p:nvPr/>
          </p:nvSpPr>
          <p:spPr>
            <a:xfrm>
              <a:off x="3708887" y="5154561"/>
              <a:ext cx="292687" cy="218655"/>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Down Arrow 80"/>
            <p:cNvSpPr/>
            <p:nvPr/>
          </p:nvSpPr>
          <p:spPr>
            <a:xfrm>
              <a:off x="6849793" y="5154561"/>
              <a:ext cx="292687" cy="218655"/>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8" name="Group 87"/>
          <p:cNvGrpSpPr/>
          <p:nvPr/>
        </p:nvGrpSpPr>
        <p:grpSpPr>
          <a:xfrm>
            <a:off x="5858763" y="598849"/>
            <a:ext cx="3047829" cy="1806265"/>
            <a:chOff x="5858763" y="496009"/>
            <a:chExt cx="3047829" cy="1806265"/>
          </a:xfrm>
        </p:grpSpPr>
        <p:sp>
          <p:nvSpPr>
            <p:cNvPr id="89" name="Textfeld 113"/>
            <p:cNvSpPr txBox="1"/>
            <p:nvPr/>
          </p:nvSpPr>
          <p:spPr bwMode="gray">
            <a:xfrm>
              <a:off x="5858763" y="496009"/>
              <a:ext cx="3047829" cy="377400"/>
            </a:xfrm>
            <a:prstGeom prst="rect">
              <a:avLst/>
            </a:prstGeom>
            <a:solidFill>
              <a:srgbClr val="002060"/>
            </a:solidFill>
            <a:ln w="28575">
              <a:solidFill>
                <a:srgbClr val="002060"/>
              </a:solidFill>
            </a:ln>
          </p:spPr>
          <p:txBody>
            <a:bodyPr wrap="square" rtlCol="0">
              <a:spAutoFit/>
            </a:bodyPr>
            <a:lstStyle>
              <a:defPPr>
                <a:defRPr lang="en-US"/>
              </a:defPPr>
              <a:lvl1pPr algn="ctr">
                <a:defRPr b="1" u="none">
                  <a:solidFill>
                    <a:schemeClr val="bg1"/>
                  </a:solidFill>
                </a:defRPr>
              </a:lvl1pPr>
            </a:lstStyle>
            <a:p>
              <a:r>
                <a:rPr lang="de-DE" dirty="0"/>
                <a:t>Type-II</a:t>
              </a:r>
            </a:p>
          </p:txBody>
        </p:sp>
        <p:sp>
          <p:nvSpPr>
            <p:cNvPr id="90" name="Rectangle 89"/>
            <p:cNvSpPr/>
            <p:nvPr/>
          </p:nvSpPr>
          <p:spPr>
            <a:xfrm>
              <a:off x="5943600" y="1017456"/>
              <a:ext cx="1350496" cy="954107"/>
            </a:xfrm>
            <a:prstGeom prst="rect">
              <a:avLst/>
            </a:prstGeom>
            <a:ln>
              <a:noFill/>
            </a:ln>
          </p:spPr>
          <p:txBody>
            <a:bodyPr wrap="square">
              <a:spAutoFit/>
            </a:bodyPr>
            <a:lstStyle/>
            <a:p>
              <a:pPr algn="ctr"/>
              <a:r>
                <a:rPr lang="en-GB" sz="1400" b="1" dirty="0">
                  <a:solidFill>
                    <a:srgbClr val="002060"/>
                  </a:solidFill>
                </a:rPr>
                <a:t>6km at 30kph</a:t>
              </a:r>
            </a:p>
            <a:p>
              <a:pPr algn="ctr"/>
              <a:r>
                <a:rPr lang="en-GB" sz="1400" b="1" dirty="0">
                  <a:solidFill>
                    <a:srgbClr val="002060"/>
                  </a:solidFill>
                </a:rPr>
                <a:t>Slope 6%</a:t>
              </a:r>
            </a:p>
            <a:p>
              <a:pPr algn="ctr"/>
              <a:endParaRPr lang="en-GB" sz="1400" b="1" dirty="0">
                <a:solidFill>
                  <a:srgbClr val="002060"/>
                </a:solidFill>
              </a:endParaRPr>
            </a:p>
            <a:p>
              <a:pPr algn="ctr"/>
              <a:r>
                <a:rPr lang="en-GB" sz="1400" i="1" dirty="0">
                  <a:solidFill>
                    <a:srgbClr val="002060"/>
                  </a:solidFill>
                </a:rPr>
                <a:t>(height -360m)</a:t>
              </a:r>
            </a:p>
          </p:txBody>
        </p:sp>
        <p:sp>
          <p:nvSpPr>
            <p:cNvPr id="91" name="Rectangle 90"/>
            <p:cNvSpPr/>
            <p:nvPr/>
          </p:nvSpPr>
          <p:spPr>
            <a:xfrm>
              <a:off x="7391400" y="1026247"/>
              <a:ext cx="1408462" cy="738664"/>
            </a:xfrm>
            <a:prstGeom prst="rect">
              <a:avLst/>
            </a:prstGeom>
            <a:ln>
              <a:noFill/>
            </a:ln>
          </p:spPr>
          <p:txBody>
            <a:bodyPr wrap="square">
              <a:spAutoFit/>
            </a:bodyPr>
            <a:lstStyle/>
            <a:p>
              <a:pPr algn="ctr"/>
              <a:r>
                <a:rPr lang="en-GB" sz="1400" b="1" dirty="0">
                  <a:solidFill>
                    <a:srgbClr val="002060"/>
                  </a:solidFill>
                </a:rPr>
                <a:t>Hot-stop</a:t>
              </a:r>
            </a:p>
            <a:p>
              <a:pPr algn="ctr"/>
              <a:r>
                <a:rPr lang="en-GB" sz="1400" b="1" dirty="0">
                  <a:solidFill>
                    <a:srgbClr val="002060"/>
                  </a:solidFill>
                </a:rPr>
                <a:t>3.3 m/s² (N3)</a:t>
              </a:r>
            </a:p>
            <a:p>
              <a:pPr algn="ctr"/>
              <a:r>
                <a:rPr lang="en-GB" sz="1400" b="1" dirty="0">
                  <a:solidFill>
                    <a:srgbClr val="002060"/>
                  </a:solidFill>
                </a:rPr>
                <a:t>3.75m/s² (M3)</a:t>
              </a:r>
              <a:endParaRPr lang="en-GB" sz="1400" b="1" dirty="0">
                <a:solidFill>
                  <a:srgbClr val="002060"/>
                </a:solidFill>
                <a:sym typeface="Wingdings" panose="05000000000000000000" pitchFamily="2" charset="2"/>
              </a:endParaRPr>
            </a:p>
          </p:txBody>
        </p:sp>
        <p:sp>
          <p:nvSpPr>
            <p:cNvPr id="92" name="Rectangle 91"/>
            <p:cNvSpPr/>
            <p:nvPr/>
          </p:nvSpPr>
          <p:spPr>
            <a:xfrm>
              <a:off x="5858763" y="880378"/>
              <a:ext cx="3047825" cy="142189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7" name="Rectangle 46"/>
          <p:cNvSpPr/>
          <p:nvPr/>
        </p:nvSpPr>
        <p:spPr>
          <a:xfrm>
            <a:off x="4047495" y="1375438"/>
            <a:ext cx="1210306" cy="523220"/>
          </a:xfrm>
          <a:prstGeom prst="rect">
            <a:avLst/>
          </a:prstGeom>
          <a:solidFill>
            <a:schemeClr val="accent5"/>
          </a:solidFill>
          <a:ln>
            <a:noFill/>
          </a:ln>
        </p:spPr>
        <p:txBody>
          <a:bodyPr wrap="square">
            <a:spAutoFit/>
          </a:bodyPr>
          <a:lstStyle/>
          <a:p>
            <a:pPr algn="ctr">
              <a:spcBef>
                <a:spcPts val="400"/>
              </a:spcBef>
              <a:spcAft>
                <a:spcPct val="0"/>
              </a:spcAft>
            </a:pPr>
            <a:r>
              <a:rPr lang="en-US" sz="1400" i="1" dirty="0">
                <a:latin typeface="Arial"/>
              </a:rPr>
              <a:t>Other vehicles</a:t>
            </a:r>
          </a:p>
        </p:txBody>
      </p:sp>
      <p:sp>
        <p:nvSpPr>
          <p:cNvPr id="48" name="TextBox 47"/>
          <p:cNvSpPr txBox="1"/>
          <p:nvPr/>
        </p:nvSpPr>
        <p:spPr>
          <a:xfrm>
            <a:off x="148618" y="188640"/>
            <a:ext cx="2595419" cy="954107"/>
          </a:xfrm>
          <a:prstGeom prst="rect">
            <a:avLst/>
          </a:prstGeom>
          <a:solidFill>
            <a:schemeClr val="bg1"/>
          </a:solidFill>
        </p:spPr>
        <p:txBody>
          <a:bodyPr wrap="square" rtlCol="0">
            <a:spAutoFit/>
          </a:bodyPr>
          <a:lstStyle/>
          <a:p>
            <a:r>
              <a:rPr lang="en-GB" sz="3600" b="1" dirty="0"/>
              <a:t>Current</a:t>
            </a:r>
          </a:p>
          <a:p>
            <a:r>
              <a:rPr lang="en-GB" sz="2000" b="1" dirty="0"/>
              <a:t>(Possible solutions)</a:t>
            </a:r>
          </a:p>
        </p:txBody>
      </p:sp>
    </p:spTree>
    <p:extLst>
      <p:ext uri="{BB962C8B-B14F-4D97-AF65-F5344CB8AC3E}">
        <p14:creationId xmlns:p14="http://schemas.microsoft.com/office/powerpoint/2010/main" val="178900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additive="base">
                                        <p:cTn id="7" dur="500" fill="hold"/>
                                        <p:tgtEl>
                                          <p:spTgt spid="83"/>
                                        </p:tgtEl>
                                        <p:attrNameLst>
                                          <p:attrName>ppt_x</p:attrName>
                                        </p:attrNameLst>
                                      </p:cBhvr>
                                      <p:tavLst>
                                        <p:tav tm="0">
                                          <p:val>
                                            <p:strVal val="#ppt_x"/>
                                          </p:val>
                                        </p:tav>
                                        <p:tav tm="100000">
                                          <p:val>
                                            <p:strVal val="#ppt_x"/>
                                          </p:val>
                                        </p:tav>
                                      </p:tavLst>
                                    </p:anim>
                                    <p:anim calcmode="lin" valueType="num">
                                      <p:cBhvr additive="base">
                                        <p:cTn id="8"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7"/>
                                        </p:tgtEl>
                                        <p:attrNameLst>
                                          <p:attrName>style.visibility</p:attrName>
                                        </p:attrNameLst>
                                      </p:cBhvr>
                                      <p:to>
                                        <p:strVal val="visible"/>
                                      </p:to>
                                    </p:set>
                                    <p:anim calcmode="lin" valueType="num">
                                      <p:cBhvr additive="base">
                                        <p:cTn id="13" dur="500" fill="hold"/>
                                        <p:tgtEl>
                                          <p:spTgt spid="87"/>
                                        </p:tgtEl>
                                        <p:attrNameLst>
                                          <p:attrName>ppt_x</p:attrName>
                                        </p:attrNameLst>
                                      </p:cBhvr>
                                      <p:tavLst>
                                        <p:tav tm="0">
                                          <p:val>
                                            <p:strVal val="#ppt_x"/>
                                          </p:val>
                                        </p:tav>
                                        <p:tav tm="100000">
                                          <p:val>
                                            <p:strVal val="#ppt_x"/>
                                          </p:val>
                                        </p:tav>
                                      </p:tavLst>
                                    </p:anim>
                                    <p:anim calcmode="lin" valueType="num">
                                      <p:cBhvr additive="base">
                                        <p:cTn id="14"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5"/>
                                        </p:tgtEl>
                                        <p:attrNameLst>
                                          <p:attrName>style.visibility</p:attrName>
                                        </p:attrNameLst>
                                      </p:cBhvr>
                                      <p:to>
                                        <p:strVal val="visible"/>
                                      </p:to>
                                    </p:set>
                                    <p:anim calcmode="lin" valueType="num">
                                      <p:cBhvr additive="base">
                                        <p:cTn id="19" dur="500" fill="hold"/>
                                        <p:tgtEl>
                                          <p:spTgt spid="85"/>
                                        </p:tgtEl>
                                        <p:attrNameLst>
                                          <p:attrName>ppt_x</p:attrName>
                                        </p:attrNameLst>
                                      </p:cBhvr>
                                      <p:tavLst>
                                        <p:tav tm="0">
                                          <p:val>
                                            <p:strVal val="#ppt_x"/>
                                          </p:val>
                                        </p:tav>
                                        <p:tav tm="100000">
                                          <p:val>
                                            <p:strVal val="#ppt_x"/>
                                          </p:val>
                                        </p:tav>
                                      </p:tavLst>
                                    </p:anim>
                                    <p:anim calcmode="lin" valueType="num">
                                      <p:cBhvr additive="base">
                                        <p:cTn id="2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additive="base">
                                        <p:cTn id="25" dur="500" fill="hold"/>
                                        <p:tgtEl>
                                          <p:spTgt spid="41"/>
                                        </p:tgtEl>
                                        <p:attrNameLst>
                                          <p:attrName>ppt_x</p:attrName>
                                        </p:attrNameLst>
                                      </p:cBhvr>
                                      <p:tavLst>
                                        <p:tav tm="0">
                                          <p:val>
                                            <p:strVal val="#ppt_x"/>
                                          </p:val>
                                        </p:tav>
                                        <p:tav tm="100000">
                                          <p:val>
                                            <p:strVal val="#ppt_x"/>
                                          </p:val>
                                        </p:tav>
                                      </p:tavLst>
                                    </p:anim>
                                    <p:anim calcmode="lin" valueType="num">
                                      <p:cBhvr additive="base">
                                        <p:cTn id="2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Pfeil nach unten 84"/>
          <p:cNvSpPr/>
          <p:nvPr/>
        </p:nvSpPr>
        <p:spPr bwMode="gray">
          <a:xfrm rot="19552031">
            <a:off x="4321414" y="1027174"/>
            <a:ext cx="288000" cy="797539"/>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pic>
        <p:nvPicPr>
          <p:cNvPr id="4" name="Picture 2"/>
          <p:cNvPicPr>
            <a:picLocks noChangeAspect="1" noChangeArrowheads="1"/>
          </p:cNvPicPr>
          <p:nvPr/>
        </p:nvPicPr>
        <p:blipFill>
          <a:blip r:embed="rId2"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a:off x="2855049" y="298355"/>
            <a:ext cx="2145713" cy="6843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29"/>
          <p:cNvSpPr/>
          <p:nvPr/>
        </p:nvSpPr>
        <p:spPr bwMode="gray">
          <a:xfrm rot="227">
            <a:off x="3358302" y="181844"/>
            <a:ext cx="1531430" cy="571804"/>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6" name="Textfeld 31"/>
          <p:cNvSpPr txBox="1"/>
          <p:nvPr/>
        </p:nvSpPr>
        <p:spPr bwMode="gray">
          <a:xfrm rot="32467">
            <a:off x="3411226" y="249477"/>
            <a:ext cx="1159350" cy="306839"/>
          </a:xfrm>
          <a:prstGeom prst="rect">
            <a:avLst/>
          </a:prstGeom>
          <a:noFill/>
        </p:spPr>
        <p:txBody>
          <a:bodyPr vert="horz" wrap="square" lIns="0" tIns="0" rIns="0" bIns="0" rtlCol="0" anchor="t" anchorCtr="0">
            <a:noAutofit/>
          </a:bodyPr>
          <a:lstStyle/>
          <a:p>
            <a:pPr algn="ctr">
              <a:spcBef>
                <a:spcPts val="400"/>
              </a:spcBef>
              <a:spcAft>
                <a:spcPct val="0"/>
              </a:spcAft>
            </a:pPr>
            <a:r>
              <a:rPr lang="de-DE" sz="1200" b="1" dirty="0">
                <a:latin typeface="Arial"/>
              </a:rPr>
              <a:t>BEV &amp; Hybrid vehicles **</a:t>
            </a:r>
          </a:p>
        </p:txBody>
      </p:sp>
      <p:sp>
        <p:nvSpPr>
          <p:cNvPr id="8" name="Rectangle 7"/>
          <p:cNvSpPr/>
          <p:nvPr/>
        </p:nvSpPr>
        <p:spPr>
          <a:xfrm>
            <a:off x="4874217" y="164930"/>
            <a:ext cx="1065935" cy="707886"/>
          </a:xfrm>
          <a:prstGeom prst="rect">
            <a:avLst/>
          </a:prstGeom>
        </p:spPr>
        <p:txBody>
          <a:bodyPr wrap="square">
            <a:spAutoFit/>
          </a:bodyPr>
          <a:lstStyle/>
          <a:p>
            <a:r>
              <a:rPr lang="en-US" sz="1000" i="1" dirty="0">
                <a:latin typeface="Arial"/>
              </a:rPr>
              <a:t>** Vehicles equipped with an ERB system of cat A or B</a:t>
            </a:r>
            <a:endParaRPr lang="en-GB" sz="1000" dirty="0"/>
          </a:p>
        </p:txBody>
      </p:sp>
      <p:sp>
        <p:nvSpPr>
          <p:cNvPr id="40" name="Pfeil nach unten 84"/>
          <p:cNvSpPr/>
          <p:nvPr/>
        </p:nvSpPr>
        <p:spPr bwMode="gray">
          <a:xfrm rot="2419072">
            <a:off x="2227551" y="915189"/>
            <a:ext cx="288000" cy="1825939"/>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10" name="Bent Arrow 9"/>
          <p:cNvSpPr/>
          <p:nvPr/>
        </p:nvSpPr>
        <p:spPr>
          <a:xfrm rot="10800000" flipH="1">
            <a:off x="4650537" y="1433307"/>
            <a:ext cx="980250" cy="791332"/>
          </a:xfrm>
          <a:prstGeom prst="bentArrow">
            <a:avLst>
              <a:gd name="adj1" fmla="val 17080"/>
              <a:gd name="adj2" fmla="val 20070"/>
              <a:gd name="adj3" fmla="val 19531"/>
              <a:gd name="adj4" fmla="val 43750"/>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grpSp>
        <p:nvGrpSpPr>
          <p:cNvPr id="15" name="Group 14"/>
          <p:cNvGrpSpPr/>
          <p:nvPr/>
        </p:nvGrpSpPr>
        <p:grpSpPr>
          <a:xfrm>
            <a:off x="6680404" y="3229005"/>
            <a:ext cx="2130270" cy="1723995"/>
            <a:chOff x="6680404" y="3229005"/>
            <a:chExt cx="2130270" cy="1723995"/>
          </a:xfrm>
        </p:grpSpPr>
        <p:sp>
          <p:nvSpPr>
            <p:cNvPr id="43" name="TextBox 42"/>
            <p:cNvSpPr txBox="1"/>
            <p:nvPr/>
          </p:nvSpPr>
          <p:spPr>
            <a:xfrm>
              <a:off x="6680404" y="3229005"/>
              <a:ext cx="364202" cy="461665"/>
            </a:xfrm>
            <a:prstGeom prst="rect">
              <a:avLst/>
            </a:prstGeom>
            <a:noFill/>
          </p:spPr>
          <p:txBody>
            <a:bodyPr wrap="none" rtlCol="0">
              <a:spAutoFit/>
            </a:bodyPr>
            <a:lstStyle/>
            <a:p>
              <a:r>
                <a:rPr lang="fr-FR" sz="2400" b="1" dirty="0">
                  <a:solidFill>
                    <a:srgbClr val="002060"/>
                  </a:solidFill>
                </a:rPr>
                <a:t>+</a:t>
              </a:r>
            </a:p>
          </p:txBody>
        </p:sp>
        <p:sp>
          <p:nvSpPr>
            <p:cNvPr id="30" name="TextBox 29"/>
            <p:cNvSpPr txBox="1"/>
            <p:nvPr/>
          </p:nvSpPr>
          <p:spPr>
            <a:xfrm>
              <a:off x="7054043" y="3321784"/>
              <a:ext cx="1756631" cy="1631216"/>
            </a:xfrm>
            <a:prstGeom prst="rect">
              <a:avLst/>
            </a:prstGeom>
          </p:spPr>
          <p:txBody>
            <a:bodyPr wrap="square">
              <a:spAutoFit/>
            </a:bodyPr>
            <a:lstStyle>
              <a:defPPr>
                <a:defRPr lang="en-US"/>
              </a:defPPr>
              <a:lvl1pPr algn="ctr">
                <a:defRPr sz="1400" b="1"/>
              </a:lvl1pPr>
            </a:lstStyle>
            <a:p>
              <a:r>
                <a:rPr lang="en-GB" sz="1600" dirty="0">
                  <a:solidFill>
                    <a:srgbClr val="002060"/>
                  </a:solidFill>
                  <a:latin typeface="Arial"/>
                </a:rPr>
                <a:t>Brake estimator</a:t>
              </a:r>
            </a:p>
            <a:p>
              <a:endParaRPr lang="en-GB" dirty="0">
                <a:solidFill>
                  <a:srgbClr val="002060"/>
                </a:solidFill>
              </a:endParaRPr>
            </a:p>
            <a:p>
              <a:r>
                <a:rPr lang="en-GB" dirty="0">
                  <a:solidFill>
                    <a:srgbClr val="002060"/>
                  </a:solidFill>
                </a:rPr>
                <a:t>Warn the driver if performance is below:</a:t>
              </a:r>
            </a:p>
            <a:p>
              <a:r>
                <a:rPr lang="en-GB" dirty="0">
                  <a:solidFill>
                    <a:srgbClr val="002060"/>
                  </a:solidFill>
                </a:rPr>
                <a:t>3.3 m/s² (N3) 3.75m/s² (M3)</a:t>
              </a:r>
              <a:endParaRPr lang="en-GB" dirty="0">
                <a:solidFill>
                  <a:srgbClr val="002060"/>
                </a:solidFill>
                <a:sym typeface="Wingdings" panose="05000000000000000000" pitchFamily="2" charset="2"/>
              </a:endParaRPr>
            </a:p>
          </p:txBody>
        </p:sp>
      </p:grpSp>
      <p:grpSp>
        <p:nvGrpSpPr>
          <p:cNvPr id="13" name="Group 12"/>
          <p:cNvGrpSpPr/>
          <p:nvPr/>
        </p:nvGrpSpPr>
        <p:grpSpPr>
          <a:xfrm>
            <a:off x="4876800" y="3234904"/>
            <a:ext cx="1864056" cy="1640970"/>
            <a:chOff x="4876800" y="3234904"/>
            <a:chExt cx="1864056" cy="1640970"/>
          </a:xfrm>
        </p:grpSpPr>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2520" y="3802238"/>
              <a:ext cx="1191093" cy="1073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9" name="Textfeld 113"/>
            <p:cNvSpPr txBox="1"/>
            <p:nvPr/>
          </p:nvSpPr>
          <p:spPr bwMode="gray">
            <a:xfrm>
              <a:off x="5372902" y="3276600"/>
              <a:ext cx="1367954" cy="414084"/>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solidFill>
                    <a:srgbClr val="002060"/>
                  </a:solidFill>
                  <a:latin typeface="Arial"/>
                </a:rPr>
                <a:t>Type-IIA</a:t>
              </a:r>
            </a:p>
          </p:txBody>
        </p:sp>
        <p:sp>
          <p:nvSpPr>
            <p:cNvPr id="14" name="TextBox 13"/>
            <p:cNvSpPr txBox="1"/>
            <p:nvPr/>
          </p:nvSpPr>
          <p:spPr>
            <a:xfrm>
              <a:off x="4876800" y="3234904"/>
              <a:ext cx="364202" cy="461665"/>
            </a:xfrm>
            <a:prstGeom prst="rect">
              <a:avLst/>
            </a:prstGeom>
            <a:noFill/>
          </p:spPr>
          <p:txBody>
            <a:bodyPr wrap="none" rtlCol="0">
              <a:spAutoFit/>
            </a:bodyPr>
            <a:lstStyle/>
            <a:p>
              <a:r>
                <a:rPr lang="fr-FR" sz="2400" b="1" dirty="0">
                  <a:solidFill>
                    <a:srgbClr val="002060"/>
                  </a:solidFill>
                </a:rPr>
                <a:t>+</a:t>
              </a:r>
            </a:p>
          </p:txBody>
        </p:sp>
      </p:grpSp>
      <p:grpSp>
        <p:nvGrpSpPr>
          <p:cNvPr id="17" name="Group 16"/>
          <p:cNvGrpSpPr/>
          <p:nvPr/>
        </p:nvGrpSpPr>
        <p:grpSpPr>
          <a:xfrm>
            <a:off x="2895600" y="1313638"/>
            <a:ext cx="6010990" cy="5501772"/>
            <a:chOff x="2895600" y="1264652"/>
            <a:chExt cx="6010990" cy="5427827"/>
          </a:xfrm>
        </p:grpSpPr>
        <p:sp>
          <p:nvSpPr>
            <p:cNvPr id="101" name="TextBox 100"/>
            <p:cNvSpPr txBox="1"/>
            <p:nvPr/>
          </p:nvSpPr>
          <p:spPr>
            <a:xfrm>
              <a:off x="2895600" y="2741220"/>
              <a:ext cx="6010990" cy="369332"/>
            </a:xfrm>
            <a:prstGeom prst="rect">
              <a:avLst/>
            </a:prstGeom>
            <a:solidFill>
              <a:srgbClr val="E77619"/>
            </a:solidFill>
            <a:ln w="28575">
              <a:solidFill>
                <a:srgbClr val="002060"/>
              </a:solidFill>
            </a:ln>
          </p:spPr>
          <p:txBody>
            <a:bodyPr wrap="square" rtlCol="0">
              <a:spAutoFit/>
            </a:bodyPr>
            <a:lstStyle>
              <a:defPPr>
                <a:defRPr lang="en-US"/>
              </a:defPPr>
              <a:lvl1pPr algn="ctr">
                <a:defRPr b="1" u="none">
                  <a:solidFill>
                    <a:schemeClr val="bg1"/>
                  </a:solidFill>
                </a:defRPr>
              </a:lvl1pPr>
            </a:lstStyle>
            <a:p>
              <a:r>
                <a:rPr lang="en-GB" dirty="0"/>
                <a:t>Type-IV</a:t>
              </a:r>
            </a:p>
          </p:txBody>
        </p:sp>
        <p:sp>
          <p:nvSpPr>
            <p:cNvPr id="9" name="Rectangle 8"/>
            <p:cNvSpPr/>
            <p:nvPr/>
          </p:nvSpPr>
          <p:spPr>
            <a:xfrm>
              <a:off x="2895600" y="3104634"/>
              <a:ext cx="6010990" cy="358784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6" name="Pfeil nach unten 84"/>
            <p:cNvSpPr/>
            <p:nvPr/>
          </p:nvSpPr>
          <p:spPr bwMode="gray">
            <a:xfrm rot="19045004">
              <a:off x="3227076" y="1264652"/>
              <a:ext cx="288000" cy="1242640"/>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25" name="TextBox 24"/>
            <p:cNvSpPr txBox="1"/>
            <p:nvPr/>
          </p:nvSpPr>
          <p:spPr>
            <a:xfrm>
              <a:off x="2954892" y="2397035"/>
              <a:ext cx="2035237" cy="338554"/>
            </a:xfrm>
            <a:prstGeom prst="rect">
              <a:avLst/>
            </a:prstGeom>
            <a:noFill/>
          </p:spPr>
          <p:txBody>
            <a:bodyPr wrap="none" rtlCol="0">
              <a:spAutoFit/>
            </a:bodyPr>
            <a:lstStyle/>
            <a:p>
              <a:r>
                <a:rPr lang="en-GB" sz="1600" i="1" dirty="0"/>
                <a:t>Alternative to Type-IIA</a:t>
              </a:r>
            </a:p>
          </p:txBody>
        </p:sp>
      </p:grpSp>
      <p:sp>
        <p:nvSpPr>
          <p:cNvPr id="54" name="Rectangle 53"/>
          <p:cNvSpPr/>
          <p:nvPr/>
        </p:nvSpPr>
        <p:spPr>
          <a:xfrm>
            <a:off x="4047495" y="1375438"/>
            <a:ext cx="1210306" cy="523220"/>
          </a:xfrm>
          <a:prstGeom prst="rect">
            <a:avLst/>
          </a:prstGeom>
          <a:solidFill>
            <a:schemeClr val="accent5"/>
          </a:solidFill>
          <a:ln>
            <a:noFill/>
          </a:ln>
        </p:spPr>
        <p:txBody>
          <a:bodyPr wrap="square">
            <a:spAutoFit/>
          </a:bodyPr>
          <a:lstStyle/>
          <a:p>
            <a:pPr algn="ctr">
              <a:spcBef>
                <a:spcPts val="400"/>
              </a:spcBef>
              <a:spcAft>
                <a:spcPct val="0"/>
              </a:spcAft>
            </a:pPr>
            <a:r>
              <a:rPr lang="en-US" sz="1400" i="1" dirty="0">
                <a:latin typeface="Arial"/>
              </a:rPr>
              <a:t>Other vehicles</a:t>
            </a:r>
          </a:p>
        </p:txBody>
      </p:sp>
      <p:grpSp>
        <p:nvGrpSpPr>
          <p:cNvPr id="12" name="Group 11"/>
          <p:cNvGrpSpPr/>
          <p:nvPr/>
        </p:nvGrpSpPr>
        <p:grpSpPr>
          <a:xfrm>
            <a:off x="3048000" y="3276600"/>
            <a:ext cx="1618727" cy="3029129"/>
            <a:chOff x="3136231" y="3276600"/>
            <a:chExt cx="1618727" cy="3029129"/>
          </a:xfrm>
        </p:grpSpPr>
        <p:sp>
          <p:nvSpPr>
            <p:cNvPr id="48" name="Rectangle 47"/>
            <p:cNvSpPr/>
            <p:nvPr/>
          </p:nvSpPr>
          <p:spPr>
            <a:xfrm>
              <a:off x="3200400" y="3276600"/>
              <a:ext cx="1490390" cy="369332"/>
            </a:xfrm>
            <a:prstGeom prst="rect">
              <a:avLst/>
            </a:prstGeom>
            <a:ln w="19050">
              <a:noFill/>
              <a:prstDash val="sysDot"/>
            </a:ln>
          </p:spPr>
          <p:txBody>
            <a:bodyPr wrap="square">
              <a:spAutoFit/>
            </a:bodyPr>
            <a:lstStyle/>
            <a:p>
              <a:pPr algn="ctr"/>
              <a:r>
                <a:rPr lang="en-GB" sz="1600" b="1" dirty="0">
                  <a:solidFill>
                    <a:srgbClr val="7030A0"/>
                  </a:solidFill>
                  <a:latin typeface="Arial"/>
                </a:rPr>
                <a:t>Type-II </a:t>
              </a:r>
              <a:r>
                <a:rPr lang="en-GB" b="1" dirty="0">
                  <a:solidFill>
                    <a:srgbClr val="7030A0"/>
                  </a:solidFill>
                  <a:latin typeface="Arial"/>
                </a:rPr>
                <a:t>*</a:t>
              </a:r>
            </a:p>
          </p:txBody>
        </p:sp>
        <p:pic>
          <p:nvPicPr>
            <p:cNvPr id="9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9599" y="3814671"/>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3136231" y="5105400"/>
              <a:ext cx="1618727" cy="1200329"/>
            </a:xfrm>
            <a:prstGeom prst="rect">
              <a:avLst/>
            </a:prstGeom>
          </p:spPr>
          <p:txBody>
            <a:bodyPr wrap="square">
              <a:spAutoFit/>
            </a:bodyPr>
            <a:lstStyle/>
            <a:p>
              <a:pPr algn="ctr"/>
              <a:r>
                <a:rPr lang="en-GB" sz="1600" b="1" dirty="0">
                  <a:solidFill>
                    <a:srgbClr val="7030A0"/>
                  </a:solidFill>
                </a:rPr>
                <a:t>*</a:t>
              </a:r>
              <a:r>
                <a:rPr lang="en-GB" sz="1400" b="1" dirty="0">
                  <a:solidFill>
                    <a:srgbClr val="7030A0"/>
                  </a:solidFill>
                </a:rPr>
                <a:t> Type-II with increased </a:t>
              </a:r>
            </a:p>
            <a:p>
              <a:pPr algn="ctr"/>
              <a:r>
                <a:rPr lang="en-GB" sz="1400" b="1" dirty="0">
                  <a:solidFill>
                    <a:srgbClr val="7030A0"/>
                  </a:solidFill>
                </a:rPr>
                <a:t>Performance</a:t>
              </a:r>
            </a:p>
            <a:p>
              <a:pPr algn="ctr"/>
              <a:r>
                <a:rPr lang="en-GB" sz="1400" b="1" dirty="0">
                  <a:solidFill>
                    <a:srgbClr val="7030A0"/>
                  </a:solidFill>
                </a:rPr>
                <a:t>Slope </a:t>
              </a:r>
              <a:r>
                <a:rPr lang="en-GB" sz="1400" b="1" dirty="0">
                  <a:solidFill>
                    <a:srgbClr val="FF0000"/>
                  </a:solidFill>
                </a:rPr>
                <a:t>7% </a:t>
              </a:r>
            </a:p>
            <a:p>
              <a:pPr algn="ctr"/>
              <a:r>
                <a:rPr lang="en-GB" sz="1400" b="1" dirty="0">
                  <a:solidFill>
                    <a:srgbClr val="7030A0"/>
                  </a:solidFill>
                </a:rPr>
                <a:t>Hot-stop </a:t>
              </a:r>
              <a:r>
                <a:rPr lang="en-GB" sz="1400" b="1" dirty="0">
                  <a:solidFill>
                    <a:srgbClr val="FF0000"/>
                  </a:solidFill>
                  <a:sym typeface="Wingdings" panose="05000000000000000000" pitchFamily="2" charset="2"/>
                </a:rPr>
                <a:t>5</a:t>
              </a:r>
              <a:r>
                <a:rPr lang="en-GB" sz="1400" b="1" dirty="0">
                  <a:solidFill>
                    <a:srgbClr val="FF0000"/>
                  </a:solidFill>
                </a:rPr>
                <a:t> m/s²</a:t>
              </a:r>
            </a:p>
          </p:txBody>
        </p:sp>
      </p:grpSp>
      <p:grpSp>
        <p:nvGrpSpPr>
          <p:cNvPr id="21" name="Group 20"/>
          <p:cNvGrpSpPr/>
          <p:nvPr/>
        </p:nvGrpSpPr>
        <p:grpSpPr>
          <a:xfrm>
            <a:off x="4452476" y="3886200"/>
            <a:ext cx="4512012" cy="2874339"/>
            <a:chOff x="4452476" y="3886200"/>
            <a:chExt cx="4512012" cy="2874339"/>
          </a:xfrm>
        </p:grpSpPr>
        <p:grpSp>
          <p:nvGrpSpPr>
            <p:cNvPr id="16" name="Group 15"/>
            <p:cNvGrpSpPr/>
            <p:nvPr/>
          </p:nvGrpSpPr>
          <p:grpSpPr>
            <a:xfrm>
              <a:off x="4452476" y="5067768"/>
              <a:ext cx="4512012" cy="1692771"/>
              <a:chOff x="4452476" y="5067768"/>
              <a:chExt cx="4512012" cy="1692771"/>
            </a:xfrm>
          </p:grpSpPr>
          <p:sp>
            <p:nvSpPr>
              <p:cNvPr id="33" name="TextBox 32"/>
              <p:cNvSpPr txBox="1"/>
              <p:nvPr/>
            </p:nvSpPr>
            <p:spPr>
              <a:xfrm>
                <a:off x="4874217" y="5067768"/>
                <a:ext cx="4090271" cy="1692771"/>
              </a:xfrm>
              <a:prstGeom prst="rect">
                <a:avLst/>
              </a:prstGeom>
              <a:ln>
                <a:noFill/>
              </a:ln>
            </p:spPr>
            <p:txBody>
              <a:bodyPr wrap="square">
                <a:spAutoFit/>
              </a:bodyPr>
              <a:lstStyle>
                <a:defPPr>
                  <a:defRPr lang="en-US"/>
                </a:defPPr>
                <a:lvl1pPr algn="ctr">
                  <a:defRPr sz="1400" b="1"/>
                </a:lvl1pPr>
              </a:lstStyle>
              <a:p>
                <a:r>
                  <a:rPr lang="en-GB" sz="1300" dirty="0">
                    <a:solidFill>
                      <a:srgbClr val="7030A0"/>
                    </a:solidFill>
                  </a:rPr>
                  <a:t>Secure free </a:t>
                </a:r>
                <a:r>
                  <a:rPr lang="en-US" sz="1300" dirty="0">
                    <a:solidFill>
                      <a:srgbClr val="7030A0"/>
                    </a:solidFill>
                  </a:rPr>
                  <a:t>battery capacity </a:t>
                </a:r>
                <a:r>
                  <a:rPr lang="en-GB" sz="1300" dirty="0">
                    <a:solidFill>
                      <a:srgbClr val="7030A0"/>
                    </a:solidFill>
                  </a:rPr>
                  <a:t>to be able to stabilize speed in the forthcoming (predicted) downhill on the route of the vehicle (the system shall be able to secure at least the energy of a type-II)</a:t>
                </a:r>
              </a:p>
              <a:p>
                <a:r>
                  <a:rPr lang="en-GB" sz="1300" dirty="0">
                    <a:solidFill>
                      <a:srgbClr val="7030A0"/>
                    </a:solidFill>
                  </a:rPr>
                  <a:t>+</a:t>
                </a:r>
              </a:p>
              <a:p>
                <a:r>
                  <a:rPr lang="en-US" sz="1300" dirty="0">
                    <a:solidFill>
                      <a:srgbClr val="7030A0"/>
                    </a:solidFill>
                  </a:rPr>
                  <a:t>Inform driver about the </a:t>
                </a:r>
                <a:r>
                  <a:rPr lang="en-GB" sz="1300" dirty="0">
                    <a:solidFill>
                      <a:srgbClr val="7030A0"/>
                    </a:solidFill>
                  </a:rPr>
                  <a:t>free </a:t>
                </a:r>
                <a:r>
                  <a:rPr lang="en-US" sz="1300" dirty="0">
                    <a:solidFill>
                      <a:srgbClr val="7030A0"/>
                    </a:solidFill>
                  </a:rPr>
                  <a:t>battery capacity (i.e. the available retardation capacity)</a:t>
                </a:r>
              </a:p>
            </p:txBody>
          </p:sp>
          <p:sp>
            <p:nvSpPr>
              <p:cNvPr id="27" name="TextBox 26"/>
              <p:cNvSpPr txBox="1"/>
              <p:nvPr/>
            </p:nvSpPr>
            <p:spPr>
              <a:xfrm>
                <a:off x="4452476" y="5085184"/>
                <a:ext cx="530915" cy="369332"/>
              </a:xfrm>
              <a:prstGeom prst="rect">
                <a:avLst/>
              </a:prstGeom>
              <a:noFill/>
            </p:spPr>
            <p:txBody>
              <a:bodyPr wrap="none" rtlCol="0">
                <a:spAutoFit/>
              </a:bodyPr>
              <a:lstStyle/>
              <a:p>
                <a:r>
                  <a:rPr lang="en-GB" b="1" u="sng" dirty="0">
                    <a:solidFill>
                      <a:srgbClr val="7030A0"/>
                    </a:solidFill>
                  </a:rPr>
                  <a:t>OR</a:t>
                </a:r>
              </a:p>
            </p:txBody>
          </p:sp>
        </p:grpSp>
        <p:sp>
          <p:nvSpPr>
            <p:cNvPr id="18" name="Freeform 17"/>
            <p:cNvSpPr/>
            <p:nvPr/>
          </p:nvSpPr>
          <p:spPr>
            <a:xfrm>
              <a:off x="4762500" y="3886200"/>
              <a:ext cx="3981450" cy="1133475"/>
            </a:xfrm>
            <a:custGeom>
              <a:avLst/>
              <a:gdLst>
                <a:gd name="connsiteX0" fmla="*/ 0 w 3981450"/>
                <a:gd name="connsiteY0" fmla="*/ 0 h 1133475"/>
                <a:gd name="connsiteX1" fmla="*/ 0 w 3981450"/>
                <a:gd name="connsiteY1" fmla="*/ 1133475 h 1133475"/>
                <a:gd name="connsiteX2" fmla="*/ 3981450 w 3981450"/>
                <a:gd name="connsiteY2" fmla="*/ 1133475 h 1133475"/>
              </a:gdLst>
              <a:ahLst/>
              <a:cxnLst>
                <a:cxn ang="0">
                  <a:pos x="connsiteX0" y="connsiteY0"/>
                </a:cxn>
                <a:cxn ang="0">
                  <a:pos x="connsiteX1" y="connsiteY1"/>
                </a:cxn>
                <a:cxn ang="0">
                  <a:pos x="connsiteX2" y="connsiteY2"/>
                </a:cxn>
              </a:cxnLst>
              <a:rect l="l" t="t" r="r" b="b"/>
              <a:pathLst>
                <a:path w="3981450" h="1133475">
                  <a:moveTo>
                    <a:pt x="0" y="0"/>
                  </a:moveTo>
                  <a:lnTo>
                    <a:pt x="0" y="1133475"/>
                  </a:lnTo>
                  <a:lnTo>
                    <a:pt x="3981450" y="1133475"/>
                  </a:lnTo>
                </a:path>
              </a:pathLst>
            </a:custGeom>
            <a:noFill/>
            <a:ln w="19050">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 name="Group 41"/>
          <p:cNvGrpSpPr/>
          <p:nvPr/>
        </p:nvGrpSpPr>
        <p:grpSpPr>
          <a:xfrm>
            <a:off x="117247" y="2846040"/>
            <a:ext cx="2397353" cy="2743200"/>
            <a:chOff x="117247" y="2743200"/>
            <a:chExt cx="2397353" cy="2743200"/>
          </a:xfrm>
        </p:grpSpPr>
        <p:sp>
          <p:nvSpPr>
            <p:cNvPr id="44" name="TextBox 43"/>
            <p:cNvSpPr txBox="1"/>
            <p:nvPr/>
          </p:nvSpPr>
          <p:spPr>
            <a:xfrm>
              <a:off x="117247" y="2743200"/>
              <a:ext cx="2397353" cy="369332"/>
            </a:xfrm>
            <a:prstGeom prst="rect">
              <a:avLst/>
            </a:prstGeom>
            <a:solidFill>
              <a:srgbClr val="002060"/>
            </a:solidFill>
            <a:ln w="28575">
              <a:solidFill>
                <a:srgbClr val="002060"/>
              </a:solidFill>
            </a:ln>
          </p:spPr>
          <p:txBody>
            <a:bodyPr wrap="square" rtlCol="0">
              <a:spAutoFit/>
            </a:bodyPr>
            <a:lstStyle>
              <a:defPPr>
                <a:defRPr lang="en-US"/>
              </a:defPPr>
              <a:lvl1pPr algn="ctr">
                <a:defRPr b="1" u="none">
                  <a:solidFill>
                    <a:schemeClr val="bg1"/>
                  </a:solidFill>
                </a:defRPr>
              </a:lvl1pPr>
            </a:lstStyle>
            <a:p>
              <a:r>
                <a:rPr lang="en-GB" dirty="0"/>
                <a:t>Type-IIA</a:t>
              </a:r>
            </a:p>
          </p:txBody>
        </p:sp>
        <p:sp>
          <p:nvSpPr>
            <p:cNvPr id="47" name="Rectangle 46"/>
            <p:cNvSpPr/>
            <p:nvPr/>
          </p:nvSpPr>
          <p:spPr>
            <a:xfrm>
              <a:off x="117248" y="3079596"/>
              <a:ext cx="2395530" cy="240680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48"/>
            <p:cNvSpPr/>
            <p:nvPr/>
          </p:nvSpPr>
          <p:spPr>
            <a:xfrm>
              <a:off x="450700" y="3352800"/>
              <a:ext cx="1756416" cy="1600438"/>
            </a:xfrm>
            <a:prstGeom prst="rect">
              <a:avLst/>
            </a:prstGeom>
            <a:ln>
              <a:noFill/>
            </a:ln>
          </p:spPr>
          <p:txBody>
            <a:bodyPr wrap="square">
              <a:spAutoFit/>
            </a:bodyPr>
            <a:lstStyle/>
            <a:p>
              <a:pPr algn="ctr"/>
              <a:r>
                <a:rPr lang="en-GB" sz="1400" b="1" dirty="0">
                  <a:solidFill>
                    <a:srgbClr val="002060"/>
                  </a:solidFill>
                </a:rPr>
                <a:t>6km at 30kph </a:t>
              </a:r>
            </a:p>
            <a:p>
              <a:pPr algn="ctr"/>
              <a:r>
                <a:rPr lang="en-GB" sz="1400" b="1" dirty="0">
                  <a:solidFill>
                    <a:srgbClr val="002060"/>
                  </a:solidFill>
                </a:rPr>
                <a:t>Slope 7%</a:t>
              </a:r>
            </a:p>
            <a:p>
              <a:pPr algn="ctr"/>
              <a:endParaRPr lang="en-GB" sz="1400" b="1" dirty="0">
                <a:solidFill>
                  <a:srgbClr val="002060"/>
                </a:solidFill>
              </a:endParaRPr>
            </a:p>
            <a:p>
              <a:pPr algn="ctr"/>
              <a:r>
                <a:rPr lang="en-GB" sz="1400" i="1" dirty="0">
                  <a:solidFill>
                    <a:srgbClr val="002060"/>
                  </a:solidFill>
                </a:rPr>
                <a:t>(height -420m)</a:t>
              </a:r>
            </a:p>
            <a:p>
              <a:pPr algn="ctr"/>
              <a:endParaRPr lang="en-GB" sz="1400" b="1" dirty="0">
                <a:solidFill>
                  <a:srgbClr val="002060"/>
                </a:solidFill>
              </a:endParaRPr>
            </a:p>
            <a:p>
              <a:pPr algn="ctr"/>
              <a:r>
                <a:rPr lang="en-GB" sz="1400" b="1" dirty="0">
                  <a:solidFill>
                    <a:srgbClr val="002060"/>
                  </a:solidFill>
                </a:rPr>
                <a:t>Don’t use service brakes !</a:t>
              </a:r>
              <a:endParaRPr lang="en-GB" sz="1400" b="1" dirty="0">
                <a:solidFill>
                  <a:srgbClr val="002060"/>
                </a:solidFill>
                <a:sym typeface="Wingdings" panose="05000000000000000000" pitchFamily="2" charset="2"/>
              </a:endParaRPr>
            </a:p>
          </p:txBody>
        </p:sp>
      </p:grpSp>
      <p:grpSp>
        <p:nvGrpSpPr>
          <p:cNvPr id="50" name="Group 49"/>
          <p:cNvGrpSpPr/>
          <p:nvPr/>
        </p:nvGrpSpPr>
        <p:grpSpPr>
          <a:xfrm>
            <a:off x="5858763" y="598849"/>
            <a:ext cx="3047829" cy="1806265"/>
            <a:chOff x="5858763" y="496009"/>
            <a:chExt cx="3047829" cy="1806265"/>
          </a:xfrm>
        </p:grpSpPr>
        <p:sp>
          <p:nvSpPr>
            <p:cNvPr id="51" name="Textfeld 113"/>
            <p:cNvSpPr txBox="1"/>
            <p:nvPr/>
          </p:nvSpPr>
          <p:spPr bwMode="gray">
            <a:xfrm>
              <a:off x="5858763" y="496009"/>
              <a:ext cx="3047829" cy="377400"/>
            </a:xfrm>
            <a:prstGeom prst="rect">
              <a:avLst/>
            </a:prstGeom>
            <a:solidFill>
              <a:srgbClr val="002060"/>
            </a:solidFill>
            <a:ln w="28575">
              <a:solidFill>
                <a:srgbClr val="002060"/>
              </a:solidFill>
            </a:ln>
          </p:spPr>
          <p:txBody>
            <a:bodyPr wrap="square" rtlCol="0">
              <a:spAutoFit/>
            </a:bodyPr>
            <a:lstStyle>
              <a:defPPr>
                <a:defRPr lang="en-US"/>
              </a:defPPr>
              <a:lvl1pPr algn="ctr">
                <a:defRPr b="1" u="none">
                  <a:solidFill>
                    <a:schemeClr val="bg1"/>
                  </a:solidFill>
                </a:defRPr>
              </a:lvl1pPr>
            </a:lstStyle>
            <a:p>
              <a:r>
                <a:rPr lang="de-DE" dirty="0"/>
                <a:t>Type-II</a:t>
              </a:r>
            </a:p>
          </p:txBody>
        </p:sp>
        <p:sp>
          <p:nvSpPr>
            <p:cNvPr id="52" name="Rectangle 51"/>
            <p:cNvSpPr/>
            <p:nvPr/>
          </p:nvSpPr>
          <p:spPr>
            <a:xfrm>
              <a:off x="5943600" y="1017456"/>
              <a:ext cx="1350496" cy="954107"/>
            </a:xfrm>
            <a:prstGeom prst="rect">
              <a:avLst/>
            </a:prstGeom>
            <a:ln>
              <a:noFill/>
            </a:ln>
          </p:spPr>
          <p:txBody>
            <a:bodyPr wrap="square">
              <a:spAutoFit/>
            </a:bodyPr>
            <a:lstStyle/>
            <a:p>
              <a:pPr algn="ctr"/>
              <a:r>
                <a:rPr lang="en-GB" sz="1400" b="1" dirty="0">
                  <a:solidFill>
                    <a:srgbClr val="002060"/>
                  </a:solidFill>
                </a:rPr>
                <a:t>6km at 30kph</a:t>
              </a:r>
            </a:p>
            <a:p>
              <a:pPr algn="ctr"/>
              <a:r>
                <a:rPr lang="en-GB" sz="1400" b="1" dirty="0">
                  <a:solidFill>
                    <a:srgbClr val="002060"/>
                  </a:solidFill>
                </a:rPr>
                <a:t>Slope 6%</a:t>
              </a:r>
            </a:p>
            <a:p>
              <a:pPr algn="ctr"/>
              <a:endParaRPr lang="en-GB" sz="1400" b="1" dirty="0">
                <a:solidFill>
                  <a:srgbClr val="002060"/>
                </a:solidFill>
              </a:endParaRPr>
            </a:p>
            <a:p>
              <a:pPr algn="ctr"/>
              <a:r>
                <a:rPr lang="en-GB" sz="1400" i="1" dirty="0">
                  <a:solidFill>
                    <a:srgbClr val="002060"/>
                  </a:solidFill>
                </a:rPr>
                <a:t>(height -360m)</a:t>
              </a:r>
            </a:p>
          </p:txBody>
        </p:sp>
        <p:sp>
          <p:nvSpPr>
            <p:cNvPr id="53" name="Rectangle 52"/>
            <p:cNvSpPr/>
            <p:nvPr/>
          </p:nvSpPr>
          <p:spPr>
            <a:xfrm>
              <a:off x="7391400" y="1026247"/>
              <a:ext cx="1408462" cy="738664"/>
            </a:xfrm>
            <a:prstGeom prst="rect">
              <a:avLst/>
            </a:prstGeom>
            <a:ln>
              <a:noFill/>
            </a:ln>
          </p:spPr>
          <p:txBody>
            <a:bodyPr wrap="square">
              <a:spAutoFit/>
            </a:bodyPr>
            <a:lstStyle/>
            <a:p>
              <a:pPr algn="ctr"/>
              <a:r>
                <a:rPr lang="en-GB" sz="1400" b="1" dirty="0">
                  <a:solidFill>
                    <a:srgbClr val="002060"/>
                  </a:solidFill>
                </a:rPr>
                <a:t>Hot-stop</a:t>
              </a:r>
            </a:p>
            <a:p>
              <a:pPr algn="ctr"/>
              <a:r>
                <a:rPr lang="en-GB" sz="1400" b="1" dirty="0">
                  <a:solidFill>
                    <a:srgbClr val="002060"/>
                  </a:solidFill>
                </a:rPr>
                <a:t>3.3 m/s² (N3)</a:t>
              </a:r>
            </a:p>
            <a:p>
              <a:pPr algn="ctr"/>
              <a:r>
                <a:rPr lang="en-GB" sz="1400" b="1" dirty="0">
                  <a:solidFill>
                    <a:srgbClr val="002060"/>
                  </a:solidFill>
                </a:rPr>
                <a:t>3.75m/s² (M3)</a:t>
              </a:r>
              <a:endParaRPr lang="en-GB" sz="1400" b="1" dirty="0">
                <a:solidFill>
                  <a:srgbClr val="002060"/>
                </a:solidFill>
                <a:sym typeface="Wingdings" panose="05000000000000000000" pitchFamily="2" charset="2"/>
              </a:endParaRPr>
            </a:p>
          </p:txBody>
        </p:sp>
        <p:sp>
          <p:nvSpPr>
            <p:cNvPr id="55" name="Rectangle 54"/>
            <p:cNvSpPr/>
            <p:nvPr/>
          </p:nvSpPr>
          <p:spPr>
            <a:xfrm>
              <a:off x="5858763" y="880378"/>
              <a:ext cx="3047825" cy="142189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56" name="TextBox 55"/>
          <p:cNvSpPr txBox="1"/>
          <p:nvPr/>
        </p:nvSpPr>
        <p:spPr>
          <a:xfrm>
            <a:off x="148619" y="188640"/>
            <a:ext cx="2295494" cy="1200329"/>
          </a:xfrm>
          <a:prstGeom prst="rect">
            <a:avLst/>
          </a:prstGeom>
          <a:solidFill>
            <a:schemeClr val="bg1"/>
          </a:solidFill>
        </p:spPr>
        <p:txBody>
          <a:bodyPr wrap="square" rtlCol="0">
            <a:spAutoFit/>
          </a:bodyPr>
          <a:lstStyle/>
          <a:p>
            <a:r>
              <a:rPr lang="en-GB" sz="3600" b="1" u="sng" dirty="0">
                <a:solidFill>
                  <a:srgbClr val="FF0000"/>
                </a:solidFill>
              </a:rPr>
              <a:t>Proposal</a:t>
            </a:r>
          </a:p>
          <a:p>
            <a:endParaRPr lang="en-GB" sz="3600" b="1" dirty="0"/>
          </a:p>
        </p:txBody>
      </p:sp>
      <p:sp>
        <p:nvSpPr>
          <p:cNvPr id="2" name="Rectangle 1"/>
          <p:cNvSpPr/>
          <p:nvPr/>
        </p:nvSpPr>
        <p:spPr>
          <a:xfrm>
            <a:off x="990600" y="1366336"/>
            <a:ext cx="2561596" cy="523220"/>
          </a:xfrm>
          <a:prstGeom prst="rect">
            <a:avLst/>
          </a:prstGeom>
          <a:solidFill>
            <a:schemeClr val="accent5"/>
          </a:solidFill>
          <a:ln>
            <a:noFill/>
          </a:ln>
        </p:spPr>
        <p:txBody>
          <a:bodyPr wrap="square">
            <a:spAutoFit/>
          </a:bodyPr>
          <a:lstStyle/>
          <a:p>
            <a:pPr algn="ctr">
              <a:spcBef>
                <a:spcPts val="400"/>
              </a:spcBef>
              <a:spcAft>
                <a:spcPct val="0"/>
              </a:spcAft>
            </a:pPr>
            <a:r>
              <a:rPr lang="en-US" sz="1400" i="1" dirty="0">
                <a:latin typeface="Arial"/>
              </a:rPr>
              <a:t>M3 class II, III &amp; B + N3 ADR + N3 towing O4 trailers</a:t>
            </a:r>
          </a:p>
        </p:txBody>
      </p:sp>
    </p:spTree>
    <p:extLst>
      <p:ext uri="{BB962C8B-B14F-4D97-AF65-F5344CB8AC3E}">
        <p14:creationId xmlns:p14="http://schemas.microsoft.com/office/powerpoint/2010/main" val="191559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6908" y="2286000"/>
            <a:ext cx="5454827" cy="707886"/>
          </a:xfrm>
          <a:prstGeom prst="rect">
            <a:avLst/>
          </a:prstGeom>
          <a:noFill/>
        </p:spPr>
        <p:txBody>
          <a:bodyPr wrap="none" rtlCol="0">
            <a:spAutoFit/>
          </a:bodyPr>
          <a:lstStyle/>
          <a:p>
            <a:pPr algn="ctr"/>
            <a:r>
              <a:rPr lang="en-GB" sz="4000" dirty="0"/>
              <a:t>Thanks for your attention</a:t>
            </a:r>
          </a:p>
        </p:txBody>
      </p:sp>
    </p:spTree>
    <p:extLst>
      <p:ext uri="{BB962C8B-B14F-4D97-AF65-F5344CB8AC3E}">
        <p14:creationId xmlns:p14="http://schemas.microsoft.com/office/powerpoint/2010/main" val="385493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2286000"/>
            <a:ext cx="5318635" cy="707886"/>
          </a:xfrm>
          <a:prstGeom prst="rect">
            <a:avLst/>
          </a:prstGeom>
          <a:noFill/>
        </p:spPr>
        <p:txBody>
          <a:bodyPr wrap="none" rtlCol="0">
            <a:spAutoFit/>
          </a:bodyPr>
          <a:lstStyle/>
          <a:p>
            <a:pPr algn="ctr"/>
            <a:r>
              <a:rPr lang="en-GB" sz="4000" dirty="0"/>
              <a:t>Backup slides (reminder)</a:t>
            </a:r>
          </a:p>
        </p:txBody>
      </p:sp>
    </p:spTree>
    <p:extLst>
      <p:ext uri="{BB962C8B-B14F-4D97-AF65-F5344CB8AC3E}">
        <p14:creationId xmlns:p14="http://schemas.microsoft.com/office/powerpoint/2010/main" val="2407746124"/>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id="{41F3EA33-912A-4903-8CCA-99FF488B0193}" vid="{C303C125-C101-4B8B-B005-6DF588CFC6F5}"/>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Masque Présentation avec nouveau logo</Template>
  <TotalTime>63</TotalTime>
  <Words>1239</Words>
  <Application>Microsoft Office PowerPoint</Application>
  <PresentationFormat>On-screen Show (4:3)</PresentationFormat>
  <Paragraphs>186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Masque présentation OICA</vt:lpstr>
      <vt:lpstr>Alternative Approach to UN R13 Type-IIA for Battery Electric Vehicles</vt:lpstr>
      <vt:lpstr>Background</vt:lpstr>
      <vt:lpstr>Rationales</vt:lpstr>
      <vt:lpstr>Rationales</vt:lpstr>
      <vt:lpstr>PowerPoint Presentation</vt:lpstr>
      <vt:lpstr>PowerPoint Presentation</vt:lpstr>
      <vt:lpstr>PowerPoint Presentation</vt:lpstr>
      <vt:lpstr>PowerPoint Presentation</vt:lpstr>
      <vt:lpstr>PowerPoint Presentation</vt:lpstr>
      <vt:lpstr>Technical background UN R13 - Type-II and IIA tests</vt:lpstr>
      <vt:lpstr>Technical background UN R13 – Definition of SoC *</vt:lpstr>
      <vt:lpstr>Technical background Description of the issue</vt:lpstr>
      <vt:lpstr>Alternative to Type IIA Principles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Olivier Fontaine</dc:creator>
  <cp:lastModifiedBy>Secretariat</cp:lastModifiedBy>
  <cp:revision>13</cp:revision>
  <dcterms:created xsi:type="dcterms:W3CDTF">2020-02-10T07:59:34Z</dcterms:created>
  <dcterms:modified xsi:type="dcterms:W3CDTF">2020-02-12T17:55:31Z</dcterms:modified>
</cp:coreProperties>
</file>