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0" r:id="rId5"/>
    <p:sldId id="259" r:id="rId6"/>
    <p:sldId id="263" r:id="rId7"/>
    <p:sldId id="261" r:id="rId8"/>
    <p:sldId id="265" r:id="rId9"/>
    <p:sldId id="262"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9B7FF7-16D0-45F2-ABA2-EEDFEC502B52}" type="datetimeFigureOut">
              <a:rPr lang="en-CA" smtClean="0"/>
              <a:t>2019-10-02</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36B4AC-D486-4CA9-A42E-8BAC611B5BCD}" type="slidenum">
              <a:rPr lang="en-CA" smtClean="0"/>
              <a:t>‹#›</a:t>
            </a:fld>
            <a:endParaRPr lang="en-CA"/>
          </a:p>
        </p:txBody>
      </p:sp>
    </p:spTree>
    <p:extLst>
      <p:ext uri="{BB962C8B-B14F-4D97-AF65-F5344CB8AC3E}">
        <p14:creationId xmlns:p14="http://schemas.microsoft.com/office/powerpoint/2010/main" val="244031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DD38B0A6-1108-4E65-8420-3D42FFAE3A5A}" type="datetime1">
              <a:rPr lang="en-CA" smtClean="0"/>
              <a:t>2019-10-02</a:t>
            </a:fld>
            <a:endParaRPr lang="en-CA"/>
          </a:p>
        </p:txBody>
      </p:sp>
      <p:sp>
        <p:nvSpPr>
          <p:cNvPr id="5" name="Footer Placeholder 4"/>
          <p:cNvSpPr>
            <a:spLocks noGrp="1"/>
          </p:cNvSpPr>
          <p:nvPr>
            <p:ph type="ftr" sz="quarter" idx="11"/>
          </p:nvPr>
        </p:nvSpPr>
        <p:spPr/>
        <p:txBody>
          <a:bodyPr/>
          <a:lstStyle/>
          <a:p>
            <a:r>
              <a:rPr lang="en-CA"/>
              <a:t>CONFIDENTIAL</a:t>
            </a:r>
          </a:p>
        </p:txBody>
      </p:sp>
      <p:sp>
        <p:nvSpPr>
          <p:cNvPr id="6" name="Slide Number Placeholder 5"/>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3890931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F00BC35-DDCD-4858-B72A-DA0E7E8F4101}" type="datetime1">
              <a:rPr lang="en-CA" smtClean="0"/>
              <a:t>2019-10-02</a:t>
            </a:fld>
            <a:endParaRPr lang="en-CA"/>
          </a:p>
        </p:txBody>
      </p:sp>
      <p:sp>
        <p:nvSpPr>
          <p:cNvPr id="5" name="Footer Placeholder 4"/>
          <p:cNvSpPr>
            <a:spLocks noGrp="1"/>
          </p:cNvSpPr>
          <p:nvPr>
            <p:ph type="ftr" sz="quarter" idx="11"/>
          </p:nvPr>
        </p:nvSpPr>
        <p:spPr/>
        <p:txBody>
          <a:bodyPr/>
          <a:lstStyle/>
          <a:p>
            <a:r>
              <a:rPr lang="en-CA"/>
              <a:t>CONFIDENTIAL</a:t>
            </a:r>
          </a:p>
        </p:txBody>
      </p:sp>
      <p:sp>
        <p:nvSpPr>
          <p:cNvPr id="6" name="Slide Number Placeholder 5"/>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77714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6E8FE01-82BC-4BC2-89FE-9A1B4E83670A}" type="datetime1">
              <a:rPr lang="en-CA" smtClean="0"/>
              <a:t>2019-10-02</a:t>
            </a:fld>
            <a:endParaRPr lang="en-CA"/>
          </a:p>
        </p:txBody>
      </p:sp>
      <p:sp>
        <p:nvSpPr>
          <p:cNvPr id="5" name="Footer Placeholder 4"/>
          <p:cNvSpPr>
            <a:spLocks noGrp="1"/>
          </p:cNvSpPr>
          <p:nvPr>
            <p:ph type="ftr" sz="quarter" idx="11"/>
          </p:nvPr>
        </p:nvSpPr>
        <p:spPr/>
        <p:txBody>
          <a:bodyPr/>
          <a:lstStyle/>
          <a:p>
            <a:r>
              <a:rPr lang="en-CA"/>
              <a:t>CONFIDENTIAL</a:t>
            </a:r>
          </a:p>
        </p:txBody>
      </p:sp>
      <p:sp>
        <p:nvSpPr>
          <p:cNvPr id="6" name="Slide Number Placeholder 5"/>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1450059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wo Content 2:1">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1600" y="1295400"/>
            <a:ext cx="7680000" cy="5181600"/>
          </a:xfrm>
        </p:spPr>
        <p:txBody>
          <a:bodyPr lIns="45720" tIns="0" rIns="45720" numCol="1">
            <a:normAutofit/>
          </a:bodyPr>
          <a:lstStyle>
            <a:lvl1pPr marL="227013" indent="-227013">
              <a:defRPr sz="2400">
                <a:latin typeface="Calibri" panose="020F0502020204030204" pitchFamily="34" charset="0"/>
              </a:defRPr>
            </a:lvl1pPr>
            <a:lvl2pPr marL="401638" indent="-176213">
              <a:defRPr sz="2000">
                <a:latin typeface="Calibri" panose="020F0502020204030204" pitchFamily="34" charset="0"/>
              </a:defRPr>
            </a:lvl2pPr>
            <a:lvl3pPr marL="571500" indent="-168275">
              <a:defRPr sz="1800">
                <a:latin typeface="Calibri" panose="020F0502020204030204" pitchFamily="34" charset="0"/>
              </a:defRPr>
            </a:lvl3pPr>
            <a:lvl4pPr marL="747713" indent="-171450">
              <a:defRPr sz="1600">
                <a:latin typeface="Calibri" panose="020F0502020204030204" pitchFamily="34" charset="0"/>
              </a:defRPr>
            </a:lvl4pPr>
            <a:lvl5pPr marL="914400" indent="-168275">
              <a:defRPr sz="16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8112224" y="1295400"/>
            <a:ext cx="3840000" cy="5181600"/>
          </a:xfrm>
        </p:spPr>
        <p:txBody>
          <a:bodyPr lIns="45720" tIns="0" rIns="45720" numCol="1">
            <a:normAutofit/>
          </a:bodyPr>
          <a:lstStyle>
            <a:lvl1pPr marL="227013" indent="-227013">
              <a:defRPr sz="2400">
                <a:latin typeface="Calibri" panose="020F0502020204030204" pitchFamily="34" charset="0"/>
              </a:defRPr>
            </a:lvl1pPr>
            <a:lvl2pPr marL="401638" indent="-176213">
              <a:defRPr sz="2000">
                <a:latin typeface="Calibri" panose="020F0502020204030204" pitchFamily="34" charset="0"/>
              </a:defRPr>
            </a:lvl2pPr>
            <a:lvl3pPr marL="569913" indent="-166688">
              <a:defRPr sz="1800">
                <a:latin typeface="Calibri" panose="020F0502020204030204" pitchFamily="34" charset="0"/>
              </a:defRPr>
            </a:lvl3pPr>
            <a:lvl4pPr marL="746125" indent="-171450">
              <a:defRPr sz="1600">
                <a:latin typeface="Calibri" panose="020F0502020204030204" pitchFamily="34" charset="0"/>
              </a:defRPr>
            </a:lvl4pPr>
            <a:lvl5pPr marL="914400" indent="-168275">
              <a:defRPr sz="16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8" name="Footer Placeholder 4"/>
          <p:cNvSpPr>
            <a:spLocks noGrp="1"/>
          </p:cNvSpPr>
          <p:nvPr>
            <p:ph type="ftr" sz="quarter" idx="3"/>
          </p:nvPr>
        </p:nvSpPr>
        <p:spPr>
          <a:xfrm>
            <a:off x="1727200" y="6537960"/>
            <a:ext cx="9448800" cy="320040"/>
          </a:xfrm>
          <a:prstGeom prst="rect">
            <a:avLst/>
          </a:prstGeom>
        </p:spPr>
        <p:txBody>
          <a:bodyPr vert="horz" lIns="91440" tIns="45720" rIns="91440" bIns="45720" rtlCol="0" anchor="ctr" anchorCtr="0"/>
          <a:lstStyle>
            <a:lvl1pPr algn="ctr">
              <a:defRPr sz="800" b="0">
                <a:solidFill>
                  <a:schemeClr val="bg1"/>
                </a:solidFill>
                <a:latin typeface="Calibri" panose="020F0502020204030204" pitchFamily="34" charset="0"/>
              </a:defRPr>
            </a:lvl1pPr>
          </a:lstStyle>
          <a:p>
            <a:pPr>
              <a:defRPr/>
            </a:pPr>
            <a:r>
              <a:rPr lang="en-US"/>
              <a:t>CONFIDENTIAL</a:t>
            </a:r>
            <a:endParaRPr lang="en-US" dirty="0"/>
          </a:p>
        </p:txBody>
      </p:sp>
      <p:sp>
        <p:nvSpPr>
          <p:cNvPr id="9" name="Slide Number Placeholder 5"/>
          <p:cNvSpPr>
            <a:spLocks noGrp="1"/>
          </p:cNvSpPr>
          <p:nvPr>
            <p:ph type="sldNum" sz="quarter" idx="4"/>
          </p:nvPr>
        </p:nvSpPr>
        <p:spPr>
          <a:xfrm>
            <a:off x="11277600" y="6537963"/>
            <a:ext cx="812800" cy="320039"/>
          </a:xfrm>
          <a:prstGeom prst="rect">
            <a:avLst/>
          </a:prstGeom>
        </p:spPr>
        <p:txBody>
          <a:bodyPr vert="horz" lIns="91440" tIns="45720" rIns="91440" bIns="45720" rtlCol="0" anchor="ctr" anchorCtr="0"/>
          <a:lstStyle>
            <a:lvl1pPr algn="r">
              <a:defRPr sz="800" b="1">
                <a:solidFill>
                  <a:schemeClr val="bg2"/>
                </a:solidFill>
                <a:latin typeface="Calibri" panose="020F0502020204030204" pitchFamily="34" charset="0"/>
              </a:defRPr>
            </a:lvl1pPr>
          </a:lstStyle>
          <a:p>
            <a:pPr>
              <a:defRPr/>
            </a:pPr>
            <a:fld id="{0BE2833C-0C1E-4684-858D-F83A099C5AA1}" type="slidenum">
              <a:rPr lang="en-CA" smtClean="0"/>
              <a:pPr>
                <a:defRPr/>
              </a:pPr>
              <a:t>‹#›</a:t>
            </a:fld>
            <a:endParaRPr lang="en-CA"/>
          </a:p>
        </p:txBody>
      </p:sp>
      <p:sp>
        <p:nvSpPr>
          <p:cNvPr id="5" name="Title 4"/>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CA"/>
          </a:p>
        </p:txBody>
      </p:sp>
      <p:sp>
        <p:nvSpPr>
          <p:cNvPr id="7" name="Freeform 11"/>
          <p:cNvSpPr>
            <a:spLocks noEditPoints="1"/>
          </p:cNvSpPr>
          <p:nvPr userDrawn="1"/>
        </p:nvSpPr>
        <p:spPr bwMode="auto">
          <a:xfrm>
            <a:off x="101600" y="1066803"/>
            <a:ext cx="11988800" cy="115887"/>
          </a:xfrm>
          <a:custGeom>
            <a:avLst/>
            <a:gdLst>
              <a:gd name="T0" fmla="*/ 5587 w 5664"/>
              <a:gd name="T1" fmla="*/ 0 h 73"/>
              <a:gd name="T2" fmla="*/ 5417 w 5664"/>
              <a:gd name="T3" fmla="*/ 73 h 73"/>
              <a:gd name="T4" fmla="*/ 5374 w 5664"/>
              <a:gd name="T5" fmla="*/ 0 h 73"/>
              <a:gd name="T6" fmla="*/ 5243 w 5664"/>
              <a:gd name="T7" fmla="*/ 73 h 73"/>
              <a:gd name="T8" fmla="*/ 5219 w 5664"/>
              <a:gd name="T9" fmla="*/ 0 h 73"/>
              <a:gd name="T10" fmla="*/ 5122 w 5664"/>
              <a:gd name="T11" fmla="*/ 0 h 73"/>
              <a:gd name="T12" fmla="*/ 4953 w 5664"/>
              <a:gd name="T13" fmla="*/ 73 h 73"/>
              <a:gd name="T14" fmla="*/ 4909 w 5664"/>
              <a:gd name="T15" fmla="*/ 0 h 73"/>
              <a:gd name="T16" fmla="*/ 4778 w 5664"/>
              <a:gd name="T17" fmla="*/ 73 h 73"/>
              <a:gd name="T18" fmla="*/ 4754 w 5664"/>
              <a:gd name="T19" fmla="*/ 0 h 73"/>
              <a:gd name="T20" fmla="*/ 4658 w 5664"/>
              <a:gd name="T21" fmla="*/ 0 h 73"/>
              <a:gd name="T22" fmla="*/ 4488 w 5664"/>
              <a:gd name="T23" fmla="*/ 73 h 73"/>
              <a:gd name="T24" fmla="*/ 4445 w 5664"/>
              <a:gd name="T25" fmla="*/ 0 h 73"/>
              <a:gd name="T26" fmla="*/ 4315 w 5664"/>
              <a:gd name="T27" fmla="*/ 73 h 73"/>
              <a:gd name="T28" fmla="*/ 4291 w 5664"/>
              <a:gd name="T29" fmla="*/ 0 h 73"/>
              <a:gd name="T30" fmla="*/ 4193 w 5664"/>
              <a:gd name="T31" fmla="*/ 0 h 73"/>
              <a:gd name="T32" fmla="*/ 4025 w 5664"/>
              <a:gd name="T33" fmla="*/ 73 h 73"/>
              <a:gd name="T34" fmla="*/ 3980 w 5664"/>
              <a:gd name="T35" fmla="*/ 0 h 73"/>
              <a:gd name="T36" fmla="*/ 3850 w 5664"/>
              <a:gd name="T37" fmla="*/ 73 h 73"/>
              <a:gd name="T38" fmla="*/ 3826 w 5664"/>
              <a:gd name="T39" fmla="*/ 0 h 73"/>
              <a:gd name="T40" fmla="*/ 3730 w 5664"/>
              <a:gd name="T41" fmla="*/ 0 h 73"/>
              <a:gd name="T42" fmla="*/ 3560 w 5664"/>
              <a:gd name="T43" fmla="*/ 73 h 73"/>
              <a:gd name="T44" fmla="*/ 3517 w 5664"/>
              <a:gd name="T45" fmla="*/ 0 h 73"/>
              <a:gd name="T46" fmla="*/ 3386 w 5664"/>
              <a:gd name="T47" fmla="*/ 73 h 73"/>
              <a:gd name="T48" fmla="*/ 3362 w 5664"/>
              <a:gd name="T49" fmla="*/ 0 h 73"/>
              <a:gd name="T50" fmla="*/ 3265 w 5664"/>
              <a:gd name="T51" fmla="*/ 0 h 73"/>
              <a:gd name="T52" fmla="*/ 3096 w 5664"/>
              <a:gd name="T53" fmla="*/ 73 h 73"/>
              <a:gd name="T54" fmla="*/ 3052 w 5664"/>
              <a:gd name="T55" fmla="*/ 0 h 73"/>
              <a:gd name="T56" fmla="*/ 2921 w 5664"/>
              <a:gd name="T57" fmla="*/ 73 h 73"/>
              <a:gd name="T58" fmla="*/ 2897 w 5664"/>
              <a:gd name="T59" fmla="*/ 0 h 73"/>
              <a:gd name="T60" fmla="*/ 2801 w 5664"/>
              <a:gd name="T61" fmla="*/ 0 h 73"/>
              <a:gd name="T62" fmla="*/ 2631 w 5664"/>
              <a:gd name="T63" fmla="*/ 73 h 73"/>
              <a:gd name="T64" fmla="*/ 2588 w 5664"/>
              <a:gd name="T65" fmla="*/ 0 h 73"/>
              <a:gd name="T66" fmla="*/ 2458 w 5664"/>
              <a:gd name="T67" fmla="*/ 73 h 73"/>
              <a:gd name="T68" fmla="*/ 2434 w 5664"/>
              <a:gd name="T69" fmla="*/ 0 h 73"/>
              <a:gd name="T70" fmla="*/ 2336 w 5664"/>
              <a:gd name="T71" fmla="*/ 0 h 73"/>
              <a:gd name="T72" fmla="*/ 2168 w 5664"/>
              <a:gd name="T73" fmla="*/ 73 h 73"/>
              <a:gd name="T74" fmla="*/ 2123 w 5664"/>
              <a:gd name="T75" fmla="*/ 0 h 73"/>
              <a:gd name="T76" fmla="*/ 1993 w 5664"/>
              <a:gd name="T77" fmla="*/ 73 h 73"/>
              <a:gd name="T78" fmla="*/ 1969 w 5664"/>
              <a:gd name="T79" fmla="*/ 0 h 73"/>
              <a:gd name="T80" fmla="*/ 1873 w 5664"/>
              <a:gd name="T81" fmla="*/ 0 h 73"/>
              <a:gd name="T82" fmla="*/ 1703 w 5664"/>
              <a:gd name="T83" fmla="*/ 73 h 73"/>
              <a:gd name="T84" fmla="*/ 1660 w 5664"/>
              <a:gd name="T85" fmla="*/ 0 h 73"/>
              <a:gd name="T86" fmla="*/ 1529 w 5664"/>
              <a:gd name="T87" fmla="*/ 73 h 73"/>
              <a:gd name="T88" fmla="*/ 1504 w 5664"/>
              <a:gd name="T89" fmla="*/ 0 h 73"/>
              <a:gd name="T90" fmla="*/ 1407 w 5664"/>
              <a:gd name="T91" fmla="*/ 0 h 73"/>
              <a:gd name="T92" fmla="*/ 1237 w 5664"/>
              <a:gd name="T93" fmla="*/ 73 h 73"/>
              <a:gd name="T94" fmla="*/ 1195 w 5664"/>
              <a:gd name="T95" fmla="*/ 0 h 73"/>
              <a:gd name="T96" fmla="*/ 1064 w 5664"/>
              <a:gd name="T97" fmla="*/ 73 h 73"/>
              <a:gd name="T98" fmla="*/ 1040 w 5664"/>
              <a:gd name="T99" fmla="*/ 0 h 73"/>
              <a:gd name="T100" fmla="*/ 944 w 5664"/>
              <a:gd name="T101" fmla="*/ 0 h 73"/>
              <a:gd name="T102" fmla="*/ 774 w 5664"/>
              <a:gd name="T103" fmla="*/ 73 h 73"/>
              <a:gd name="T104" fmla="*/ 731 w 5664"/>
              <a:gd name="T105" fmla="*/ 0 h 73"/>
              <a:gd name="T106" fmla="*/ 599 w 5664"/>
              <a:gd name="T107" fmla="*/ 73 h 73"/>
              <a:gd name="T108" fmla="*/ 575 w 5664"/>
              <a:gd name="T109" fmla="*/ 0 h 73"/>
              <a:gd name="T110" fmla="*/ 479 w 5664"/>
              <a:gd name="T111" fmla="*/ 0 h 73"/>
              <a:gd name="T112" fmla="*/ 309 w 5664"/>
              <a:gd name="T113" fmla="*/ 73 h 73"/>
              <a:gd name="T114" fmla="*/ 266 w 5664"/>
              <a:gd name="T115" fmla="*/ 0 h 73"/>
              <a:gd name="T116" fmla="*/ 136 w 5664"/>
              <a:gd name="T117" fmla="*/ 73 h 73"/>
              <a:gd name="T118" fmla="*/ 112 w 5664"/>
              <a:gd name="T11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664" h="73">
                <a:moveTo>
                  <a:pt x="5645" y="0"/>
                </a:moveTo>
                <a:lnTo>
                  <a:pt x="5664" y="0"/>
                </a:lnTo>
                <a:lnTo>
                  <a:pt x="5592" y="73"/>
                </a:lnTo>
                <a:lnTo>
                  <a:pt x="5571" y="73"/>
                </a:lnTo>
                <a:lnTo>
                  <a:pt x="5645" y="0"/>
                </a:lnTo>
                <a:close/>
                <a:moveTo>
                  <a:pt x="5606" y="0"/>
                </a:moveTo>
                <a:lnTo>
                  <a:pt x="5625" y="0"/>
                </a:lnTo>
                <a:lnTo>
                  <a:pt x="5552" y="73"/>
                </a:lnTo>
                <a:lnTo>
                  <a:pt x="5534" y="73"/>
                </a:lnTo>
                <a:lnTo>
                  <a:pt x="5606" y="0"/>
                </a:lnTo>
                <a:close/>
                <a:moveTo>
                  <a:pt x="5568" y="0"/>
                </a:moveTo>
                <a:lnTo>
                  <a:pt x="5587" y="0"/>
                </a:lnTo>
                <a:lnTo>
                  <a:pt x="5515" y="73"/>
                </a:lnTo>
                <a:lnTo>
                  <a:pt x="5494" y="73"/>
                </a:lnTo>
                <a:lnTo>
                  <a:pt x="5568" y="0"/>
                </a:lnTo>
                <a:close/>
                <a:moveTo>
                  <a:pt x="5528" y="0"/>
                </a:moveTo>
                <a:lnTo>
                  <a:pt x="5547" y="0"/>
                </a:lnTo>
                <a:lnTo>
                  <a:pt x="5475" y="73"/>
                </a:lnTo>
                <a:lnTo>
                  <a:pt x="5456" y="73"/>
                </a:lnTo>
                <a:lnTo>
                  <a:pt x="5528" y="0"/>
                </a:lnTo>
                <a:close/>
                <a:moveTo>
                  <a:pt x="5491" y="0"/>
                </a:moveTo>
                <a:lnTo>
                  <a:pt x="5510" y="0"/>
                </a:lnTo>
                <a:lnTo>
                  <a:pt x="5437" y="73"/>
                </a:lnTo>
                <a:lnTo>
                  <a:pt x="5417" y="73"/>
                </a:lnTo>
                <a:lnTo>
                  <a:pt x="5491" y="0"/>
                </a:lnTo>
                <a:close/>
                <a:moveTo>
                  <a:pt x="5451" y="0"/>
                </a:moveTo>
                <a:lnTo>
                  <a:pt x="5470" y="0"/>
                </a:lnTo>
                <a:lnTo>
                  <a:pt x="5398" y="73"/>
                </a:lnTo>
                <a:lnTo>
                  <a:pt x="5379" y="73"/>
                </a:lnTo>
                <a:lnTo>
                  <a:pt x="5451" y="0"/>
                </a:lnTo>
                <a:close/>
                <a:moveTo>
                  <a:pt x="5412" y="0"/>
                </a:moveTo>
                <a:lnTo>
                  <a:pt x="5432" y="0"/>
                </a:lnTo>
                <a:lnTo>
                  <a:pt x="5358" y="73"/>
                </a:lnTo>
                <a:lnTo>
                  <a:pt x="5340" y="73"/>
                </a:lnTo>
                <a:lnTo>
                  <a:pt x="5412" y="0"/>
                </a:lnTo>
                <a:close/>
                <a:moveTo>
                  <a:pt x="5374" y="0"/>
                </a:moveTo>
                <a:lnTo>
                  <a:pt x="5393" y="0"/>
                </a:lnTo>
                <a:lnTo>
                  <a:pt x="5321" y="73"/>
                </a:lnTo>
                <a:lnTo>
                  <a:pt x="5302" y="73"/>
                </a:lnTo>
                <a:lnTo>
                  <a:pt x="5374" y="0"/>
                </a:lnTo>
                <a:close/>
                <a:moveTo>
                  <a:pt x="5334" y="0"/>
                </a:moveTo>
                <a:lnTo>
                  <a:pt x="5355" y="0"/>
                </a:lnTo>
                <a:lnTo>
                  <a:pt x="5281" y="73"/>
                </a:lnTo>
                <a:lnTo>
                  <a:pt x="5262" y="73"/>
                </a:lnTo>
                <a:lnTo>
                  <a:pt x="5334" y="0"/>
                </a:lnTo>
                <a:close/>
                <a:moveTo>
                  <a:pt x="5297" y="0"/>
                </a:moveTo>
                <a:lnTo>
                  <a:pt x="5316" y="0"/>
                </a:lnTo>
                <a:lnTo>
                  <a:pt x="5243" y="73"/>
                </a:lnTo>
                <a:lnTo>
                  <a:pt x="5225" y="73"/>
                </a:lnTo>
                <a:lnTo>
                  <a:pt x="5297" y="0"/>
                </a:lnTo>
                <a:close/>
                <a:moveTo>
                  <a:pt x="5257" y="0"/>
                </a:moveTo>
                <a:lnTo>
                  <a:pt x="5278" y="0"/>
                </a:lnTo>
                <a:lnTo>
                  <a:pt x="5204" y="73"/>
                </a:lnTo>
                <a:lnTo>
                  <a:pt x="5185" y="73"/>
                </a:lnTo>
                <a:lnTo>
                  <a:pt x="5257" y="0"/>
                </a:lnTo>
                <a:close/>
                <a:moveTo>
                  <a:pt x="5219" y="0"/>
                </a:moveTo>
                <a:lnTo>
                  <a:pt x="5238" y="0"/>
                </a:lnTo>
                <a:lnTo>
                  <a:pt x="5166" y="73"/>
                </a:lnTo>
                <a:lnTo>
                  <a:pt x="5146" y="73"/>
                </a:lnTo>
                <a:lnTo>
                  <a:pt x="5219" y="0"/>
                </a:lnTo>
                <a:close/>
                <a:moveTo>
                  <a:pt x="5180" y="0"/>
                </a:moveTo>
                <a:lnTo>
                  <a:pt x="5199" y="0"/>
                </a:lnTo>
                <a:lnTo>
                  <a:pt x="5127" y="73"/>
                </a:lnTo>
                <a:lnTo>
                  <a:pt x="5108" y="73"/>
                </a:lnTo>
                <a:lnTo>
                  <a:pt x="5180" y="0"/>
                </a:lnTo>
                <a:close/>
                <a:moveTo>
                  <a:pt x="5142" y="0"/>
                </a:moveTo>
                <a:lnTo>
                  <a:pt x="5161" y="0"/>
                </a:lnTo>
                <a:lnTo>
                  <a:pt x="5089" y="73"/>
                </a:lnTo>
                <a:lnTo>
                  <a:pt x="5068" y="73"/>
                </a:lnTo>
                <a:lnTo>
                  <a:pt x="5142" y="0"/>
                </a:lnTo>
                <a:close/>
                <a:moveTo>
                  <a:pt x="5103" y="0"/>
                </a:moveTo>
                <a:lnTo>
                  <a:pt x="5122" y="0"/>
                </a:lnTo>
                <a:lnTo>
                  <a:pt x="5050" y="73"/>
                </a:lnTo>
                <a:lnTo>
                  <a:pt x="5031" y="73"/>
                </a:lnTo>
                <a:lnTo>
                  <a:pt x="5103" y="0"/>
                </a:lnTo>
                <a:close/>
                <a:moveTo>
                  <a:pt x="5065" y="0"/>
                </a:moveTo>
                <a:lnTo>
                  <a:pt x="5084" y="0"/>
                </a:lnTo>
                <a:lnTo>
                  <a:pt x="5012" y="73"/>
                </a:lnTo>
                <a:lnTo>
                  <a:pt x="4991" y="73"/>
                </a:lnTo>
                <a:lnTo>
                  <a:pt x="5065" y="0"/>
                </a:lnTo>
                <a:close/>
                <a:moveTo>
                  <a:pt x="5026" y="0"/>
                </a:moveTo>
                <a:lnTo>
                  <a:pt x="5044" y="0"/>
                </a:lnTo>
                <a:lnTo>
                  <a:pt x="4972" y="73"/>
                </a:lnTo>
                <a:lnTo>
                  <a:pt x="4953" y="73"/>
                </a:lnTo>
                <a:lnTo>
                  <a:pt x="5026" y="0"/>
                </a:lnTo>
                <a:close/>
                <a:moveTo>
                  <a:pt x="4986" y="0"/>
                </a:moveTo>
                <a:lnTo>
                  <a:pt x="5007" y="0"/>
                </a:lnTo>
                <a:lnTo>
                  <a:pt x="4933" y="73"/>
                </a:lnTo>
                <a:lnTo>
                  <a:pt x="4914" y="73"/>
                </a:lnTo>
                <a:lnTo>
                  <a:pt x="4986" y="0"/>
                </a:lnTo>
                <a:close/>
                <a:moveTo>
                  <a:pt x="4948" y="0"/>
                </a:moveTo>
                <a:lnTo>
                  <a:pt x="4967" y="0"/>
                </a:lnTo>
                <a:lnTo>
                  <a:pt x="4895" y="73"/>
                </a:lnTo>
                <a:lnTo>
                  <a:pt x="4876" y="73"/>
                </a:lnTo>
                <a:lnTo>
                  <a:pt x="4948" y="0"/>
                </a:lnTo>
                <a:close/>
                <a:moveTo>
                  <a:pt x="4909" y="0"/>
                </a:moveTo>
                <a:lnTo>
                  <a:pt x="4929" y="0"/>
                </a:lnTo>
                <a:lnTo>
                  <a:pt x="4856" y="73"/>
                </a:lnTo>
                <a:lnTo>
                  <a:pt x="4837" y="73"/>
                </a:lnTo>
                <a:lnTo>
                  <a:pt x="4909" y="0"/>
                </a:lnTo>
                <a:close/>
                <a:moveTo>
                  <a:pt x="4871" y="0"/>
                </a:moveTo>
                <a:lnTo>
                  <a:pt x="4890" y="0"/>
                </a:lnTo>
                <a:lnTo>
                  <a:pt x="4818" y="73"/>
                </a:lnTo>
                <a:lnTo>
                  <a:pt x="4799" y="73"/>
                </a:lnTo>
                <a:lnTo>
                  <a:pt x="4871" y="0"/>
                </a:lnTo>
                <a:close/>
                <a:moveTo>
                  <a:pt x="4832" y="0"/>
                </a:moveTo>
                <a:lnTo>
                  <a:pt x="4852" y="0"/>
                </a:lnTo>
                <a:lnTo>
                  <a:pt x="4778" y="73"/>
                </a:lnTo>
                <a:lnTo>
                  <a:pt x="4759" y="73"/>
                </a:lnTo>
                <a:lnTo>
                  <a:pt x="4832" y="0"/>
                </a:lnTo>
                <a:close/>
                <a:moveTo>
                  <a:pt x="4794" y="0"/>
                </a:moveTo>
                <a:lnTo>
                  <a:pt x="4813" y="0"/>
                </a:lnTo>
                <a:lnTo>
                  <a:pt x="4741" y="73"/>
                </a:lnTo>
                <a:lnTo>
                  <a:pt x="4720" y="73"/>
                </a:lnTo>
                <a:lnTo>
                  <a:pt x="4794" y="0"/>
                </a:lnTo>
                <a:close/>
                <a:moveTo>
                  <a:pt x="4754" y="0"/>
                </a:moveTo>
                <a:lnTo>
                  <a:pt x="4773" y="0"/>
                </a:lnTo>
                <a:lnTo>
                  <a:pt x="4701" y="73"/>
                </a:lnTo>
                <a:lnTo>
                  <a:pt x="4682" y="73"/>
                </a:lnTo>
                <a:lnTo>
                  <a:pt x="4754" y="0"/>
                </a:lnTo>
                <a:close/>
                <a:moveTo>
                  <a:pt x="4717" y="0"/>
                </a:moveTo>
                <a:lnTo>
                  <a:pt x="4735" y="0"/>
                </a:lnTo>
                <a:lnTo>
                  <a:pt x="4663" y="73"/>
                </a:lnTo>
                <a:lnTo>
                  <a:pt x="4643" y="73"/>
                </a:lnTo>
                <a:lnTo>
                  <a:pt x="4717" y="0"/>
                </a:lnTo>
                <a:close/>
                <a:moveTo>
                  <a:pt x="4677" y="0"/>
                </a:moveTo>
                <a:lnTo>
                  <a:pt x="4696" y="0"/>
                </a:lnTo>
                <a:lnTo>
                  <a:pt x="4624" y="73"/>
                </a:lnTo>
                <a:lnTo>
                  <a:pt x="4605" y="73"/>
                </a:lnTo>
                <a:lnTo>
                  <a:pt x="4677" y="0"/>
                </a:lnTo>
                <a:close/>
                <a:moveTo>
                  <a:pt x="4639" y="0"/>
                </a:moveTo>
                <a:lnTo>
                  <a:pt x="4658" y="0"/>
                </a:lnTo>
                <a:lnTo>
                  <a:pt x="4586" y="73"/>
                </a:lnTo>
                <a:lnTo>
                  <a:pt x="4566" y="73"/>
                </a:lnTo>
                <a:lnTo>
                  <a:pt x="4639" y="0"/>
                </a:lnTo>
                <a:close/>
                <a:moveTo>
                  <a:pt x="4600" y="0"/>
                </a:moveTo>
                <a:lnTo>
                  <a:pt x="4619" y="0"/>
                </a:lnTo>
                <a:lnTo>
                  <a:pt x="4547" y="73"/>
                </a:lnTo>
                <a:lnTo>
                  <a:pt x="4528" y="73"/>
                </a:lnTo>
                <a:lnTo>
                  <a:pt x="4600" y="0"/>
                </a:lnTo>
                <a:close/>
                <a:moveTo>
                  <a:pt x="4560" y="0"/>
                </a:moveTo>
                <a:lnTo>
                  <a:pt x="4581" y="0"/>
                </a:lnTo>
                <a:lnTo>
                  <a:pt x="4507" y="73"/>
                </a:lnTo>
                <a:lnTo>
                  <a:pt x="4488" y="73"/>
                </a:lnTo>
                <a:lnTo>
                  <a:pt x="4560" y="0"/>
                </a:lnTo>
                <a:close/>
                <a:moveTo>
                  <a:pt x="4523" y="0"/>
                </a:moveTo>
                <a:lnTo>
                  <a:pt x="4541" y="0"/>
                </a:lnTo>
                <a:lnTo>
                  <a:pt x="4469" y="73"/>
                </a:lnTo>
                <a:lnTo>
                  <a:pt x="4451" y="73"/>
                </a:lnTo>
                <a:lnTo>
                  <a:pt x="4523" y="0"/>
                </a:lnTo>
                <a:close/>
                <a:moveTo>
                  <a:pt x="4483" y="0"/>
                </a:moveTo>
                <a:lnTo>
                  <a:pt x="4504" y="0"/>
                </a:lnTo>
                <a:lnTo>
                  <a:pt x="4430" y="73"/>
                </a:lnTo>
                <a:lnTo>
                  <a:pt x="4411" y="73"/>
                </a:lnTo>
                <a:lnTo>
                  <a:pt x="4483" y="0"/>
                </a:lnTo>
                <a:close/>
                <a:moveTo>
                  <a:pt x="4445" y="0"/>
                </a:moveTo>
                <a:lnTo>
                  <a:pt x="4464" y="0"/>
                </a:lnTo>
                <a:lnTo>
                  <a:pt x="4392" y="73"/>
                </a:lnTo>
                <a:lnTo>
                  <a:pt x="4373" y="73"/>
                </a:lnTo>
                <a:lnTo>
                  <a:pt x="4445" y="0"/>
                </a:lnTo>
                <a:close/>
                <a:moveTo>
                  <a:pt x="4406" y="0"/>
                </a:moveTo>
                <a:lnTo>
                  <a:pt x="4427" y="0"/>
                </a:lnTo>
                <a:lnTo>
                  <a:pt x="4353" y="73"/>
                </a:lnTo>
                <a:lnTo>
                  <a:pt x="4334" y="73"/>
                </a:lnTo>
                <a:lnTo>
                  <a:pt x="4406" y="0"/>
                </a:lnTo>
                <a:close/>
                <a:moveTo>
                  <a:pt x="4368" y="0"/>
                </a:moveTo>
                <a:lnTo>
                  <a:pt x="4387" y="0"/>
                </a:lnTo>
                <a:lnTo>
                  <a:pt x="4315" y="73"/>
                </a:lnTo>
                <a:lnTo>
                  <a:pt x="4294" y="73"/>
                </a:lnTo>
                <a:lnTo>
                  <a:pt x="4368" y="0"/>
                </a:lnTo>
                <a:close/>
                <a:moveTo>
                  <a:pt x="4329" y="0"/>
                </a:moveTo>
                <a:lnTo>
                  <a:pt x="4348" y="0"/>
                </a:lnTo>
                <a:lnTo>
                  <a:pt x="4275" y="73"/>
                </a:lnTo>
                <a:lnTo>
                  <a:pt x="4257" y="73"/>
                </a:lnTo>
                <a:lnTo>
                  <a:pt x="4329" y="0"/>
                </a:lnTo>
                <a:close/>
                <a:moveTo>
                  <a:pt x="4291" y="0"/>
                </a:moveTo>
                <a:lnTo>
                  <a:pt x="4310" y="0"/>
                </a:lnTo>
                <a:lnTo>
                  <a:pt x="4238" y="73"/>
                </a:lnTo>
                <a:lnTo>
                  <a:pt x="4217" y="73"/>
                </a:lnTo>
                <a:lnTo>
                  <a:pt x="4291" y="0"/>
                </a:lnTo>
                <a:close/>
                <a:moveTo>
                  <a:pt x="4251" y="0"/>
                </a:moveTo>
                <a:lnTo>
                  <a:pt x="4270" y="0"/>
                </a:lnTo>
                <a:lnTo>
                  <a:pt x="4198" y="73"/>
                </a:lnTo>
                <a:lnTo>
                  <a:pt x="4179" y="73"/>
                </a:lnTo>
                <a:lnTo>
                  <a:pt x="4251" y="0"/>
                </a:lnTo>
                <a:close/>
                <a:moveTo>
                  <a:pt x="4214" y="0"/>
                </a:moveTo>
                <a:lnTo>
                  <a:pt x="4233" y="0"/>
                </a:lnTo>
                <a:lnTo>
                  <a:pt x="4160" y="73"/>
                </a:lnTo>
                <a:lnTo>
                  <a:pt x="4140" y="73"/>
                </a:lnTo>
                <a:lnTo>
                  <a:pt x="4214" y="0"/>
                </a:lnTo>
                <a:close/>
                <a:moveTo>
                  <a:pt x="4174" y="0"/>
                </a:moveTo>
                <a:lnTo>
                  <a:pt x="4193" y="0"/>
                </a:lnTo>
                <a:lnTo>
                  <a:pt x="4121" y="73"/>
                </a:lnTo>
                <a:lnTo>
                  <a:pt x="4102" y="73"/>
                </a:lnTo>
                <a:lnTo>
                  <a:pt x="4174" y="0"/>
                </a:lnTo>
                <a:close/>
                <a:moveTo>
                  <a:pt x="4135" y="0"/>
                </a:moveTo>
                <a:lnTo>
                  <a:pt x="4155" y="0"/>
                </a:lnTo>
                <a:lnTo>
                  <a:pt x="4082" y="73"/>
                </a:lnTo>
                <a:lnTo>
                  <a:pt x="4063" y="73"/>
                </a:lnTo>
                <a:lnTo>
                  <a:pt x="4135" y="0"/>
                </a:lnTo>
                <a:close/>
                <a:moveTo>
                  <a:pt x="4097" y="0"/>
                </a:moveTo>
                <a:lnTo>
                  <a:pt x="4116" y="0"/>
                </a:lnTo>
                <a:lnTo>
                  <a:pt x="4044" y="73"/>
                </a:lnTo>
                <a:lnTo>
                  <a:pt x="4025" y="73"/>
                </a:lnTo>
                <a:lnTo>
                  <a:pt x="4097" y="0"/>
                </a:lnTo>
                <a:close/>
                <a:moveTo>
                  <a:pt x="4057" y="0"/>
                </a:moveTo>
                <a:lnTo>
                  <a:pt x="4078" y="0"/>
                </a:lnTo>
                <a:lnTo>
                  <a:pt x="4004" y="73"/>
                </a:lnTo>
                <a:lnTo>
                  <a:pt x="3985" y="73"/>
                </a:lnTo>
                <a:lnTo>
                  <a:pt x="4057" y="0"/>
                </a:lnTo>
                <a:close/>
                <a:moveTo>
                  <a:pt x="4020" y="0"/>
                </a:moveTo>
                <a:lnTo>
                  <a:pt x="4039" y="0"/>
                </a:lnTo>
                <a:lnTo>
                  <a:pt x="3967" y="73"/>
                </a:lnTo>
                <a:lnTo>
                  <a:pt x="3948" y="73"/>
                </a:lnTo>
                <a:lnTo>
                  <a:pt x="4020" y="0"/>
                </a:lnTo>
                <a:close/>
                <a:moveTo>
                  <a:pt x="3980" y="0"/>
                </a:moveTo>
                <a:lnTo>
                  <a:pt x="4001" y="0"/>
                </a:lnTo>
                <a:lnTo>
                  <a:pt x="3927" y="73"/>
                </a:lnTo>
                <a:lnTo>
                  <a:pt x="3908" y="73"/>
                </a:lnTo>
                <a:lnTo>
                  <a:pt x="3980" y="0"/>
                </a:lnTo>
                <a:close/>
                <a:moveTo>
                  <a:pt x="3942" y="0"/>
                </a:moveTo>
                <a:lnTo>
                  <a:pt x="3961" y="0"/>
                </a:lnTo>
                <a:lnTo>
                  <a:pt x="3889" y="73"/>
                </a:lnTo>
                <a:lnTo>
                  <a:pt x="3869" y="73"/>
                </a:lnTo>
                <a:lnTo>
                  <a:pt x="3942" y="0"/>
                </a:lnTo>
                <a:close/>
                <a:moveTo>
                  <a:pt x="3903" y="0"/>
                </a:moveTo>
                <a:lnTo>
                  <a:pt x="3922" y="0"/>
                </a:lnTo>
                <a:lnTo>
                  <a:pt x="3850" y="73"/>
                </a:lnTo>
                <a:lnTo>
                  <a:pt x="3831" y="73"/>
                </a:lnTo>
                <a:lnTo>
                  <a:pt x="3903" y="0"/>
                </a:lnTo>
                <a:close/>
                <a:moveTo>
                  <a:pt x="3865" y="0"/>
                </a:moveTo>
                <a:lnTo>
                  <a:pt x="3884" y="0"/>
                </a:lnTo>
                <a:lnTo>
                  <a:pt x="3812" y="73"/>
                </a:lnTo>
                <a:lnTo>
                  <a:pt x="3791" y="73"/>
                </a:lnTo>
                <a:lnTo>
                  <a:pt x="3865" y="0"/>
                </a:lnTo>
                <a:close/>
                <a:moveTo>
                  <a:pt x="3826" y="0"/>
                </a:moveTo>
                <a:lnTo>
                  <a:pt x="3845" y="0"/>
                </a:lnTo>
                <a:lnTo>
                  <a:pt x="3773" y="73"/>
                </a:lnTo>
                <a:lnTo>
                  <a:pt x="3754" y="73"/>
                </a:lnTo>
                <a:lnTo>
                  <a:pt x="3826" y="0"/>
                </a:lnTo>
                <a:close/>
                <a:moveTo>
                  <a:pt x="3788" y="0"/>
                </a:moveTo>
                <a:lnTo>
                  <a:pt x="3807" y="0"/>
                </a:lnTo>
                <a:lnTo>
                  <a:pt x="3735" y="73"/>
                </a:lnTo>
                <a:lnTo>
                  <a:pt x="3714" y="73"/>
                </a:lnTo>
                <a:lnTo>
                  <a:pt x="3788" y="0"/>
                </a:lnTo>
                <a:close/>
                <a:moveTo>
                  <a:pt x="3749" y="0"/>
                </a:moveTo>
                <a:lnTo>
                  <a:pt x="3767" y="0"/>
                </a:lnTo>
                <a:lnTo>
                  <a:pt x="3695" y="73"/>
                </a:lnTo>
                <a:lnTo>
                  <a:pt x="3676" y="73"/>
                </a:lnTo>
                <a:lnTo>
                  <a:pt x="3749" y="0"/>
                </a:lnTo>
                <a:close/>
                <a:moveTo>
                  <a:pt x="3709" y="0"/>
                </a:moveTo>
                <a:lnTo>
                  <a:pt x="3730" y="0"/>
                </a:lnTo>
                <a:lnTo>
                  <a:pt x="3656" y="73"/>
                </a:lnTo>
                <a:lnTo>
                  <a:pt x="3637" y="73"/>
                </a:lnTo>
                <a:lnTo>
                  <a:pt x="3709" y="0"/>
                </a:lnTo>
                <a:close/>
                <a:moveTo>
                  <a:pt x="3671" y="0"/>
                </a:moveTo>
                <a:lnTo>
                  <a:pt x="3690" y="0"/>
                </a:lnTo>
                <a:lnTo>
                  <a:pt x="3618" y="73"/>
                </a:lnTo>
                <a:lnTo>
                  <a:pt x="3599" y="73"/>
                </a:lnTo>
                <a:lnTo>
                  <a:pt x="3671" y="0"/>
                </a:lnTo>
                <a:close/>
                <a:moveTo>
                  <a:pt x="3632" y="0"/>
                </a:moveTo>
                <a:lnTo>
                  <a:pt x="3652" y="0"/>
                </a:lnTo>
                <a:lnTo>
                  <a:pt x="3579" y="73"/>
                </a:lnTo>
                <a:lnTo>
                  <a:pt x="3560" y="73"/>
                </a:lnTo>
                <a:lnTo>
                  <a:pt x="3632" y="0"/>
                </a:lnTo>
                <a:close/>
                <a:moveTo>
                  <a:pt x="3594" y="0"/>
                </a:moveTo>
                <a:lnTo>
                  <a:pt x="3613" y="0"/>
                </a:lnTo>
                <a:lnTo>
                  <a:pt x="3541" y="73"/>
                </a:lnTo>
                <a:lnTo>
                  <a:pt x="3522" y="73"/>
                </a:lnTo>
                <a:lnTo>
                  <a:pt x="3594" y="0"/>
                </a:lnTo>
                <a:close/>
                <a:moveTo>
                  <a:pt x="3555" y="0"/>
                </a:moveTo>
                <a:lnTo>
                  <a:pt x="3575" y="0"/>
                </a:lnTo>
                <a:lnTo>
                  <a:pt x="3501" y="73"/>
                </a:lnTo>
                <a:lnTo>
                  <a:pt x="3483" y="73"/>
                </a:lnTo>
                <a:lnTo>
                  <a:pt x="3555" y="0"/>
                </a:lnTo>
                <a:close/>
                <a:moveTo>
                  <a:pt x="3517" y="0"/>
                </a:moveTo>
                <a:lnTo>
                  <a:pt x="3536" y="0"/>
                </a:lnTo>
                <a:lnTo>
                  <a:pt x="3464" y="73"/>
                </a:lnTo>
                <a:lnTo>
                  <a:pt x="3443" y="73"/>
                </a:lnTo>
                <a:lnTo>
                  <a:pt x="3517" y="0"/>
                </a:lnTo>
                <a:close/>
                <a:moveTo>
                  <a:pt x="3477" y="0"/>
                </a:moveTo>
                <a:lnTo>
                  <a:pt x="3496" y="0"/>
                </a:lnTo>
                <a:lnTo>
                  <a:pt x="3424" y="73"/>
                </a:lnTo>
                <a:lnTo>
                  <a:pt x="3405" y="73"/>
                </a:lnTo>
                <a:lnTo>
                  <a:pt x="3477" y="0"/>
                </a:lnTo>
                <a:close/>
                <a:moveTo>
                  <a:pt x="3440" y="0"/>
                </a:moveTo>
                <a:lnTo>
                  <a:pt x="3458" y="0"/>
                </a:lnTo>
                <a:lnTo>
                  <a:pt x="3386" y="73"/>
                </a:lnTo>
                <a:lnTo>
                  <a:pt x="3366" y="73"/>
                </a:lnTo>
                <a:lnTo>
                  <a:pt x="3440" y="0"/>
                </a:lnTo>
                <a:close/>
                <a:moveTo>
                  <a:pt x="3400" y="0"/>
                </a:moveTo>
                <a:lnTo>
                  <a:pt x="3419" y="0"/>
                </a:lnTo>
                <a:lnTo>
                  <a:pt x="3347" y="73"/>
                </a:lnTo>
                <a:lnTo>
                  <a:pt x="3328" y="73"/>
                </a:lnTo>
                <a:lnTo>
                  <a:pt x="3400" y="0"/>
                </a:lnTo>
                <a:close/>
                <a:moveTo>
                  <a:pt x="3362" y="0"/>
                </a:moveTo>
                <a:lnTo>
                  <a:pt x="3381" y="0"/>
                </a:lnTo>
                <a:lnTo>
                  <a:pt x="3309" y="73"/>
                </a:lnTo>
                <a:lnTo>
                  <a:pt x="3289" y="73"/>
                </a:lnTo>
                <a:lnTo>
                  <a:pt x="3362" y="0"/>
                </a:lnTo>
                <a:close/>
                <a:moveTo>
                  <a:pt x="3323" y="0"/>
                </a:moveTo>
                <a:lnTo>
                  <a:pt x="3342" y="0"/>
                </a:lnTo>
                <a:lnTo>
                  <a:pt x="3270" y="73"/>
                </a:lnTo>
                <a:lnTo>
                  <a:pt x="3251" y="73"/>
                </a:lnTo>
                <a:lnTo>
                  <a:pt x="3323" y="0"/>
                </a:lnTo>
                <a:close/>
                <a:moveTo>
                  <a:pt x="3283" y="0"/>
                </a:moveTo>
                <a:lnTo>
                  <a:pt x="3304" y="0"/>
                </a:lnTo>
                <a:lnTo>
                  <a:pt x="3230" y="73"/>
                </a:lnTo>
                <a:lnTo>
                  <a:pt x="3211" y="73"/>
                </a:lnTo>
                <a:lnTo>
                  <a:pt x="3283" y="0"/>
                </a:lnTo>
                <a:close/>
                <a:moveTo>
                  <a:pt x="3246" y="0"/>
                </a:moveTo>
                <a:lnTo>
                  <a:pt x="3265" y="0"/>
                </a:lnTo>
                <a:lnTo>
                  <a:pt x="3192" y="73"/>
                </a:lnTo>
                <a:lnTo>
                  <a:pt x="3174" y="73"/>
                </a:lnTo>
                <a:lnTo>
                  <a:pt x="3246" y="0"/>
                </a:lnTo>
                <a:close/>
                <a:moveTo>
                  <a:pt x="3206" y="0"/>
                </a:moveTo>
                <a:lnTo>
                  <a:pt x="3227" y="0"/>
                </a:lnTo>
                <a:lnTo>
                  <a:pt x="3153" y="73"/>
                </a:lnTo>
                <a:lnTo>
                  <a:pt x="3134" y="73"/>
                </a:lnTo>
                <a:lnTo>
                  <a:pt x="3206" y="0"/>
                </a:lnTo>
                <a:close/>
                <a:moveTo>
                  <a:pt x="3168" y="0"/>
                </a:moveTo>
                <a:lnTo>
                  <a:pt x="3187" y="0"/>
                </a:lnTo>
                <a:lnTo>
                  <a:pt x="3115" y="73"/>
                </a:lnTo>
                <a:lnTo>
                  <a:pt x="3096" y="73"/>
                </a:lnTo>
                <a:lnTo>
                  <a:pt x="3168" y="0"/>
                </a:lnTo>
                <a:close/>
                <a:moveTo>
                  <a:pt x="3129" y="0"/>
                </a:moveTo>
                <a:lnTo>
                  <a:pt x="3150" y="0"/>
                </a:lnTo>
                <a:lnTo>
                  <a:pt x="3076" y="73"/>
                </a:lnTo>
                <a:lnTo>
                  <a:pt x="3057" y="73"/>
                </a:lnTo>
                <a:lnTo>
                  <a:pt x="3129" y="0"/>
                </a:lnTo>
                <a:close/>
                <a:moveTo>
                  <a:pt x="3091" y="0"/>
                </a:moveTo>
                <a:lnTo>
                  <a:pt x="3110" y="0"/>
                </a:lnTo>
                <a:lnTo>
                  <a:pt x="3038" y="73"/>
                </a:lnTo>
                <a:lnTo>
                  <a:pt x="3017" y="73"/>
                </a:lnTo>
                <a:lnTo>
                  <a:pt x="3091" y="0"/>
                </a:lnTo>
                <a:close/>
                <a:moveTo>
                  <a:pt x="3052" y="0"/>
                </a:moveTo>
                <a:lnTo>
                  <a:pt x="3071" y="0"/>
                </a:lnTo>
                <a:lnTo>
                  <a:pt x="2998" y="73"/>
                </a:lnTo>
                <a:lnTo>
                  <a:pt x="2980" y="73"/>
                </a:lnTo>
                <a:lnTo>
                  <a:pt x="3052" y="0"/>
                </a:lnTo>
                <a:close/>
                <a:moveTo>
                  <a:pt x="3014" y="0"/>
                </a:moveTo>
                <a:lnTo>
                  <a:pt x="3033" y="0"/>
                </a:lnTo>
                <a:lnTo>
                  <a:pt x="2961" y="73"/>
                </a:lnTo>
                <a:lnTo>
                  <a:pt x="2940" y="73"/>
                </a:lnTo>
                <a:lnTo>
                  <a:pt x="3014" y="0"/>
                </a:lnTo>
                <a:close/>
                <a:moveTo>
                  <a:pt x="2974" y="0"/>
                </a:moveTo>
                <a:lnTo>
                  <a:pt x="2993" y="0"/>
                </a:lnTo>
                <a:lnTo>
                  <a:pt x="2921" y="73"/>
                </a:lnTo>
                <a:lnTo>
                  <a:pt x="2902" y="73"/>
                </a:lnTo>
                <a:lnTo>
                  <a:pt x="2974" y="0"/>
                </a:lnTo>
                <a:close/>
                <a:moveTo>
                  <a:pt x="2937" y="0"/>
                </a:moveTo>
                <a:lnTo>
                  <a:pt x="2956" y="0"/>
                </a:lnTo>
                <a:lnTo>
                  <a:pt x="2883" y="73"/>
                </a:lnTo>
                <a:lnTo>
                  <a:pt x="2863" y="73"/>
                </a:lnTo>
                <a:lnTo>
                  <a:pt x="2937" y="0"/>
                </a:lnTo>
                <a:close/>
                <a:moveTo>
                  <a:pt x="2897" y="0"/>
                </a:moveTo>
                <a:lnTo>
                  <a:pt x="2916" y="0"/>
                </a:lnTo>
                <a:lnTo>
                  <a:pt x="2844" y="73"/>
                </a:lnTo>
                <a:lnTo>
                  <a:pt x="2825" y="73"/>
                </a:lnTo>
                <a:lnTo>
                  <a:pt x="2897" y="0"/>
                </a:lnTo>
                <a:close/>
                <a:moveTo>
                  <a:pt x="2859" y="0"/>
                </a:moveTo>
                <a:lnTo>
                  <a:pt x="2878" y="0"/>
                </a:lnTo>
                <a:lnTo>
                  <a:pt x="2806" y="73"/>
                </a:lnTo>
                <a:lnTo>
                  <a:pt x="2786" y="73"/>
                </a:lnTo>
                <a:lnTo>
                  <a:pt x="2859" y="0"/>
                </a:lnTo>
                <a:close/>
                <a:moveTo>
                  <a:pt x="2820" y="0"/>
                </a:moveTo>
                <a:lnTo>
                  <a:pt x="2839" y="0"/>
                </a:lnTo>
                <a:lnTo>
                  <a:pt x="2767" y="73"/>
                </a:lnTo>
                <a:lnTo>
                  <a:pt x="2748" y="73"/>
                </a:lnTo>
                <a:lnTo>
                  <a:pt x="2820" y="0"/>
                </a:lnTo>
                <a:close/>
                <a:moveTo>
                  <a:pt x="2781" y="0"/>
                </a:moveTo>
                <a:lnTo>
                  <a:pt x="2801" y="0"/>
                </a:lnTo>
                <a:lnTo>
                  <a:pt x="2727" y="73"/>
                </a:lnTo>
                <a:lnTo>
                  <a:pt x="2708" y="73"/>
                </a:lnTo>
                <a:lnTo>
                  <a:pt x="2781" y="0"/>
                </a:lnTo>
                <a:close/>
                <a:moveTo>
                  <a:pt x="2743" y="0"/>
                </a:moveTo>
                <a:lnTo>
                  <a:pt x="2762" y="0"/>
                </a:lnTo>
                <a:lnTo>
                  <a:pt x="2690" y="73"/>
                </a:lnTo>
                <a:lnTo>
                  <a:pt x="2671" y="73"/>
                </a:lnTo>
                <a:lnTo>
                  <a:pt x="2743" y="0"/>
                </a:lnTo>
                <a:close/>
                <a:moveTo>
                  <a:pt x="2703" y="0"/>
                </a:moveTo>
                <a:lnTo>
                  <a:pt x="2724" y="0"/>
                </a:lnTo>
                <a:lnTo>
                  <a:pt x="2650" y="73"/>
                </a:lnTo>
                <a:lnTo>
                  <a:pt x="2631" y="73"/>
                </a:lnTo>
                <a:lnTo>
                  <a:pt x="2703" y="0"/>
                </a:lnTo>
                <a:close/>
                <a:moveTo>
                  <a:pt x="2666" y="0"/>
                </a:moveTo>
                <a:lnTo>
                  <a:pt x="2684" y="0"/>
                </a:lnTo>
                <a:lnTo>
                  <a:pt x="2612" y="73"/>
                </a:lnTo>
                <a:lnTo>
                  <a:pt x="2593" y="73"/>
                </a:lnTo>
                <a:lnTo>
                  <a:pt x="2666" y="0"/>
                </a:lnTo>
                <a:close/>
                <a:moveTo>
                  <a:pt x="2626" y="0"/>
                </a:moveTo>
                <a:lnTo>
                  <a:pt x="2647" y="0"/>
                </a:lnTo>
                <a:lnTo>
                  <a:pt x="2573" y="73"/>
                </a:lnTo>
                <a:lnTo>
                  <a:pt x="2554" y="73"/>
                </a:lnTo>
                <a:lnTo>
                  <a:pt x="2626" y="0"/>
                </a:lnTo>
                <a:close/>
                <a:moveTo>
                  <a:pt x="2588" y="0"/>
                </a:moveTo>
                <a:lnTo>
                  <a:pt x="2607" y="0"/>
                </a:lnTo>
                <a:lnTo>
                  <a:pt x="2535" y="73"/>
                </a:lnTo>
                <a:lnTo>
                  <a:pt x="2514" y="73"/>
                </a:lnTo>
                <a:lnTo>
                  <a:pt x="2588" y="0"/>
                </a:lnTo>
                <a:close/>
                <a:moveTo>
                  <a:pt x="2549" y="0"/>
                </a:moveTo>
                <a:lnTo>
                  <a:pt x="2568" y="0"/>
                </a:lnTo>
                <a:lnTo>
                  <a:pt x="2496" y="73"/>
                </a:lnTo>
                <a:lnTo>
                  <a:pt x="2477" y="73"/>
                </a:lnTo>
                <a:lnTo>
                  <a:pt x="2549" y="0"/>
                </a:lnTo>
                <a:close/>
                <a:moveTo>
                  <a:pt x="2511" y="0"/>
                </a:moveTo>
                <a:lnTo>
                  <a:pt x="2530" y="0"/>
                </a:lnTo>
                <a:lnTo>
                  <a:pt x="2458" y="73"/>
                </a:lnTo>
                <a:lnTo>
                  <a:pt x="2437" y="73"/>
                </a:lnTo>
                <a:lnTo>
                  <a:pt x="2511" y="0"/>
                </a:lnTo>
                <a:close/>
                <a:moveTo>
                  <a:pt x="2472" y="0"/>
                </a:moveTo>
                <a:lnTo>
                  <a:pt x="2490" y="0"/>
                </a:lnTo>
                <a:lnTo>
                  <a:pt x="2418" y="73"/>
                </a:lnTo>
                <a:lnTo>
                  <a:pt x="2399" y="73"/>
                </a:lnTo>
                <a:lnTo>
                  <a:pt x="2472" y="0"/>
                </a:lnTo>
                <a:close/>
                <a:moveTo>
                  <a:pt x="2434" y="0"/>
                </a:moveTo>
                <a:lnTo>
                  <a:pt x="2453" y="0"/>
                </a:lnTo>
                <a:lnTo>
                  <a:pt x="2381" y="73"/>
                </a:lnTo>
                <a:lnTo>
                  <a:pt x="2360" y="73"/>
                </a:lnTo>
                <a:lnTo>
                  <a:pt x="2434" y="0"/>
                </a:lnTo>
                <a:close/>
                <a:moveTo>
                  <a:pt x="2394" y="0"/>
                </a:moveTo>
                <a:lnTo>
                  <a:pt x="2413" y="0"/>
                </a:lnTo>
                <a:lnTo>
                  <a:pt x="2341" y="73"/>
                </a:lnTo>
                <a:lnTo>
                  <a:pt x="2322" y="73"/>
                </a:lnTo>
                <a:lnTo>
                  <a:pt x="2394" y="0"/>
                </a:lnTo>
                <a:close/>
                <a:moveTo>
                  <a:pt x="2355" y="0"/>
                </a:moveTo>
                <a:lnTo>
                  <a:pt x="2375" y="0"/>
                </a:lnTo>
                <a:lnTo>
                  <a:pt x="2302" y="73"/>
                </a:lnTo>
                <a:lnTo>
                  <a:pt x="2283" y="73"/>
                </a:lnTo>
                <a:lnTo>
                  <a:pt x="2355" y="0"/>
                </a:lnTo>
                <a:close/>
                <a:moveTo>
                  <a:pt x="2317" y="0"/>
                </a:moveTo>
                <a:lnTo>
                  <a:pt x="2336" y="0"/>
                </a:lnTo>
                <a:lnTo>
                  <a:pt x="2264" y="73"/>
                </a:lnTo>
                <a:lnTo>
                  <a:pt x="2245" y="73"/>
                </a:lnTo>
                <a:lnTo>
                  <a:pt x="2317" y="0"/>
                </a:lnTo>
                <a:close/>
                <a:moveTo>
                  <a:pt x="2278" y="0"/>
                </a:moveTo>
                <a:lnTo>
                  <a:pt x="2298" y="0"/>
                </a:lnTo>
                <a:lnTo>
                  <a:pt x="2224" y="73"/>
                </a:lnTo>
                <a:lnTo>
                  <a:pt x="2206" y="73"/>
                </a:lnTo>
                <a:lnTo>
                  <a:pt x="2278" y="0"/>
                </a:lnTo>
                <a:close/>
                <a:moveTo>
                  <a:pt x="2240" y="0"/>
                </a:moveTo>
                <a:lnTo>
                  <a:pt x="2259" y="0"/>
                </a:lnTo>
                <a:lnTo>
                  <a:pt x="2187" y="73"/>
                </a:lnTo>
                <a:lnTo>
                  <a:pt x="2168" y="73"/>
                </a:lnTo>
                <a:lnTo>
                  <a:pt x="2240" y="0"/>
                </a:lnTo>
                <a:close/>
                <a:moveTo>
                  <a:pt x="2200" y="0"/>
                </a:moveTo>
                <a:lnTo>
                  <a:pt x="2221" y="0"/>
                </a:lnTo>
                <a:lnTo>
                  <a:pt x="2147" y="73"/>
                </a:lnTo>
                <a:lnTo>
                  <a:pt x="2128" y="73"/>
                </a:lnTo>
                <a:lnTo>
                  <a:pt x="2200" y="0"/>
                </a:lnTo>
                <a:close/>
                <a:moveTo>
                  <a:pt x="2163" y="0"/>
                </a:moveTo>
                <a:lnTo>
                  <a:pt x="2181" y="0"/>
                </a:lnTo>
                <a:lnTo>
                  <a:pt x="2109" y="73"/>
                </a:lnTo>
                <a:lnTo>
                  <a:pt x="2089" y="73"/>
                </a:lnTo>
                <a:lnTo>
                  <a:pt x="2163" y="0"/>
                </a:lnTo>
                <a:close/>
                <a:moveTo>
                  <a:pt x="2123" y="0"/>
                </a:moveTo>
                <a:lnTo>
                  <a:pt x="2142" y="0"/>
                </a:lnTo>
                <a:lnTo>
                  <a:pt x="2070" y="73"/>
                </a:lnTo>
                <a:lnTo>
                  <a:pt x="2051" y="73"/>
                </a:lnTo>
                <a:lnTo>
                  <a:pt x="2123" y="0"/>
                </a:lnTo>
                <a:close/>
                <a:moveTo>
                  <a:pt x="2085" y="0"/>
                </a:moveTo>
                <a:lnTo>
                  <a:pt x="2104" y="0"/>
                </a:lnTo>
                <a:lnTo>
                  <a:pt x="2032" y="73"/>
                </a:lnTo>
                <a:lnTo>
                  <a:pt x="2012" y="73"/>
                </a:lnTo>
                <a:lnTo>
                  <a:pt x="2085" y="0"/>
                </a:lnTo>
                <a:close/>
                <a:moveTo>
                  <a:pt x="2046" y="0"/>
                </a:moveTo>
                <a:lnTo>
                  <a:pt x="2065" y="0"/>
                </a:lnTo>
                <a:lnTo>
                  <a:pt x="1993" y="73"/>
                </a:lnTo>
                <a:lnTo>
                  <a:pt x="1974" y="73"/>
                </a:lnTo>
                <a:lnTo>
                  <a:pt x="2046" y="0"/>
                </a:lnTo>
                <a:close/>
                <a:moveTo>
                  <a:pt x="2008" y="0"/>
                </a:moveTo>
                <a:lnTo>
                  <a:pt x="2027" y="0"/>
                </a:lnTo>
                <a:lnTo>
                  <a:pt x="1955" y="73"/>
                </a:lnTo>
                <a:lnTo>
                  <a:pt x="1934" y="73"/>
                </a:lnTo>
                <a:lnTo>
                  <a:pt x="2008" y="0"/>
                </a:lnTo>
                <a:close/>
                <a:moveTo>
                  <a:pt x="1969" y="0"/>
                </a:moveTo>
                <a:lnTo>
                  <a:pt x="1988" y="0"/>
                </a:lnTo>
                <a:lnTo>
                  <a:pt x="1915" y="73"/>
                </a:lnTo>
                <a:lnTo>
                  <a:pt x="1897" y="73"/>
                </a:lnTo>
                <a:lnTo>
                  <a:pt x="1969" y="0"/>
                </a:lnTo>
                <a:close/>
                <a:moveTo>
                  <a:pt x="1929" y="0"/>
                </a:moveTo>
                <a:lnTo>
                  <a:pt x="1950" y="0"/>
                </a:lnTo>
                <a:lnTo>
                  <a:pt x="1876" y="73"/>
                </a:lnTo>
                <a:lnTo>
                  <a:pt x="1857" y="73"/>
                </a:lnTo>
                <a:lnTo>
                  <a:pt x="1929" y="0"/>
                </a:lnTo>
                <a:close/>
                <a:moveTo>
                  <a:pt x="1891" y="0"/>
                </a:moveTo>
                <a:lnTo>
                  <a:pt x="1910" y="0"/>
                </a:lnTo>
                <a:lnTo>
                  <a:pt x="1838" y="73"/>
                </a:lnTo>
                <a:lnTo>
                  <a:pt x="1819" y="73"/>
                </a:lnTo>
                <a:lnTo>
                  <a:pt x="1891" y="0"/>
                </a:lnTo>
                <a:close/>
                <a:moveTo>
                  <a:pt x="1852" y="0"/>
                </a:moveTo>
                <a:lnTo>
                  <a:pt x="1873" y="0"/>
                </a:lnTo>
                <a:lnTo>
                  <a:pt x="1799" y="73"/>
                </a:lnTo>
                <a:lnTo>
                  <a:pt x="1780" y="73"/>
                </a:lnTo>
                <a:lnTo>
                  <a:pt x="1852" y="0"/>
                </a:lnTo>
                <a:close/>
                <a:moveTo>
                  <a:pt x="1814" y="0"/>
                </a:moveTo>
                <a:lnTo>
                  <a:pt x="1833" y="0"/>
                </a:lnTo>
                <a:lnTo>
                  <a:pt x="1761" y="73"/>
                </a:lnTo>
                <a:lnTo>
                  <a:pt x="1742" y="73"/>
                </a:lnTo>
                <a:lnTo>
                  <a:pt x="1814" y="0"/>
                </a:lnTo>
                <a:close/>
                <a:moveTo>
                  <a:pt x="1775" y="0"/>
                </a:moveTo>
                <a:lnTo>
                  <a:pt x="1795" y="0"/>
                </a:lnTo>
                <a:lnTo>
                  <a:pt x="1722" y="73"/>
                </a:lnTo>
                <a:lnTo>
                  <a:pt x="1703" y="73"/>
                </a:lnTo>
                <a:lnTo>
                  <a:pt x="1775" y="0"/>
                </a:lnTo>
                <a:close/>
                <a:moveTo>
                  <a:pt x="1737" y="0"/>
                </a:moveTo>
                <a:lnTo>
                  <a:pt x="1756" y="0"/>
                </a:lnTo>
                <a:lnTo>
                  <a:pt x="1684" y="73"/>
                </a:lnTo>
                <a:lnTo>
                  <a:pt x="1663" y="73"/>
                </a:lnTo>
                <a:lnTo>
                  <a:pt x="1737" y="0"/>
                </a:lnTo>
                <a:close/>
                <a:moveTo>
                  <a:pt x="1697" y="0"/>
                </a:moveTo>
                <a:lnTo>
                  <a:pt x="1716" y="0"/>
                </a:lnTo>
                <a:lnTo>
                  <a:pt x="1644" y="73"/>
                </a:lnTo>
                <a:lnTo>
                  <a:pt x="1625" y="73"/>
                </a:lnTo>
                <a:lnTo>
                  <a:pt x="1697" y="0"/>
                </a:lnTo>
                <a:close/>
                <a:moveTo>
                  <a:pt x="1660" y="0"/>
                </a:moveTo>
                <a:lnTo>
                  <a:pt x="1679" y="0"/>
                </a:lnTo>
                <a:lnTo>
                  <a:pt x="1607" y="73"/>
                </a:lnTo>
                <a:lnTo>
                  <a:pt x="1586" y="73"/>
                </a:lnTo>
                <a:lnTo>
                  <a:pt x="1660" y="0"/>
                </a:lnTo>
                <a:close/>
                <a:moveTo>
                  <a:pt x="1620" y="0"/>
                </a:moveTo>
                <a:lnTo>
                  <a:pt x="1639" y="0"/>
                </a:lnTo>
                <a:lnTo>
                  <a:pt x="1567" y="73"/>
                </a:lnTo>
                <a:lnTo>
                  <a:pt x="1548" y="73"/>
                </a:lnTo>
                <a:lnTo>
                  <a:pt x="1620" y="0"/>
                </a:lnTo>
                <a:close/>
                <a:moveTo>
                  <a:pt x="1582" y="0"/>
                </a:moveTo>
                <a:lnTo>
                  <a:pt x="1601" y="0"/>
                </a:lnTo>
                <a:lnTo>
                  <a:pt x="1529" y="73"/>
                </a:lnTo>
                <a:lnTo>
                  <a:pt x="1509" y="73"/>
                </a:lnTo>
                <a:lnTo>
                  <a:pt x="1582" y="0"/>
                </a:lnTo>
                <a:close/>
                <a:moveTo>
                  <a:pt x="1543" y="0"/>
                </a:moveTo>
                <a:lnTo>
                  <a:pt x="1562" y="0"/>
                </a:lnTo>
                <a:lnTo>
                  <a:pt x="1490" y="73"/>
                </a:lnTo>
                <a:lnTo>
                  <a:pt x="1471" y="73"/>
                </a:lnTo>
                <a:lnTo>
                  <a:pt x="1543" y="0"/>
                </a:lnTo>
                <a:close/>
                <a:moveTo>
                  <a:pt x="1504" y="0"/>
                </a:moveTo>
                <a:lnTo>
                  <a:pt x="1524" y="0"/>
                </a:lnTo>
                <a:lnTo>
                  <a:pt x="1450" y="73"/>
                </a:lnTo>
                <a:lnTo>
                  <a:pt x="1431" y="73"/>
                </a:lnTo>
                <a:lnTo>
                  <a:pt x="1504" y="0"/>
                </a:lnTo>
                <a:close/>
                <a:moveTo>
                  <a:pt x="1466" y="0"/>
                </a:moveTo>
                <a:lnTo>
                  <a:pt x="1485" y="0"/>
                </a:lnTo>
                <a:lnTo>
                  <a:pt x="1413" y="73"/>
                </a:lnTo>
                <a:lnTo>
                  <a:pt x="1394" y="73"/>
                </a:lnTo>
                <a:lnTo>
                  <a:pt x="1466" y="0"/>
                </a:lnTo>
                <a:close/>
                <a:moveTo>
                  <a:pt x="1426" y="0"/>
                </a:moveTo>
                <a:lnTo>
                  <a:pt x="1447" y="0"/>
                </a:lnTo>
                <a:lnTo>
                  <a:pt x="1373" y="73"/>
                </a:lnTo>
                <a:lnTo>
                  <a:pt x="1354" y="73"/>
                </a:lnTo>
                <a:lnTo>
                  <a:pt x="1426" y="0"/>
                </a:lnTo>
                <a:close/>
                <a:moveTo>
                  <a:pt x="1389" y="0"/>
                </a:moveTo>
                <a:lnTo>
                  <a:pt x="1407" y="0"/>
                </a:lnTo>
                <a:lnTo>
                  <a:pt x="1335" y="73"/>
                </a:lnTo>
                <a:lnTo>
                  <a:pt x="1316" y="73"/>
                </a:lnTo>
                <a:lnTo>
                  <a:pt x="1389" y="0"/>
                </a:lnTo>
                <a:close/>
                <a:moveTo>
                  <a:pt x="1349" y="0"/>
                </a:moveTo>
                <a:lnTo>
                  <a:pt x="1370" y="0"/>
                </a:lnTo>
                <a:lnTo>
                  <a:pt x="1296" y="73"/>
                </a:lnTo>
                <a:lnTo>
                  <a:pt x="1277" y="73"/>
                </a:lnTo>
                <a:lnTo>
                  <a:pt x="1349" y="0"/>
                </a:lnTo>
                <a:close/>
                <a:moveTo>
                  <a:pt x="1311" y="0"/>
                </a:moveTo>
                <a:lnTo>
                  <a:pt x="1330" y="0"/>
                </a:lnTo>
                <a:lnTo>
                  <a:pt x="1258" y="73"/>
                </a:lnTo>
                <a:lnTo>
                  <a:pt x="1237" y="73"/>
                </a:lnTo>
                <a:lnTo>
                  <a:pt x="1311" y="0"/>
                </a:lnTo>
                <a:close/>
                <a:moveTo>
                  <a:pt x="1272" y="0"/>
                </a:moveTo>
                <a:lnTo>
                  <a:pt x="1291" y="0"/>
                </a:lnTo>
                <a:lnTo>
                  <a:pt x="1219" y="73"/>
                </a:lnTo>
                <a:lnTo>
                  <a:pt x="1200" y="73"/>
                </a:lnTo>
                <a:lnTo>
                  <a:pt x="1272" y="0"/>
                </a:lnTo>
                <a:close/>
                <a:moveTo>
                  <a:pt x="1234" y="0"/>
                </a:moveTo>
                <a:lnTo>
                  <a:pt x="1253" y="0"/>
                </a:lnTo>
                <a:lnTo>
                  <a:pt x="1181" y="73"/>
                </a:lnTo>
                <a:lnTo>
                  <a:pt x="1160" y="73"/>
                </a:lnTo>
                <a:lnTo>
                  <a:pt x="1234" y="0"/>
                </a:lnTo>
                <a:close/>
                <a:moveTo>
                  <a:pt x="1195" y="0"/>
                </a:moveTo>
                <a:lnTo>
                  <a:pt x="1213" y="0"/>
                </a:lnTo>
                <a:lnTo>
                  <a:pt x="1141" y="73"/>
                </a:lnTo>
                <a:lnTo>
                  <a:pt x="1123" y="73"/>
                </a:lnTo>
                <a:lnTo>
                  <a:pt x="1195" y="0"/>
                </a:lnTo>
                <a:close/>
                <a:moveTo>
                  <a:pt x="1157" y="0"/>
                </a:moveTo>
                <a:lnTo>
                  <a:pt x="1176" y="0"/>
                </a:lnTo>
                <a:lnTo>
                  <a:pt x="1104" y="73"/>
                </a:lnTo>
                <a:lnTo>
                  <a:pt x="1083" y="73"/>
                </a:lnTo>
                <a:lnTo>
                  <a:pt x="1157" y="0"/>
                </a:lnTo>
                <a:close/>
                <a:moveTo>
                  <a:pt x="1117" y="0"/>
                </a:moveTo>
                <a:lnTo>
                  <a:pt x="1136" y="0"/>
                </a:lnTo>
                <a:lnTo>
                  <a:pt x="1064" y="73"/>
                </a:lnTo>
                <a:lnTo>
                  <a:pt x="1045" y="73"/>
                </a:lnTo>
                <a:lnTo>
                  <a:pt x="1117" y="0"/>
                </a:lnTo>
                <a:close/>
                <a:moveTo>
                  <a:pt x="1078" y="0"/>
                </a:moveTo>
                <a:lnTo>
                  <a:pt x="1098" y="0"/>
                </a:lnTo>
                <a:lnTo>
                  <a:pt x="1025" y="73"/>
                </a:lnTo>
                <a:lnTo>
                  <a:pt x="1006" y="73"/>
                </a:lnTo>
                <a:lnTo>
                  <a:pt x="1078" y="0"/>
                </a:lnTo>
                <a:close/>
                <a:moveTo>
                  <a:pt x="1040" y="0"/>
                </a:moveTo>
                <a:lnTo>
                  <a:pt x="1059" y="0"/>
                </a:lnTo>
                <a:lnTo>
                  <a:pt x="987" y="73"/>
                </a:lnTo>
                <a:lnTo>
                  <a:pt x="968" y="73"/>
                </a:lnTo>
                <a:lnTo>
                  <a:pt x="1040" y="0"/>
                </a:lnTo>
                <a:close/>
                <a:moveTo>
                  <a:pt x="1001" y="0"/>
                </a:moveTo>
                <a:lnTo>
                  <a:pt x="1021" y="0"/>
                </a:lnTo>
                <a:lnTo>
                  <a:pt x="947" y="73"/>
                </a:lnTo>
                <a:lnTo>
                  <a:pt x="929" y="73"/>
                </a:lnTo>
                <a:lnTo>
                  <a:pt x="1001" y="0"/>
                </a:lnTo>
                <a:close/>
                <a:moveTo>
                  <a:pt x="963" y="0"/>
                </a:moveTo>
                <a:lnTo>
                  <a:pt x="982" y="0"/>
                </a:lnTo>
                <a:lnTo>
                  <a:pt x="910" y="73"/>
                </a:lnTo>
                <a:lnTo>
                  <a:pt x="891" y="73"/>
                </a:lnTo>
                <a:lnTo>
                  <a:pt x="963" y="0"/>
                </a:lnTo>
                <a:close/>
                <a:moveTo>
                  <a:pt x="923" y="0"/>
                </a:moveTo>
                <a:lnTo>
                  <a:pt x="944" y="0"/>
                </a:lnTo>
                <a:lnTo>
                  <a:pt x="870" y="73"/>
                </a:lnTo>
                <a:lnTo>
                  <a:pt x="851" y="73"/>
                </a:lnTo>
                <a:lnTo>
                  <a:pt x="923" y="0"/>
                </a:lnTo>
                <a:close/>
                <a:moveTo>
                  <a:pt x="886" y="0"/>
                </a:moveTo>
                <a:lnTo>
                  <a:pt x="905" y="0"/>
                </a:lnTo>
                <a:lnTo>
                  <a:pt x="832" y="73"/>
                </a:lnTo>
                <a:lnTo>
                  <a:pt x="812" y="73"/>
                </a:lnTo>
                <a:lnTo>
                  <a:pt x="886" y="0"/>
                </a:lnTo>
                <a:close/>
                <a:moveTo>
                  <a:pt x="846" y="0"/>
                </a:moveTo>
                <a:lnTo>
                  <a:pt x="865" y="0"/>
                </a:lnTo>
                <a:lnTo>
                  <a:pt x="793" y="73"/>
                </a:lnTo>
                <a:lnTo>
                  <a:pt x="774" y="73"/>
                </a:lnTo>
                <a:lnTo>
                  <a:pt x="846" y="0"/>
                </a:lnTo>
                <a:close/>
                <a:moveTo>
                  <a:pt x="808" y="0"/>
                </a:moveTo>
                <a:lnTo>
                  <a:pt x="827" y="0"/>
                </a:lnTo>
                <a:lnTo>
                  <a:pt x="755" y="73"/>
                </a:lnTo>
                <a:lnTo>
                  <a:pt x="735" y="73"/>
                </a:lnTo>
                <a:lnTo>
                  <a:pt x="808" y="0"/>
                </a:lnTo>
                <a:close/>
                <a:moveTo>
                  <a:pt x="769" y="0"/>
                </a:moveTo>
                <a:lnTo>
                  <a:pt x="788" y="0"/>
                </a:lnTo>
                <a:lnTo>
                  <a:pt x="716" y="73"/>
                </a:lnTo>
                <a:lnTo>
                  <a:pt x="697" y="73"/>
                </a:lnTo>
                <a:lnTo>
                  <a:pt x="769" y="0"/>
                </a:lnTo>
                <a:close/>
                <a:moveTo>
                  <a:pt x="731" y="0"/>
                </a:moveTo>
                <a:lnTo>
                  <a:pt x="750" y="0"/>
                </a:lnTo>
                <a:lnTo>
                  <a:pt x="678" y="73"/>
                </a:lnTo>
                <a:lnTo>
                  <a:pt x="657" y="73"/>
                </a:lnTo>
                <a:lnTo>
                  <a:pt x="731" y="0"/>
                </a:lnTo>
                <a:close/>
                <a:moveTo>
                  <a:pt x="692" y="0"/>
                </a:moveTo>
                <a:lnTo>
                  <a:pt x="711" y="0"/>
                </a:lnTo>
                <a:lnTo>
                  <a:pt x="638" y="73"/>
                </a:lnTo>
                <a:lnTo>
                  <a:pt x="620" y="73"/>
                </a:lnTo>
                <a:lnTo>
                  <a:pt x="692" y="0"/>
                </a:lnTo>
                <a:close/>
                <a:moveTo>
                  <a:pt x="652" y="0"/>
                </a:moveTo>
                <a:lnTo>
                  <a:pt x="673" y="0"/>
                </a:lnTo>
                <a:lnTo>
                  <a:pt x="599" y="73"/>
                </a:lnTo>
                <a:lnTo>
                  <a:pt x="580" y="73"/>
                </a:lnTo>
                <a:lnTo>
                  <a:pt x="652" y="0"/>
                </a:lnTo>
                <a:close/>
                <a:moveTo>
                  <a:pt x="614" y="0"/>
                </a:moveTo>
                <a:lnTo>
                  <a:pt x="633" y="0"/>
                </a:lnTo>
                <a:lnTo>
                  <a:pt x="561" y="73"/>
                </a:lnTo>
                <a:lnTo>
                  <a:pt x="542" y="73"/>
                </a:lnTo>
                <a:lnTo>
                  <a:pt x="614" y="0"/>
                </a:lnTo>
                <a:close/>
                <a:moveTo>
                  <a:pt x="575" y="0"/>
                </a:moveTo>
                <a:lnTo>
                  <a:pt x="596" y="0"/>
                </a:lnTo>
                <a:lnTo>
                  <a:pt x="522" y="73"/>
                </a:lnTo>
                <a:lnTo>
                  <a:pt x="503" y="73"/>
                </a:lnTo>
                <a:lnTo>
                  <a:pt x="575" y="0"/>
                </a:lnTo>
                <a:close/>
                <a:moveTo>
                  <a:pt x="537" y="0"/>
                </a:moveTo>
                <a:lnTo>
                  <a:pt x="556" y="0"/>
                </a:lnTo>
                <a:lnTo>
                  <a:pt x="484" y="73"/>
                </a:lnTo>
                <a:lnTo>
                  <a:pt x="465" y="73"/>
                </a:lnTo>
                <a:lnTo>
                  <a:pt x="537" y="0"/>
                </a:lnTo>
                <a:close/>
                <a:moveTo>
                  <a:pt x="498" y="0"/>
                </a:moveTo>
                <a:lnTo>
                  <a:pt x="518" y="0"/>
                </a:lnTo>
                <a:lnTo>
                  <a:pt x="445" y="73"/>
                </a:lnTo>
                <a:lnTo>
                  <a:pt x="426" y="73"/>
                </a:lnTo>
                <a:lnTo>
                  <a:pt x="498" y="0"/>
                </a:lnTo>
                <a:close/>
                <a:moveTo>
                  <a:pt x="460" y="0"/>
                </a:moveTo>
                <a:lnTo>
                  <a:pt x="479" y="0"/>
                </a:lnTo>
                <a:lnTo>
                  <a:pt x="407" y="73"/>
                </a:lnTo>
                <a:lnTo>
                  <a:pt x="386" y="73"/>
                </a:lnTo>
                <a:lnTo>
                  <a:pt x="460" y="0"/>
                </a:lnTo>
                <a:close/>
                <a:moveTo>
                  <a:pt x="421" y="0"/>
                </a:moveTo>
                <a:lnTo>
                  <a:pt x="439" y="0"/>
                </a:lnTo>
                <a:lnTo>
                  <a:pt x="367" y="73"/>
                </a:lnTo>
                <a:lnTo>
                  <a:pt x="348" y="73"/>
                </a:lnTo>
                <a:lnTo>
                  <a:pt x="421" y="0"/>
                </a:lnTo>
                <a:close/>
                <a:moveTo>
                  <a:pt x="383" y="0"/>
                </a:moveTo>
                <a:lnTo>
                  <a:pt x="402" y="0"/>
                </a:lnTo>
                <a:lnTo>
                  <a:pt x="330" y="73"/>
                </a:lnTo>
                <a:lnTo>
                  <a:pt x="309" y="73"/>
                </a:lnTo>
                <a:lnTo>
                  <a:pt x="383" y="0"/>
                </a:lnTo>
                <a:close/>
                <a:moveTo>
                  <a:pt x="343" y="0"/>
                </a:moveTo>
                <a:lnTo>
                  <a:pt x="362" y="0"/>
                </a:lnTo>
                <a:lnTo>
                  <a:pt x="290" y="73"/>
                </a:lnTo>
                <a:lnTo>
                  <a:pt x="271" y="73"/>
                </a:lnTo>
                <a:lnTo>
                  <a:pt x="343" y="0"/>
                </a:lnTo>
                <a:close/>
                <a:moveTo>
                  <a:pt x="306" y="0"/>
                </a:moveTo>
                <a:lnTo>
                  <a:pt x="324" y="0"/>
                </a:lnTo>
                <a:lnTo>
                  <a:pt x="252" y="73"/>
                </a:lnTo>
                <a:lnTo>
                  <a:pt x="232" y="73"/>
                </a:lnTo>
                <a:lnTo>
                  <a:pt x="306" y="0"/>
                </a:lnTo>
                <a:close/>
                <a:moveTo>
                  <a:pt x="266" y="0"/>
                </a:moveTo>
                <a:lnTo>
                  <a:pt x="285" y="0"/>
                </a:lnTo>
                <a:lnTo>
                  <a:pt x="213" y="73"/>
                </a:lnTo>
                <a:lnTo>
                  <a:pt x="194" y="73"/>
                </a:lnTo>
                <a:lnTo>
                  <a:pt x="266" y="0"/>
                </a:lnTo>
                <a:close/>
                <a:moveTo>
                  <a:pt x="227" y="0"/>
                </a:moveTo>
                <a:lnTo>
                  <a:pt x="247" y="0"/>
                </a:lnTo>
                <a:lnTo>
                  <a:pt x="173" y="73"/>
                </a:lnTo>
                <a:lnTo>
                  <a:pt x="154" y="73"/>
                </a:lnTo>
                <a:lnTo>
                  <a:pt x="227" y="0"/>
                </a:lnTo>
                <a:close/>
                <a:moveTo>
                  <a:pt x="189" y="0"/>
                </a:moveTo>
                <a:lnTo>
                  <a:pt x="208" y="0"/>
                </a:lnTo>
                <a:lnTo>
                  <a:pt x="136" y="73"/>
                </a:lnTo>
                <a:lnTo>
                  <a:pt x="117" y="73"/>
                </a:lnTo>
                <a:lnTo>
                  <a:pt x="189" y="0"/>
                </a:lnTo>
                <a:close/>
                <a:moveTo>
                  <a:pt x="149" y="0"/>
                </a:moveTo>
                <a:lnTo>
                  <a:pt x="170" y="0"/>
                </a:lnTo>
                <a:lnTo>
                  <a:pt x="96" y="73"/>
                </a:lnTo>
                <a:lnTo>
                  <a:pt x="77" y="73"/>
                </a:lnTo>
                <a:lnTo>
                  <a:pt x="149" y="0"/>
                </a:lnTo>
                <a:close/>
                <a:moveTo>
                  <a:pt x="112" y="0"/>
                </a:moveTo>
                <a:lnTo>
                  <a:pt x="130" y="0"/>
                </a:lnTo>
                <a:lnTo>
                  <a:pt x="58" y="73"/>
                </a:lnTo>
                <a:lnTo>
                  <a:pt x="39" y="73"/>
                </a:lnTo>
                <a:lnTo>
                  <a:pt x="112" y="0"/>
                </a:lnTo>
                <a:close/>
                <a:moveTo>
                  <a:pt x="72" y="0"/>
                </a:moveTo>
                <a:lnTo>
                  <a:pt x="93" y="0"/>
                </a:lnTo>
                <a:lnTo>
                  <a:pt x="19" y="73"/>
                </a:lnTo>
                <a:lnTo>
                  <a:pt x="0" y="73"/>
                </a:lnTo>
                <a:lnTo>
                  <a:pt x="72" y="0"/>
                </a:lnTo>
                <a:close/>
              </a:path>
            </a:pathLst>
          </a:custGeom>
          <a:solidFill>
            <a:schemeClr val="accent6">
              <a:alpha val="9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CA" sz="1800" dirty="0">
              <a:latin typeface="Calibri" panose="020F0502020204030204" pitchFamily="34" charset="0"/>
            </a:endParaRPr>
          </a:p>
        </p:txBody>
      </p:sp>
    </p:spTree>
    <p:extLst>
      <p:ext uri="{BB962C8B-B14F-4D97-AF65-F5344CB8AC3E}">
        <p14:creationId xmlns:p14="http://schemas.microsoft.com/office/powerpoint/2010/main" val="339451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F8379AD-D0C6-4924-A741-5ACD0182A87B}" type="datetime1">
              <a:rPr lang="en-CA" smtClean="0"/>
              <a:t>2019-10-02</a:t>
            </a:fld>
            <a:endParaRPr lang="en-CA"/>
          </a:p>
        </p:txBody>
      </p:sp>
      <p:sp>
        <p:nvSpPr>
          <p:cNvPr id="5" name="Footer Placeholder 4"/>
          <p:cNvSpPr>
            <a:spLocks noGrp="1"/>
          </p:cNvSpPr>
          <p:nvPr>
            <p:ph type="ftr" sz="quarter" idx="11"/>
          </p:nvPr>
        </p:nvSpPr>
        <p:spPr/>
        <p:txBody>
          <a:bodyPr/>
          <a:lstStyle/>
          <a:p>
            <a:r>
              <a:rPr lang="en-CA"/>
              <a:t>CONFIDENTIAL</a:t>
            </a:r>
          </a:p>
        </p:txBody>
      </p:sp>
      <p:sp>
        <p:nvSpPr>
          <p:cNvPr id="6" name="Slide Number Placeholder 5"/>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316463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682B6-84AA-4F0F-8116-2FB1628A682E}" type="datetime1">
              <a:rPr lang="en-CA" smtClean="0"/>
              <a:t>2019-10-02</a:t>
            </a:fld>
            <a:endParaRPr lang="en-CA"/>
          </a:p>
        </p:txBody>
      </p:sp>
      <p:sp>
        <p:nvSpPr>
          <p:cNvPr id="5" name="Footer Placeholder 4"/>
          <p:cNvSpPr>
            <a:spLocks noGrp="1"/>
          </p:cNvSpPr>
          <p:nvPr>
            <p:ph type="ftr" sz="quarter" idx="11"/>
          </p:nvPr>
        </p:nvSpPr>
        <p:spPr/>
        <p:txBody>
          <a:bodyPr/>
          <a:lstStyle/>
          <a:p>
            <a:r>
              <a:rPr lang="en-CA"/>
              <a:t>CONFIDENTIAL</a:t>
            </a:r>
          </a:p>
        </p:txBody>
      </p:sp>
      <p:sp>
        <p:nvSpPr>
          <p:cNvPr id="6" name="Slide Number Placeholder 5"/>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3961021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13BD693-AE6B-41A5-A9E5-D73679E93F7B}" type="datetime1">
              <a:rPr lang="en-CA" smtClean="0"/>
              <a:t>2019-10-02</a:t>
            </a:fld>
            <a:endParaRPr lang="en-CA"/>
          </a:p>
        </p:txBody>
      </p:sp>
      <p:sp>
        <p:nvSpPr>
          <p:cNvPr id="6" name="Footer Placeholder 5"/>
          <p:cNvSpPr>
            <a:spLocks noGrp="1"/>
          </p:cNvSpPr>
          <p:nvPr>
            <p:ph type="ftr" sz="quarter" idx="11"/>
          </p:nvPr>
        </p:nvSpPr>
        <p:spPr/>
        <p:txBody>
          <a:bodyPr/>
          <a:lstStyle/>
          <a:p>
            <a:r>
              <a:rPr lang="en-CA"/>
              <a:t>CONFIDENTIAL</a:t>
            </a:r>
          </a:p>
        </p:txBody>
      </p:sp>
      <p:sp>
        <p:nvSpPr>
          <p:cNvPr id="7" name="Slide Number Placeholder 6"/>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182328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9EFEFE0-FD43-4BAB-BAF4-4F8B7D698B74}" type="datetime1">
              <a:rPr lang="en-CA" smtClean="0"/>
              <a:t>2019-10-02</a:t>
            </a:fld>
            <a:endParaRPr lang="en-CA"/>
          </a:p>
        </p:txBody>
      </p:sp>
      <p:sp>
        <p:nvSpPr>
          <p:cNvPr id="8" name="Footer Placeholder 7"/>
          <p:cNvSpPr>
            <a:spLocks noGrp="1"/>
          </p:cNvSpPr>
          <p:nvPr>
            <p:ph type="ftr" sz="quarter" idx="11"/>
          </p:nvPr>
        </p:nvSpPr>
        <p:spPr/>
        <p:txBody>
          <a:bodyPr/>
          <a:lstStyle/>
          <a:p>
            <a:r>
              <a:rPr lang="en-CA"/>
              <a:t>CONFIDENTIAL</a:t>
            </a:r>
          </a:p>
        </p:txBody>
      </p:sp>
      <p:sp>
        <p:nvSpPr>
          <p:cNvPr id="9" name="Slide Number Placeholder 8"/>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300040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85E66DFC-2CFD-451E-8643-06AC3C8EC266}" type="datetime1">
              <a:rPr lang="en-CA" smtClean="0"/>
              <a:t>2019-10-02</a:t>
            </a:fld>
            <a:endParaRPr lang="en-CA"/>
          </a:p>
        </p:txBody>
      </p:sp>
      <p:sp>
        <p:nvSpPr>
          <p:cNvPr id="4" name="Footer Placeholder 3"/>
          <p:cNvSpPr>
            <a:spLocks noGrp="1"/>
          </p:cNvSpPr>
          <p:nvPr>
            <p:ph type="ftr" sz="quarter" idx="11"/>
          </p:nvPr>
        </p:nvSpPr>
        <p:spPr/>
        <p:txBody>
          <a:bodyPr/>
          <a:lstStyle/>
          <a:p>
            <a:r>
              <a:rPr lang="en-CA"/>
              <a:t>CONFIDENTIAL</a:t>
            </a:r>
          </a:p>
        </p:txBody>
      </p:sp>
      <p:sp>
        <p:nvSpPr>
          <p:cNvPr id="5" name="Slide Number Placeholder 4"/>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186031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883C7-6DE4-4E15-ABFC-ACB3DD4578B9}" type="datetime1">
              <a:rPr lang="en-CA" smtClean="0"/>
              <a:t>2019-10-02</a:t>
            </a:fld>
            <a:endParaRPr lang="en-CA"/>
          </a:p>
        </p:txBody>
      </p:sp>
      <p:sp>
        <p:nvSpPr>
          <p:cNvPr id="3" name="Footer Placeholder 2"/>
          <p:cNvSpPr>
            <a:spLocks noGrp="1"/>
          </p:cNvSpPr>
          <p:nvPr>
            <p:ph type="ftr" sz="quarter" idx="11"/>
          </p:nvPr>
        </p:nvSpPr>
        <p:spPr/>
        <p:txBody>
          <a:bodyPr/>
          <a:lstStyle/>
          <a:p>
            <a:r>
              <a:rPr lang="en-CA"/>
              <a:t>CONFIDENTIAL</a:t>
            </a:r>
          </a:p>
        </p:txBody>
      </p:sp>
      <p:sp>
        <p:nvSpPr>
          <p:cNvPr id="4" name="Slide Number Placeholder 3"/>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3169915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5500-E550-4F14-BD80-C6DD8A7F81E3}" type="datetime1">
              <a:rPr lang="en-CA" smtClean="0"/>
              <a:t>2019-10-02</a:t>
            </a:fld>
            <a:endParaRPr lang="en-CA"/>
          </a:p>
        </p:txBody>
      </p:sp>
      <p:sp>
        <p:nvSpPr>
          <p:cNvPr id="6" name="Footer Placeholder 5"/>
          <p:cNvSpPr>
            <a:spLocks noGrp="1"/>
          </p:cNvSpPr>
          <p:nvPr>
            <p:ph type="ftr" sz="quarter" idx="11"/>
          </p:nvPr>
        </p:nvSpPr>
        <p:spPr/>
        <p:txBody>
          <a:bodyPr/>
          <a:lstStyle/>
          <a:p>
            <a:r>
              <a:rPr lang="en-CA"/>
              <a:t>CONFIDENTIAL</a:t>
            </a:r>
          </a:p>
        </p:txBody>
      </p:sp>
      <p:sp>
        <p:nvSpPr>
          <p:cNvPr id="7" name="Slide Number Placeholder 6"/>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140385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8E166A-C220-4467-AEBA-E9E9B7DE2286}" type="datetime1">
              <a:rPr lang="en-CA" smtClean="0"/>
              <a:t>2019-10-02</a:t>
            </a:fld>
            <a:endParaRPr lang="en-CA"/>
          </a:p>
        </p:txBody>
      </p:sp>
      <p:sp>
        <p:nvSpPr>
          <p:cNvPr id="6" name="Footer Placeholder 5"/>
          <p:cNvSpPr>
            <a:spLocks noGrp="1"/>
          </p:cNvSpPr>
          <p:nvPr>
            <p:ph type="ftr" sz="quarter" idx="11"/>
          </p:nvPr>
        </p:nvSpPr>
        <p:spPr/>
        <p:txBody>
          <a:bodyPr/>
          <a:lstStyle/>
          <a:p>
            <a:r>
              <a:rPr lang="en-CA"/>
              <a:t>CONFIDENTIAL</a:t>
            </a:r>
          </a:p>
        </p:txBody>
      </p:sp>
      <p:sp>
        <p:nvSpPr>
          <p:cNvPr id="7" name="Slide Number Placeholder 6"/>
          <p:cNvSpPr>
            <a:spLocks noGrp="1"/>
          </p:cNvSpPr>
          <p:nvPr>
            <p:ph type="sldNum" sz="quarter" idx="12"/>
          </p:nvPr>
        </p:nvSpPr>
        <p:spPr/>
        <p:txBody>
          <a:bodyPr/>
          <a:lstStyle/>
          <a:p>
            <a:fld id="{2A206AAA-752B-45D5-A1E8-A706032D739D}" type="slidenum">
              <a:rPr lang="en-CA" smtClean="0"/>
              <a:t>‹#›</a:t>
            </a:fld>
            <a:endParaRPr lang="en-CA"/>
          </a:p>
        </p:txBody>
      </p:sp>
    </p:spTree>
    <p:extLst>
      <p:ext uri="{BB962C8B-B14F-4D97-AF65-F5344CB8AC3E}">
        <p14:creationId xmlns:p14="http://schemas.microsoft.com/office/powerpoint/2010/main" val="3703268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B831D-9BFF-4BAE-9853-F6DA302CCCC2}" type="datetime1">
              <a:rPr lang="en-CA" smtClean="0"/>
              <a:t>2019-10-02</a:t>
            </a:fld>
            <a:endParaRPr lang="en-C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a:t>CONFIDENTIAL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206AAA-752B-45D5-A1E8-A706032D739D}" type="slidenum">
              <a:rPr lang="en-CA" smtClean="0"/>
              <a:t>‹#›</a:t>
            </a:fld>
            <a:endParaRPr lang="en-CA"/>
          </a:p>
        </p:txBody>
      </p:sp>
    </p:spTree>
    <p:extLst>
      <p:ext uri="{BB962C8B-B14F-4D97-AF65-F5344CB8AC3E}">
        <p14:creationId xmlns:p14="http://schemas.microsoft.com/office/powerpoint/2010/main" val="1589023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463031"/>
            <a:ext cx="10363200" cy="1470025"/>
          </a:xfrm>
        </p:spPr>
        <p:txBody>
          <a:bodyPr/>
          <a:lstStyle/>
          <a:p>
            <a:r>
              <a:rPr lang="en-US" dirty="0"/>
              <a:t>PROPOSAL TO INCLUDE FREE FORM MIRRORS IN REG. ECE 46.06</a:t>
            </a:r>
            <a:endParaRPr lang="en-CA" dirty="0"/>
          </a:p>
        </p:txBody>
      </p:sp>
      <p:sp>
        <p:nvSpPr>
          <p:cNvPr id="4" name="Slide Number Placeholder 3"/>
          <p:cNvSpPr>
            <a:spLocks noGrp="1"/>
          </p:cNvSpPr>
          <p:nvPr>
            <p:ph type="sldNum" sz="quarter" idx="12"/>
          </p:nvPr>
        </p:nvSpPr>
        <p:spPr/>
        <p:txBody>
          <a:bodyPr/>
          <a:lstStyle/>
          <a:p>
            <a:fld id="{2A206AAA-752B-45D5-A1E8-A706032D739D}" type="slidenum">
              <a:rPr lang="en-CA" smtClean="0"/>
              <a:t>1</a:t>
            </a:fld>
            <a:endParaRPr lang="en-CA"/>
          </a:p>
        </p:txBody>
      </p:sp>
      <p:sp>
        <p:nvSpPr>
          <p:cNvPr id="9" name="Rettangolo 8">
            <a:extLst>
              <a:ext uri="{FF2B5EF4-FFF2-40B4-BE49-F238E27FC236}">
                <a16:creationId xmlns:a16="http://schemas.microsoft.com/office/drawing/2014/main" id="{C6D1A976-DADF-4F36-830D-BD7B86E1EB8E}"/>
              </a:ext>
            </a:extLst>
          </p:cNvPr>
          <p:cNvSpPr/>
          <p:nvPr/>
        </p:nvSpPr>
        <p:spPr>
          <a:xfrm>
            <a:off x="2351584" y="350669"/>
            <a:ext cx="2670924" cy="307777"/>
          </a:xfrm>
          <a:prstGeom prst="rect">
            <a:avLst/>
          </a:prstGeom>
        </p:spPr>
        <p:txBody>
          <a:bodyPr wrap="none">
            <a:spAutoFit/>
          </a:bodyPr>
          <a:lstStyle/>
          <a:p>
            <a:r>
              <a:rPr lang="en-GB" sz="1400" dirty="0">
                <a:latin typeface="Times New Roman" panose="02020603050405020304" pitchFamily="18" charset="0"/>
                <a:ea typeface="Times New Roman" panose="02020603050405020304" pitchFamily="18" charset="0"/>
              </a:rPr>
              <a:t>Submitted by the expert from Italy</a:t>
            </a:r>
            <a:endParaRPr lang="en-GB" sz="1400" dirty="0"/>
          </a:p>
        </p:txBody>
      </p:sp>
      <p:sp>
        <p:nvSpPr>
          <p:cNvPr id="7" name="Textfeld 12">
            <a:extLst>
              <a:ext uri="{FF2B5EF4-FFF2-40B4-BE49-F238E27FC236}">
                <a16:creationId xmlns:a16="http://schemas.microsoft.com/office/drawing/2014/main" id="{1A1B4B55-1BAF-4936-B8B7-2E7A1ADE05B4}"/>
              </a:ext>
            </a:extLst>
          </p:cNvPr>
          <p:cNvSpPr txBox="1">
            <a:spLocks noChangeArrowheads="1"/>
          </p:cNvSpPr>
          <p:nvPr/>
        </p:nvSpPr>
        <p:spPr bwMode="auto">
          <a:xfrm>
            <a:off x="6888089" y="332657"/>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latin typeface="Times New Roman" pitchFamily="18" charset="0"/>
                <a:cs typeface="Times New Roman" pitchFamily="18" charset="0"/>
              </a:rPr>
              <a:t>Informal document </a:t>
            </a:r>
            <a:r>
              <a:rPr lang="en-US" sz="1200" b="1" dirty="0">
                <a:latin typeface="Times New Roman" pitchFamily="18" charset="0"/>
                <a:cs typeface="Times New Roman" pitchFamily="18" charset="0"/>
              </a:rPr>
              <a:t>GRSG-117-17</a:t>
            </a:r>
            <a:endParaRPr lang="de-DE" sz="1200" dirty="0">
              <a:latin typeface="Times New Roman" pitchFamily="18" charset="0"/>
              <a:cs typeface="Times New Roman" pitchFamily="18" charset="0"/>
            </a:endParaRPr>
          </a:p>
          <a:p>
            <a:pPr algn="r"/>
            <a:r>
              <a:rPr lang="en-US" sz="1200" dirty="0">
                <a:latin typeface="Times New Roman" pitchFamily="18" charset="0"/>
                <a:cs typeface="Times New Roman" pitchFamily="18" charset="0"/>
              </a:rPr>
              <a:t>117th GRSG, 8–11 October 2019</a:t>
            </a:r>
          </a:p>
          <a:p>
            <a:pPr algn="r" eaLnBrk="1" hangingPunct="1"/>
            <a:r>
              <a:rPr lang="en-US" sz="1200" dirty="0">
                <a:latin typeface="Times New Roman" pitchFamily="18" charset="0"/>
                <a:cs typeface="Times New Roman" pitchFamily="18" charset="0"/>
              </a:rPr>
              <a:t>Agenda item 7(a)</a:t>
            </a:r>
            <a:endParaRPr lang="de-DE" sz="1200" dirty="0">
              <a:latin typeface="Times New Roman" pitchFamily="18" charset="0"/>
              <a:cs typeface="Times New Roman" pitchFamily="18" charset="0"/>
            </a:endParaRPr>
          </a:p>
        </p:txBody>
      </p:sp>
    </p:spTree>
    <p:extLst>
      <p:ext uri="{BB962C8B-B14F-4D97-AF65-F5344CB8AC3E}">
        <p14:creationId xmlns:p14="http://schemas.microsoft.com/office/powerpoint/2010/main" val="317924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10D2E1-7960-4991-B599-0D7B865F93F9}"/>
              </a:ext>
            </a:extLst>
          </p:cNvPr>
          <p:cNvSpPr>
            <a:spLocks noGrp="1"/>
          </p:cNvSpPr>
          <p:nvPr>
            <p:ph type="title"/>
          </p:nvPr>
        </p:nvSpPr>
        <p:spPr/>
        <p:txBody>
          <a:bodyPr>
            <a:normAutofit fontScale="90000"/>
          </a:bodyPr>
          <a:lstStyle/>
          <a:p>
            <a:r>
              <a:rPr lang="en-GB" b="1" dirty="0"/>
              <a:t>Experience of process design and manufacturing</a:t>
            </a:r>
            <a:br>
              <a:rPr lang="it-IT" dirty="0"/>
            </a:br>
            <a:r>
              <a:rPr lang="it-IT" b="1" dirty="0"/>
              <a:t>on </a:t>
            </a:r>
            <a:r>
              <a:rPr lang="it-IT" b="1" dirty="0" err="1"/>
              <a:t>mirrors</a:t>
            </a:r>
            <a:r>
              <a:rPr lang="it-IT" b="1" dirty="0"/>
              <a:t> for </a:t>
            </a:r>
            <a:r>
              <a:rPr lang="it-IT" b="1" dirty="0" err="1"/>
              <a:t>vehicles</a:t>
            </a:r>
            <a:r>
              <a:rPr lang="it-IT" b="1" dirty="0"/>
              <a:t> (2/2)</a:t>
            </a:r>
            <a:endParaRPr lang="it-IT" dirty="0"/>
          </a:p>
        </p:txBody>
      </p:sp>
      <p:sp>
        <p:nvSpPr>
          <p:cNvPr id="3" name="Segnaposto contenuto 2">
            <a:extLst>
              <a:ext uri="{FF2B5EF4-FFF2-40B4-BE49-F238E27FC236}">
                <a16:creationId xmlns:a16="http://schemas.microsoft.com/office/drawing/2014/main" id="{BBBE28CE-F6D1-4DDE-9C45-48F9F5F63E58}"/>
              </a:ext>
            </a:extLst>
          </p:cNvPr>
          <p:cNvSpPr>
            <a:spLocks noGrp="1"/>
          </p:cNvSpPr>
          <p:nvPr>
            <p:ph idx="1"/>
          </p:nvPr>
        </p:nvSpPr>
        <p:spPr>
          <a:xfrm>
            <a:off x="609600" y="1700808"/>
            <a:ext cx="10972800" cy="4882554"/>
          </a:xfrm>
        </p:spPr>
        <p:txBody>
          <a:bodyPr>
            <a:normAutofit fontScale="77500" lnSpcReduction="20000"/>
          </a:bodyPr>
          <a:lstStyle/>
          <a:p>
            <a:pPr marL="0" lvl="0" indent="0">
              <a:buNone/>
            </a:pPr>
            <a:r>
              <a:rPr lang="en-GB" sz="3800" dirty="0"/>
              <a:t>An </a:t>
            </a:r>
            <a:r>
              <a:rPr lang="en-GB" sz="3800" i="1" dirty="0"/>
              <a:t>aspherical mirror</a:t>
            </a:r>
            <a:r>
              <a:rPr lang="en-GB" sz="3800" dirty="0"/>
              <a:t> was replaced with a </a:t>
            </a:r>
            <a:r>
              <a:rPr lang="en-GB" sz="3800" i="1" dirty="0"/>
              <a:t>free form mirror with extended area</a:t>
            </a:r>
            <a:r>
              <a:rPr lang="en-GB" sz="3800" dirty="0"/>
              <a:t>. Aim of the project was to reduce the mirror size (-20%) and to improve the image quality of the binocular vision in the transition zone between spherical and aspherical part of the original aspherical mirror:</a:t>
            </a:r>
            <a:endParaRPr lang="it-IT" sz="3800" dirty="0"/>
          </a:p>
          <a:p>
            <a:pPr marL="0" indent="0">
              <a:buNone/>
            </a:pPr>
            <a:r>
              <a:rPr lang="en-GB" dirty="0"/>
              <a:t> </a:t>
            </a:r>
            <a:endParaRPr lang="it-IT" sz="1400" dirty="0"/>
          </a:p>
          <a:p>
            <a:pPr lvl="1">
              <a:spcBef>
                <a:spcPts val="1200"/>
              </a:spcBef>
              <a:buFont typeface="Wingdings" panose="05000000000000000000" pitchFamily="2" charset="2"/>
              <a:buChar char="Ø"/>
            </a:pPr>
            <a:r>
              <a:rPr lang="en-GB" sz="3100" dirty="0"/>
              <a:t>the </a:t>
            </a:r>
            <a:r>
              <a:rPr lang="en-GB" sz="3100" i="1" dirty="0"/>
              <a:t>free form mirror with extended area</a:t>
            </a:r>
            <a:r>
              <a:rPr lang="en-GB" sz="3100" dirty="0"/>
              <a:t> complied ECE 46R</a:t>
            </a:r>
            <a:endParaRPr lang="it-IT" sz="3100" dirty="0"/>
          </a:p>
          <a:p>
            <a:pPr lvl="1">
              <a:spcBef>
                <a:spcPts val="1200"/>
              </a:spcBef>
              <a:buFont typeface="Wingdings" panose="05000000000000000000" pitchFamily="2" charset="2"/>
              <a:buChar char="Ø"/>
            </a:pPr>
            <a:r>
              <a:rPr lang="en-GB" sz="3100" dirty="0"/>
              <a:t>the</a:t>
            </a:r>
            <a:r>
              <a:rPr lang="en-GB" sz="3100" i="1" dirty="0"/>
              <a:t> free form mirror with extended area </a:t>
            </a:r>
            <a:r>
              <a:rPr lang="en-GB" sz="3100" dirty="0"/>
              <a:t>has been designed with a slight change between low and high</a:t>
            </a:r>
            <a:r>
              <a:rPr lang="en-GB" sz="3100" i="1" dirty="0"/>
              <a:t> </a:t>
            </a:r>
            <a:r>
              <a:rPr lang="en-GB" sz="3100" dirty="0"/>
              <a:t>curvature part. In this way the binocular vision through the transition zone between low and high curvature zone, that is marked with a line, has been significantly improved and the mirror guaranties a clear and relaxed vision through the full mirror. Therefore, higher safety in rear view vision has been achieved and the driver has a clear view in the external part of the mirror as well, and not just a perception of objects, distance and speed</a:t>
            </a:r>
            <a:endParaRPr lang="it-IT" sz="3100" dirty="0"/>
          </a:p>
          <a:p>
            <a:endParaRPr lang="it-IT" dirty="0"/>
          </a:p>
        </p:txBody>
      </p:sp>
      <p:sp>
        <p:nvSpPr>
          <p:cNvPr id="4" name="Segnaposto numero diapositiva 3">
            <a:extLst>
              <a:ext uri="{FF2B5EF4-FFF2-40B4-BE49-F238E27FC236}">
                <a16:creationId xmlns:a16="http://schemas.microsoft.com/office/drawing/2014/main" id="{D2BB7EFF-84AC-4025-829E-3ED4190C40EB}"/>
              </a:ext>
            </a:extLst>
          </p:cNvPr>
          <p:cNvSpPr>
            <a:spLocks noGrp="1"/>
          </p:cNvSpPr>
          <p:nvPr>
            <p:ph type="sldNum" sz="quarter" idx="12"/>
          </p:nvPr>
        </p:nvSpPr>
        <p:spPr/>
        <p:txBody>
          <a:bodyPr/>
          <a:lstStyle/>
          <a:p>
            <a:fld id="{2A206AAA-752B-45D5-A1E8-A706032D739D}" type="slidenum">
              <a:rPr lang="en-CA" smtClean="0"/>
              <a:t>10</a:t>
            </a:fld>
            <a:endParaRPr lang="en-CA"/>
          </a:p>
        </p:txBody>
      </p:sp>
    </p:spTree>
    <p:extLst>
      <p:ext uri="{BB962C8B-B14F-4D97-AF65-F5344CB8AC3E}">
        <p14:creationId xmlns:p14="http://schemas.microsoft.com/office/powerpoint/2010/main" val="29860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42C65C-E42D-401C-BC28-8DF2DF9E809C}"/>
              </a:ext>
            </a:extLst>
          </p:cNvPr>
          <p:cNvSpPr>
            <a:spLocks noGrp="1"/>
          </p:cNvSpPr>
          <p:nvPr>
            <p:ph type="title"/>
          </p:nvPr>
        </p:nvSpPr>
        <p:spPr/>
        <p:txBody>
          <a:bodyPr>
            <a:normAutofit/>
          </a:bodyPr>
          <a:lstStyle/>
          <a:p>
            <a:r>
              <a:rPr lang="it-IT" sz="4000" b="1" dirty="0" err="1"/>
              <a:t>Summary</a:t>
            </a:r>
            <a:endParaRPr lang="it-IT" sz="4000" dirty="0"/>
          </a:p>
        </p:txBody>
      </p:sp>
      <p:sp>
        <p:nvSpPr>
          <p:cNvPr id="3" name="Segnaposto contenuto 2">
            <a:extLst>
              <a:ext uri="{FF2B5EF4-FFF2-40B4-BE49-F238E27FC236}">
                <a16:creationId xmlns:a16="http://schemas.microsoft.com/office/drawing/2014/main" id="{40D23947-7399-46AE-A905-AE45CCDE8912}"/>
              </a:ext>
            </a:extLst>
          </p:cNvPr>
          <p:cNvSpPr>
            <a:spLocks noGrp="1"/>
          </p:cNvSpPr>
          <p:nvPr>
            <p:ph idx="1"/>
          </p:nvPr>
        </p:nvSpPr>
        <p:spPr>
          <a:xfrm>
            <a:off x="609600" y="1417639"/>
            <a:ext cx="10972800" cy="4708526"/>
          </a:xfrm>
        </p:spPr>
        <p:txBody>
          <a:bodyPr>
            <a:normAutofit fontScale="92500" lnSpcReduction="20000"/>
          </a:bodyPr>
          <a:lstStyle/>
          <a:p>
            <a:pPr lvl="0"/>
            <a:r>
              <a:rPr lang="en-GB" sz="2800" dirty="0"/>
              <a:t>The purpose of the following analysis is  to offer an update of quality in optical vision in rear view mirrors by adopting innovative surface designs and manufacturing processes. The intention is to let the current spherical product continue to be offered on the market and at the same time to let the new generation of free form mirrors to be offered to improve the quality of the reflected images and optimize the mirror size for a given field of vision.</a:t>
            </a:r>
            <a:endParaRPr lang="it-IT" sz="2800" dirty="0"/>
          </a:p>
          <a:p>
            <a:pPr marL="0" indent="0">
              <a:buNone/>
            </a:pPr>
            <a:endParaRPr lang="it-IT" sz="2800" dirty="0"/>
          </a:p>
          <a:p>
            <a:pPr lvl="0"/>
            <a:r>
              <a:rPr lang="en-GB" sz="2800" dirty="0"/>
              <a:t>The vehicles manufacturers (style, function, quality), together with the car components industry supply chain, will determine whether to use this optical innovation to improve comfort and safety (same surface dimension with improved field of view) or to achieve energy savings, reduce pollutant emissions and noise and, in case of BEVs, to increase the range (same field of view with reduced surface dimensions).</a:t>
            </a:r>
            <a:endParaRPr lang="it-IT" sz="2800" dirty="0"/>
          </a:p>
          <a:p>
            <a:endParaRPr lang="it-IT" dirty="0"/>
          </a:p>
        </p:txBody>
      </p:sp>
      <p:sp>
        <p:nvSpPr>
          <p:cNvPr id="4" name="Segnaposto numero diapositiva 3">
            <a:extLst>
              <a:ext uri="{FF2B5EF4-FFF2-40B4-BE49-F238E27FC236}">
                <a16:creationId xmlns:a16="http://schemas.microsoft.com/office/drawing/2014/main" id="{77276574-96AA-46D3-841C-E3A01EC6D1E3}"/>
              </a:ext>
            </a:extLst>
          </p:cNvPr>
          <p:cNvSpPr>
            <a:spLocks noGrp="1"/>
          </p:cNvSpPr>
          <p:nvPr>
            <p:ph type="sldNum" sz="quarter" idx="12"/>
          </p:nvPr>
        </p:nvSpPr>
        <p:spPr/>
        <p:txBody>
          <a:bodyPr/>
          <a:lstStyle/>
          <a:p>
            <a:fld id="{2A206AAA-752B-45D5-A1E8-A706032D739D}" type="slidenum">
              <a:rPr lang="en-CA" smtClean="0"/>
              <a:t>2</a:t>
            </a:fld>
            <a:endParaRPr lang="en-CA"/>
          </a:p>
        </p:txBody>
      </p:sp>
    </p:spTree>
    <p:extLst>
      <p:ext uri="{BB962C8B-B14F-4D97-AF65-F5344CB8AC3E}">
        <p14:creationId xmlns:p14="http://schemas.microsoft.com/office/powerpoint/2010/main" val="403101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984A61-00A7-4E9D-A97A-FAE28F84328A}"/>
              </a:ext>
            </a:extLst>
          </p:cNvPr>
          <p:cNvSpPr>
            <a:spLocks noGrp="1"/>
          </p:cNvSpPr>
          <p:nvPr>
            <p:ph type="title"/>
          </p:nvPr>
        </p:nvSpPr>
        <p:spPr/>
        <p:txBody>
          <a:bodyPr>
            <a:normAutofit/>
          </a:bodyPr>
          <a:lstStyle/>
          <a:p>
            <a:r>
              <a:rPr lang="en-GB" b="1" dirty="0"/>
              <a:t>Reg. ECE 46.06: current state of the art (1/2)</a:t>
            </a:r>
            <a:endParaRPr lang="it-IT" dirty="0"/>
          </a:p>
        </p:txBody>
      </p:sp>
      <p:sp>
        <p:nvSpPr>
          <p:cNvPr id="3" name="Segnaposto contenuto 2">
            <a:extLst>
              <a:ext uri="{FF2B5EF4-FFF2-40B4-BE49-F238E27FC236}">
                <a16:creationId xmlns:a16="http://schemas.microsoft.com/office/drawing/2014/main" id="{EBD5E1F8-3A6D-4D96-9164-40AA9AFD8A56}"/>
              </a:ext>
            </a:extLst>
          </p:cNvPr>
          <p:cNvSpPr>
            <a:spLocks noGrp="1"/>
          </p:cNvSpPr>
          <p:nvPr>
            <p:ph idx="1"/>
          </p:nvPr>
        </p:nvSpPr>
        <p:spPr>
          <a:xfrm>
            <a:off x="609600" y="1600201"/>
            <a:ext cx="10972800" cy="4756150"/>
          </a:xfrm>
        </p:spPr>
        <p:txBody>
          <a:bodyPr>
            <a:normAutofit/>
          </a:bodyPr>
          <a:lstStyle/>
          <a:p>
            <a:pPr marL="0" indent="0">
              <a:buNone/>
            </a:pPr>
            <a:r>
              <a:rPr lang="en-GB" dirty="0"/>
              <a:t>This section refers to the part of the </a:t>
            </a:r>
            <a:r>
              <a:rPr lang="en-GB" b="1" dirty="0"/>
              <a:t>Regulation related to exterior rear view mirrors</a:t>
            </a:r>
            <a:r>
              <a:rPr lang="en-GB" dirty="0"/>
              <a:t>. The Regulation states that:</a:t>
            </a:r>
            <a:endParaRPr lang="it-IT" dirty="0"/>
          </a:p>
          <a:p>
            <a:pPr>
              <a:buFont typeface="Wingdings" panose="05000000000000000000" pitchFamily="2" charset="2"/>
              <a:buChar char="Ø"/>
            </a:pPr>
            <a:r>
              <a:rPr lang="en-GB" sz="2600" b="1" i="1" dirty="0"/>
              <a:t>"Spherical surface"</a:t>
            </a:r>
            <a:r>
              <a:rPr lang="en-GB" sz="2600" dirty="0"/>
              <a:t> means a surface, which has a constant and equal radius in all directions (§ 2.1.1.7.).</a:t>
            </a:r>
            <a:endParaRPr lang="it-IT" sz="2600" dirty="0"/>
          </a:p>
          <a:p>
            <a:pPr>
              <a:buFont typeface="Wingdings" panose="05000000000000000000" pitchFamily="2" charset="2"/>
              <a:buChar char="Ø"/>
            </a:pPr>
            <a:r>
              <a:rPr lang="en-GB" sz="2600" b="1" i="1" dirty="0"/>
              <a:t>"Aspherical surface"</a:t>
            </a:r>
            <a:r>
              <a:rPr lang="en-GB" sz="2600" dirty="0"/>
              <a:t> means a surface, which has only in one plane a constant radius (§ 2.1.1.8.).</a:t>
            </a:r>
            <a:endParaRPr lang="it-IT" sz="2600" dirty="0"/>
          </a:p>
          <a:p>
            <a:pPr lvl="0">
              <a:buFont typeface="Wingdings" panose="05000000000000000000" pitchFamily="2" charset="2"/>
              <a:buChar char="Ø"/>
            </a:pPr>
            <a:r>
              <a:rPr lang="en-GB" sz="2600" b="1" dirty="0"/>
              <a:t>The reflecting surface </a:t>
            </a:r>
            <a:r>
              <a:rPr lang="en-GB" sz="2600" dirty="0"/>
              <a:t>of a mirror shall be either flat or spherically convex. </a:t>
            </a:r>
            <a:r>
              <a:rPr lang="it-IT" sz="2600" dirty="0" err="1"/>
              <a:t>Exterior</a:t>
            </a:r>
            <a:r>
              <a:rPr lang="it-IT" sz="2600" dirty="0"/>
              <a:t> </a:t>
            </a:r>
            <a:r>
              <a:rPr lang="it-IT" sz="2600" dirty="0" err="1"/>
              <a:t>mirrors</a:t>
            </a:r>
            <a:r>
              <a:rPr lang="it-IT" sz="2600" dirty="0"/>
              <a:t> </a:t>
            </a:r>
            <a:r>
              <a:rPr lang="en-GB" sz="2600" dirty="0"/>
              <a:t>may be equipped with an additional aspherical part provided that the main mirror fulfils the requirements of the indirect field of vision (§ 6.1.2.2.1).</a:t>
            </a:r>
            <a:endParaRPr lang="it-IT" sz="2600" dirty="0"/>
          </a:p>
        </p:txBody>
      </p:sp>
      <p:sp>
        <p:nvSpPr>
          <p:cNvPr id="4" name="Segnaposto numero diapositiva 3">
            <a:extLst>
              <a:ext uri="{FF2B5EF4-FFF2-40B4-BE49-F238E27FC236}">
                <a16:creationId xmlns:a16="http://schemas.microsoft.com/office/drawing/2014/main" id="{0F071254-6D6F-405E-B0AF-1DB924CEC1BB}"/>
              </a:ext>
            </a:extLst>
          </p:cNvPr>
          <p:cNvSpPr>
            <a:spLocks noGrp="1"/>
          </p:cNvSpPr>
          <p:nvPr>
            <p:ph type="sldNum" sz="quarter" idx="12"/>
          </p:nvPr>
        </p:nvSpPr>
        <p:spPr/>
        <p:txBody>
          <a:bodyPr/>
          <a:lstStyle/>
          <a:p>
            <a:fld id="{2A206AAA-752B-45D5-A1E8-A706032D739D}" type="slidenum">
              <a:rPr lang="en-CA" smtClean="0"/>
              <a:t>3</a:t>
            </a:fld>
            <a:endParaRPr lang="en-CA"/>
          </a:p>
        </p:txBody>
      </p:sp>
    </p:spTree>
    <p:extLst>
      <p:ext uri="{BB962C8B-B14F-4D97-AF65-F5344CB8AC3E}">
        <p14:creationId xmlns:p14="http://schemas.microsoft.com/office/powerpoint/2010/main" val="320734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984A61-00A7-4E9D-A97A-FAE28F84328A}"/>
              </a:ext>
            </a:extLst>
          </p:cNvPr>
          <p:cNvSpPr>
            <a:spLocks noGrp="1"/>
          </p:cNvSpPr>
          <p:nvPr>
            <p:ph type="title"/>
          </p:nvPr>
        </p:nvSpPr>
        <p:spPr/>
        <p:txBody>
          <a:bodyPr>
            <a:normAutofit/>
          </a:bodyPr>
          <a:lstStyle/>
          <a:p>
            <a:r>
              <a:rPr lang="en-GB" b="1" dirty="0"/>
              <a:t>Reg. ECE 46.06: current state of the art (2/2)</a:t>
            </a:r>
            <a:endParaRPr lang="it-IT" dirty="0"/>
          </a:p>
        </p:txBody>
      </p:sp>
      <p:sp>
        <p:nvSpPr>
          <p:cNvPr id="3" name="Segnaposto contenuto 2">
            <a:extLst>
              <a:ext uri="{FF2B5EF4-FFF2-40B4-BE49-F238E27FC236}">
                <a16:creationId xmlns:a16="http://schemas.microsoft.com/office/drawing/2014/main" id="{EBD5E1F8-3A6D-4D96-9164-40AA9AFD8A56}"/>
              </a:ext>
            </a:extLst>
          </p:cNvPr>
          <p:cNvSpPr>
            <a:spLocks noGrp="1"/>
          </p:cNvSpPr>
          <p:nvPr>
            <p:ph idx="1"/>
          </p:nvPr>
        </p:nvSpPr>
        <p:spPr>
          <a:xfrm>
            <a:off x="609600" y="1600200"/>
            <a:ext cx="10972800" cy="4983161"/>
          </a:xfrm>
        </p:spPr>
        <p:txBody>
          <a:bodyPr>
            <a:normAutofit fontScale="85000" lnSpcReduction="20000"/>
          </a:bodyPr>
          <a:lstStyle/>
          <a:p>
            <a:pPr marL="342000" lvl="1" indent="-342000">
              <a:spcBef>
                <a:spcPts val="0"/>
              </a:spcBef>
              <a:buFont typeface="Wingdings" panose="05000000000000000000" pitchFamily="2" charset="2"/>
              <a:buChar char="Ø"/>
            </a:pPr>
            <a:r>
              <a:rPr lang="en-GB" sz="3000" dirty="0"/>
              <a:t>The </a:t>
            </a:r>
            <a:r>
              <a:rPr lang="en-GB" sz="3000" b="1" dirty="0"/>
              <a:t>value of "r" </a:t>
            </a:r>
            <a:r>
              <a:rPr lang="en-GB" sz="3000" dirty="0"/>
              <a:t>for spherical mirrors shall not be less than:</a:t>
            </a:r>
            <a:endParaRPr lang="it-IT" sz="3000" dirty="0"/>
          </a:p>
          <a:p>
            <a:pPr marL="0" indent="0">
              <a:spcBef>
                <a:spcPts val="0"/>
              </a:spcBef>
              <a:buNone/>
            </a:pPr>
            <a:endParaRPr lang="it-IT" sz="1100" dirty="0"/>
          </a:p>
          <a:p>
            <a:pPr lvl="2"/>
            <a:r>
              <a:rPr lang="en-GB" sz="1800" b="1" u="sng" dirty="0"/>
              <a:t>1200 mm for rear-view mirrors (Class I)</a:t>
            </a:r>
            <a:r>
              <a:rPr lang="en-GB" sz="1800" b="1" dirty="0"/>
              <a:t> </a:t>
            </a:r>
            <a:r>
              <a:rPr lang="en-GB" sz="1800" dirty="0"/>
              <a:t>(§ 6.1.2.2.4.1.);</a:t>
            </a:r>
            <a:endParaRPr lang="it-IT" sz="1800" dirty="0"/>
          </a:p>
          <a:p>
            <a:pPr lvl="2"/>
            <a:r>
              <a:rPr lang="en-GB" sz="1800" dirty="0"/>
              <a:t>1200 mm for Class Il and III main rear-view mirrors (§ 6.1.2.2.4.2.);</a:t>
            </a:r>
            <a:endParaRPr lang="it-IT" sz="1800" dirty="0"/>
          </a:p>
          <a:p>
            <a:pPr lvl="2"/>
            <a:r>
              <a:rPr lang="en-GB" sz="1800" dirty="0"/>
              <a:t>300 mm for "wide-angle" mirrors (Class IV) and "close-proximity" mirrors (Class V) (§ 6.1.2.2.4.3.);</a:t>
            </a:r>
            <a:endParaRPr lang="it-IT" sz="1800" dirty="0"/>
          </a:p>
          <a:p>
            <a:pPr lvl="2"/>
            <a:r>
              <a:rPr lang="en-GB" sz="1800" dirty="0"/>
              <a:t>200 mm for front mirrors (Class VI) (§ 6.1.2.2.4.4.).</a:t>
            </a:r>
            <a:endParaRPr lang="it-IT" sz="1800" dirty="0"/>
          </a:p>
          <a:p>
            <a:pPr lvl="2"/>
            <a:r>
              <a:rPr lang="en-GB" sz="1800" dirty="0"/>
              <a:t>1000 mm or more than 1500 mm for Class VII main rear-view mirrors (§ 6.1.2.2.4.5.).</a:t>
            </a:r>
            <a:endParaRPr lang="it-IT" sz="1800" dirty="0"/>
          </a:p>
          <a:p>
            <a:pPr lvl="2"/>
            <a:r>
              <a:rPr lang="en-GB" sz="1800" b="1" u="sng" dirty="0"/>
              <a:t>where "r" means the average of the radii of curvature measured over the reflecting surface, in accordance with the method described in Annex 7</a:t>
            </a:r>
            <a:r>
              <a:rPr lang="en-GB" sz="1800" b="1" dirty="0"/>
              <a:t> </a:t>
            </a:r>
            <a:r>
              <a:rPr lang="en-GB" sz="1800" dirty="0"/>
              <a:t>(§ 2.1.1.4.).</a:t>
            </a:r>
            <a:endParaRPr lang="it-IT" sz="1800" dirty="0"/>
          </a:p>
          <a:p>
            <a:pPr lvl="2"/>
            <a:r>
              <a:rPr lang="en-GB" sz="1800" dirty="0"/>
              <a:t>The radius of curvature </a:t>
            </a:r>
            <a:r>
              <a:rPr lang="en-GB" sz="1800" dirty="0" err="1"/>
              <a:t>r</a:t>
            </a:r>
            <a:r>
              <a:rPr lang="en-GB" sz="1800" baseline="-25000" dirty="0" err="1"/>
              <a:t>i</a:t>
            </a:r>
            <a:r>
              <a:rPr lang="en-GB" sz="1800" dirty="0"/>
              <a:t> of the aspherical part shall not be less than 150 mm (§ 6. </a:t>
            </a:r>
            <a:r>
              <a:rPr lang="it-IT" sz="1800" dirty="0"/>
              <a:t>1.2.2.3 .2.).</a:t>
            </a:r>
          </a:p>
          <a:p>
            <a:pPr lvl="2"/>
            <a:r>
              <a:rPr lang="en-GB" sz="1800" dirty="0"/>
              <a:t>The difference between </a:t>
            </a:r>
            <a:r>
              <a:rPr lang="en-GB" sz="1800" dirty="0" err="1"/>
              <a:t>r</a:t>
            </a:r>
            <a:r>
              <a:rPr lang="en-GB" sz="1800" baseline="-25000" dirty="0" err="1"/>
              <a:t>i</a:t>
            </a:r>
            <a:r>
              <a:rPr lang="en-GB" sz="1800" dirty="0"/>
              <a:t> or </a:t>
            </a:r>
            <a:r>
              <a:rPr lang="en-GB" sz="1800" dirty="0" err="1"/>
              <a:t>r'</a:t>
            </a:r>
            <a:r>
              <a:rPr lang="en-GB" sz="1800" baseline="-25000" dirty="0" err="1"/>
              <a:t>i</a:t>
            </a:r>
            <a:r>
              <a:rPr lang="en-GB" sz="1800" dirty="0"/>
              <a:t>, and </a:t>
            </a:r>
            <a:r>
              <a:rPr lang="en-GB" sz="1800" dirty="0" err="1"/>
              <a:t>r</a:t>
            </a:r>
            <a:r>
              <a:rPr lang="en-GB" sz="1800" baseline="-25000" dirty="0" err="1"/>
              <a:t>P</a:t>
            </a:r>
            <a:r>
              <a:rPr lang="en-GB" sz="1800" dirty="0"/>
              <a:t> at each reference point shall not exceed 0.15 r (§ 6.1.2.2.2.1.).</a:t>
            </a:r>
            <a:endParaRPr lang="it-IT" sz="1800" dirty="0"/>
          </a:p>
          <a:p>
            <a:pPr lvl="2"/>
            <a:r>
              <a:rPr lang="en-GB" sz="1800" dirty="0"/>
              <a:t>The difference between any of the radii of curvature (r</a:t>
            </a:r>
            <a:r>
              <a:rPr lang="en-GB" sz="1800" baseline="-25000" dirty="0"/>
              <a:t>p1</a:t>
            </a:r>
            <a:r>
              <a:rPr lang="en-GB" sz="1800" dirty="0"/>
              <a:t> , r</a:t>
            </a:r>
            <a:r>
              <a:rPr lang="en-GB" sz="1800" baseline="-25000" dirty="0"/>
              <a:t>p2</a:t>
            </a:r>
            <a:r>
              <a:rPr lang="en-GB" sz="1800" dirty="0"/>
              <a:t>, and r</a:t>
            </a:r>
            <a:r>
              <a:rPr lang="en-GB" sz="1800" baseline="-25000" dirty="0"/>
              <a:t>p3</a:t>
            </a:r>
            <a:r>
              <a:rPr lang="en-GB" sz="1800" dirty="0"/>
              <a:t>) and r shall not exceed 0 .15 r.</a:t>
            </a:r>
          </a:p>
          <a:p>
            <a:pPr marL="914400" lvl="2" indent="0">
              <a:buNone/>
            </a:pPr>
            <a:endParaRPr lang="it-IT" sz="1800" dirty="0"/>
          </a:p>
          <a:p>
            <a:pPr marL="0" lvl="2" indent="0">
              <a:buNone/>
            </a:pPr>
            <a:r>
              <a:rPr lang="en-GB" sz="3000" b="1" dirty="0"/>
              <a:t>Annex 7 </a:t>
            </a:r>
            <a:r>
              <a:rPr lang="en-GB" sz="3000" dirty="0"/>
              <a:t>describes the procedure to measure with a spherometer the radii of curvature in</a:t>
            </a:r>
            <a:r>
              <a:rPr lang="en-GB" sz="3000" b="1" dirty="0"/>
              <a:t> </a:t>
            </a:r>
            <a:r>
              <a:rPr lang="en-GB" sz="3000" dirty="0"/>
              <a:t>three points according to two orientations of the spherometer. In this way the measurements are six and, form the experimental data, the mean value “r” has to be computed, together with a set of differences among the measured radii that have to be less than 0.15 r.</a:t>
            </a:r>
          </a:p>
        </p:txBody>
      </p:sp>
      <p:sp>
        <p:nvSpPr>
          <p:cNvPr id="4" name="Segnaposto numero diapositiva 3">
            <a:extLst>
              <a:ext uri="{FF2B5EF4-FFF2-40B4-BE49-F238E27FC236}">
                <a16:creationId xmlns:a16="http://schemas.microsoft.com/office/drawing/2014/main" id="{0F071254-6D6F-405E-B0AF-1DB924CEC1BB}"/>
              </a:ext>
            </a:extLst>
          </p:cNvPr>
          <p:cNvSpPr>
            <a:spLocks noGrp="1"/>
          </p:cNvSpPr>
          <p:nvPr>
            <p:ph type="sldNum" sz="quarter" idx="12"/>
          </p:nvPr>
        </p:nvSpPr>
        <p:spPr/>
        <p:txBody>
          <a:bodyPr/>
          <a:lstStyle/>
          <a:p>
            <a:fld id="{2A206AAA-752B-45D5-A1E8-A706032D739D}" type="slidenum">
              <a:rPr lang="en-CA" smtClean="0"/>
              <a:t>4</a:t>
            </a:fld>
            <a:endParaRPr lang="en-CA"/>
          </a:p>
        </p:txBody>
      </p:sp>
    </p:spTree>
    <p:extLst>
      <p:ext uri="{BB962C8B-B14F-4D97-AF65-F5344CB8AC3E}">
        <p14:creationId xmlns:p14="http://schemas.microsoft.com/office/powerpoint/2010/main" val="2440636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10D2E1-7960-4991-B599-0D7B865F93F9}"/>
              </a:ext>
            </a:extLst>
          </p:cNvPr>
          <p:cNvSpPr>
            <a:spLocks noGrp="1"/>
          </p:cNvSpPr>
          <p:nvPr>
            <p:ph type="title"/>
          </p:nvPr>
        </p:nvSpPr>
        <p:spPr/>
        <p:txBody>
          <a:bodyPr>
            <a:normAutofit fontScale="90000"/>
          </a:bodyPr>
          <a:lstStyle/>
          <a:p>
            <a:r>
              <a:rPr lang="en-GB" b="1" dirty="0"/>
              <a:t>Analysis of the spherical mirrors compliant with Reg. ECE 46.06 (1/2)</a:t>
            </a:r>
            <a:endParaRPr lang="it-IT" dirty="0"/>
          </a:p>
        </p:txBody>
      </p:sp>
      <p:sp>
        <p:nvSpPr>
          <p:cNvPr id="3" name="Segnaposto contenuto 2">
            <a:extLst>
              <a:ext uri="{FF2B5EF4-FFF2-40B4-BE49-F238E27FC236}">
                <a16:creationId xmlns:a16="http://schemas.microsoft.com/office/drawing/2014/main" id="{BBBE28CE-F6D1-4DDE-9C45-48F9F5F63E58}"/>
              </a:ext>
            </a:extLst>
          </p:cNvPr>
          <p:cNvSpPr>
            <a:spLocks noGrp="1"/>
          </p:cNvSpPr>
          <p:nvPr>
            <p:ph idx="1"/>
          </p:nvPr>
        </p:nvSpPr>
        <p:spPr>
          <a:xfrm>
            <a:off x="609600" y="1600201"/>
            <a:ext cx="10972800" cy="4983161"/>
          </a:xfrm>
        </p:spPr>
        <p:txBody>
          <a:bodyPr>
            <a:noAutofit/>
          </a:bodyPr>
          <a:lstStyle/>
          <a:p>
            <a:pPr>
              <a:spcBef>
                <a:spcPts val="1200"/>
              </a:spcBef>
            </a:pPr>
            <a:r>
              <a:rPr lang="en-GB" sz="2400" spc="-50" dirty="0"/>
              <a:t>The Regulation states that the reflecting surface of the mirror shall be spherically convex, with allowance of mean radius deviations due to the production tolerances</a:t>
            </a:r>
          </a:p>
          <a:p>
            <a:pPr>
              <a:spcBef>
                <a:spcPts val="1200"/>
              </a:spcBef>
            </a:pPr>
            <a:r>
              <a:rPr lang="en-GB" sz="2400" spc="-50" dirty="0"/>
              <a:t>The Regulation establishes an experimental procedure to measure the deviation of the real surface of a mirror with respect to the ideal one, and sets the relevant limits</a:t>
            </a:r>
          </a:p>
          <a:p>
            <a:pPr>
              <a:spcBef>
                <a:spcPts val="1200"/>
              </a:spcBef>
            </a:pPr>
            <a:r>
              <a:rPr lang="en-GB" sz="2400" spc="-50" dirty="0"/>
              <a:t>Cars should ideally be equipped with perfectly spherical mirrors. In reality, because of the production process, all of the mirrors are provided with surfaces in which each point is randomly deviated with respect to the position on the ideal sphere</a:t>
            </a:r>
          </a:p>
          <a:p>
            <a:pPr>
              <a:spcBef>
                <a:spcPts val="1200"/>
              </a:spcBef>
            </a:pPr>
            <a:r>
              <a:rPr lang="en-GB" sz="2400" spc="-50" dirty="0"/>
              <a:t>In the past, the need to extend the field of vision for safety purposes suggested to adopt the spherical surface as it was the easiest surface to design and to produce. The radius was reduced step by step till the actual limit of 1200 mm as a good compromise among different requirements: field of view, mirror size, reflected objects dimensions and image distortion</a:t>
            </a:r>
            <a:endParaRPr lang="it-IT" sz="2400" spc="-50" dirty="0"/>
          </a:p>
        </p:txBody>
      </p:sp>
      <p:sp>
        <p:nvSpPr>
          <p:cNvPr id="4" name="Segnaposto numero diapositiva 3">
            <a:extLst>
              <a:ext uri="{FF2B5EF4-FFF2-40B4-BE49-F238E27FC236}">
                <a16:creationId xmlns:a16="http://schemas.microsoft.com/office/drawing/2014/main" id="{D2BB7EFF-84AC-4025-829E-3ED4190C40EB}"/>
              </a:ext>
            </a:extLst>
          </p:cNvPr>
          <p:cNvSpPr>
            <a:spLocks noGrp="1"/>
          </p:cNvSpPr>
          <p:nvPr>
            <p:ph type="sldNum" sz="quarter" idx="12"/>
          </p:nvPr>
        </p:nvSpPr>
        <p:spPr/>
        <p:txBody>
          <a:bodyPr/>
          <a:lstStyle/>
          <a:p>
            <a:fld id="{2A206AAA-752B-45D5-A1E8-A706032D739D}" type="slidenum">
              <a:rPr lang="en-CA" smtClean="0"/>
              <a:t>5</a:t>
            </a:fld>
            <a:endParaRPr lang="en-CA"/>
          </a:p>
        </p:txBody>
      </p:sp>
    </p:spTree>
    <p:extLst>
      <p:ext uri="{BB962C8B-B14F-4D97-AF65-F5344CB8AC3E}">
        <p14:creationId xmlns:p14="http://schemas.microsoft.com/office/powerpoint/2010/main" val="323834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10D2E1-7960-4991-B599-0D7B865F93F9}"/>
              </a:ext>
            </a:extLst>
          </p:cNvPr>
          <p:cNvSpPr>
            <a:spLocks noGrp="1"/>
          </p:cNvSpPr>
          <p:nvPr>
            <p:ph type="title"/>
          </p:nvPr>
        </p:nvSpPr>
        <p:spPr/>
        <p:txBody>
          <a:bodyPr>
            <a:normAutofit fontScale="90000"/>
          </a:bodyPr>
          <a:lstStyle/>
          <a:p>
            <a:r>
              <a:rPr lang="en-GB" b="1" dirty="0"/>
              <a:t>Analysis of the spherical mirrors compliant with Reg. ECE 46.06 (2/2)</a:t>
            </a:r>
            <a:endParaRPr lang="it-IT" dirty="0"/>
          </a:p>
        </p:txBody>
      </p:sp>
      <p:sp>
        <p:nvSpPr>
          <p:cNvPr id="3" name="Segnaposto contenuto 2">
            <a:extLst>
              <a:ext uri="{FF2B5EF4-FFF2-40B4-BE49-F238E27FC236}">
                <a16:creationId xmlns:a16="http://schemas.microsoft.com/office/drawing/2014/main" id="{BBBE28CE-F6D1-4DDE-9C45-48F9F5F63E58}"/>
              </a:ext>
            </a:extLst>
          </p:cNvPr>
          <p:cNvSpPr>
            <a:spLocks noGrp="1"/>
          </p:cNvSpPr>
          <p:nvPr>
            <p:ph idx="1"/>
          </p:nvPr>
        </p:nvSpPr>
        <p:spPr>
          <a:xfrm>
            <a:off x="609600" y="1783357"/>
            <a:ext cx="10972800" cy="4525963"/>
          </a:xfrm>
        </p:spPr>
        <p:txBody>
          <a:bodyPr>
            <a:normAutofit/>
          </a:bodyPr>
          <a:lstStyle/>
          <a:p>
            <a:pPr>
              <a:spcBef>
                <a:spcPts val="1200"/>
              </a:spcBef>
            </a:pPr>
            <a:r>
              <a:rPr lang="en-GB" sz="2400" dirty="0"/>
              <a:t>The current regulation is responding to the need of geometrical verification of the mirror surface, indicating limits related to the surface geometry - spherically convex - and minimum mean radius of 1200 mm - as a result of measurements taken at given positions on the convex surface and valid for all exterior rear view mirrors to define a minimum size of reflected objects at a given distance</a:t>
            </a:r>
          </a:p>
          <a:p>
            <a:pPr>
              <a:spcBef>
                <a:spcPts val="1200"/>
              </a:spcBef>
            </a:pPr>
            <a:r>
              <a:rPr lang="en-GB" sz="2400" dirty="0"/>
              <a:t>The quality requirements - optical distortion and ratio between vertical and horizontal sizes of reflected objects - are not indicated in the Regulation and they are left to the quality assurance protocols and negotiations between car makers and mirror suppliers</a:t>
            </a:r>
          </a:p>
          <a:p>
            <a:pPr>
              <a:spcBef>
                <a:spcPts val="1200"/>
              </a:spcBef>
            </a:pPr>
            <a:r>
              <a:rPr lang="en-GB" sz="2400" dirty="0"/>
              <a:t>The distortion and dimensions ratios requirements define the quality of the reflected images in addition to ECE 46 mean radius measurements</a:t>
            </a:r>
            <a:endParaRPr lang="it-IT" sz="2400" dirty="0"/>
          </a:p>
        </p:txBody>
      </p:sp>
      <p:sp>
        <p:nvSpPr>
          <p:cNvPr id="4" name="Segnaposto numero diapositiva 3">
            <a:extLst>
              <a:ext uri="{FF2B5EF4-FFF2-40B4-BE49-F238E27FC236}">
                <a16:creationId xmlns:a16="http://schemas.microsoft.com/office/drawing/2014/main" id="{D2BB7EFF-84AC-4025-829E-3ED4190C40EB}"/>
              </a:ext>
            </a:extLst>
          </p:cNvPr>
          <p:cNvSpPr>
            <a:spLocks noGrp="1"/>
          </p:cNvSpPr>
          <p:nvPr>
            <p:ph type="sldNum" sz="quarter" idx="12"/>
          </p:nvPr>
        </p:nvSpPr>
        <p:spPr/>
        <p:txBody>
          <a:bodyPr/>
          <a:lstStyle/>
          <a:p>
            <a:fld id="{2A206AAA-752B-45D5-A1E8-A706032D739D}" type="slidenum">
              <a:rPr lang="en-CA" smtClean="0"/>
              <a:t>6</a:t>
            </a:fld>
            <a:endParaRPr lang="en-CA"/>
          </a:p>
        </p:txBody>
      </p:sp>
    </p:spTree>
    <p:extLst>
      <p:ext uri="{BB962C8B-B14F-4D97-AF65-F5344CB8AC3E}">
        <p14:creationId xmlns:p14="http://schemas.microsoft.com/office/powerpoint/2010/main" val="342541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10D2E1-7960-4991-B599-0D7B865F93F9}"/>
              </a:ext>
            </a:extLst>
          </p:cNvPr>
          <p:cNvSpPr>
            <a:spLocks noGrp="1"/>
          </p:cNvSpPr>
          <p:nvPr>
            <p:ph type="title"/>
          </p:nvPr>
        </p:nvSpPr>
        <p:spPr/>
        <p:txBody>
          <a:bodyPr>
            <a:normAutofit fontScale="90000"/>
          </a:bodyPr>
          <a:lstStyle/>
          <a:p>
            <a:r>
              <a:rPr lang="en-GB" b="1" dirty="0"/>
              <a:t>From spherical mirror surface to free form mirrors (1/2)</a:t>
            </a:r>
            <a:endParaRPr lang="it-IT" dirty="0"/>
          </a:p>
        </p:txBody>
      </p:sp>
      <p:sp>
        <p:nvSpPr>
          <p:cNvPr id="3" name="Segnaposto contenuto 2">
            <a:extLst>
              <a:ext uri="{FF2B5EF4-FFF2-40B4-BE49-F238E27FC236}">
                <a16:creationId xmlns:a16="http://schemas.microsoft.com/office/drawing/2014/main" id="{BBBE28CE-F6D1-4DDE-9C45-48F9F5F63E58}"/>
              </a:ext>
            </a:extLst>
          </p:cNvPr>
          <p:cNvSpPr>
            <a:spLocks noGrp="1"/>
          </p:cNvSpPr>
          <p:nvPr>
            <p:ph idx="1"/>
          </p:nvPr>
        </p:nvSpPr>
        <p:spPr>
          <a:xfrm>
            <a:off x="609600" y="1700808"/>
            <a:ext cx="10972800" cy="5020668"/>
          </a:xfrm>
        </p:spPr>
        <p:txBody>
          <a:bodyPr>
            <a:noAutofit/>
          </a:bodyPr>
          <a:lstStyle/>
          <a:p>
            <a:r>
              <a:rPr lang="en-GB" sz="2200" dirty="0"/>
              <a:t>A </a:t>
            </a:r>
            <a:r>
              <a:rPr lang="en-GB" sz="2200" i="1" dirty="0"/>
              <a:t>free form</a:t>
            </a:r>
            <a:r>
              <a:rPr lang="en-GB" sz="2200" dirty="0"/>
              <a:t> surface can’t be described by an equation because each point has been defined through a mathematical procedure that allows to achieve specific optical design targets. Taking into account the production tolerances, real spherical mirrors installed on the cars, even those better produced, actually have </a:t>
            </a:r>
            <a:r>
              <a:rPr lang="en-GB" sz="2200" b="1" i="1" dirty="0"/>
              <a:t>random free form surfaces</a:t>
            </a:r>
            <a:r>
              <a:rPr lang="en-GB" sz="2200" dirty="0"/>
              <a:t> because the deviation of each point inside the limit established by the Regulation, even if small, is due only to the random result of the production.</a:t>
            </a:r>
          </a:p>
          <a:p>
            <a:r>
              <a:rPr lang="en-GB" sz="2200" dirty="0"/>
              <a:t>In the last ten years many studies have been done on the optical behaviour of non-spherical surfaces, and all of these studies show that the usage of non-spherical surfaces allows to get improvements of the optical performances. Moreover, it’s a matter of fact that the optical axis of a spherical mirror installed on a car is rotated and decentred with respect to the axis of the driver’s eyes; this condition leads to images squeezed in the horizontal direction. The adoption of a free form surface can compensate the asymmetrical position of the mirrors, reflecting images with the right proportions.</a:t>
            </a:r>
          </a:p>
        </p:txBody>
      </p:sp>
      <p:sp>
        <p:nvSpPr>
          <p:cNvPr id="4" name="Segnaposto numero diapositiva 3">
            <a:extLst>
              <a:ext uri="{FF2B5EF4-FFF2-40B4-BE49-F238E27FC236}">
                <a16:creationId xmlns:a16="http://schemas.microsoft.com/office/drawing/2014/main" id="{D2BB7EFF-84AC-4025-829E-3ED4190C40EB}"/>
              </a:ext>
            </a:extLst>
          </p:cNvPr>
          <p:cNvSpPr>
            <a:spLocks noGrp="1"/>
          </p:cNvSpPr>
          <p:nvPr>
            <p:ph type="sldNum" sz="quarter" idx="12"/>
          </p:nvPr>
        </p:nvSpPr>
        <p:spPr/>
        <p:txBody>
          <a:bodyPr/>
          <a:lstStyle/>
          <a:p>
            <a:fld id="{2A206AAA-752B-45D5-A1E8-A706032D739D}" type="slidenum">
              <a:rPr lang="en-CA" smtClean="0"/>
              <a:t>7</a:t>
            </a:fld>
            <a:endParaRPr lang="en-CA"/>
          </a:p>
        </p:txBody>
      </p:sp>
    </p:spTree>
    <p:extLst>
      <p:ext uri="{BB962C8B-B14F-4D97-AF65-F5344CB8AC3E}">
        <p14:creationId xmlns:p14="http://schemas.microsoft.com/office/powerpoint/2010/main" val="455535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10D2E1-7960-4991-B599-0D7B865F93F9}"/>
              </a:ext>
            </a:extLst>
          </p:cNvPr>
          <p:cNvSpPr>
            <a:spLocks noGrp="1"/>
          </p:cNvSpPr>
          <p:nvPr>
            <p:ph type="title"/>
          </p:nvPr>
        </p:nvSpPr>
        <p:spPr/>
        <p:txBody>
          <a:bodyPr>
            <a:normAutofit fontScale="90000"/>
          </a:bodyPr>
          <a:lstStyle/>
          <a:p>
            <a:r>
              <a:rPr lang="en-GB" b="1" dirty="0"/>
              <a:t>From spherical mirror surface to free form mirrors (2/2)</a:t>
            </a:r>
            <a:endParaRPr lang="it-IT" dirty="0"/>
          </a:p>
        </p:txBody>
      </p:sp>
      <p:sp>
        <p:nvSpPr>
          <p:cNvPr id="3" name="Segnaposto contenuto 2">
            <a:extLst>
              <a:ext uri="{FF2B5EF4-FFF2-40B4-BE49-F238E27FC236}">
                <a16:creationId xmlns:a16="http://schemas.microsoft.com/office/drawing/2014/main" id="{BBBE28CE-F6D1-4DDE-9C45-48F9F5F63E58}"/>
              </a:ext>
            </a:extLst>
          </p:cNvPr>
          <p:cNvSpPr>
            <a:spLocks noGrp="1"/>
          </p:cNvSpPr>
          <p:nvPr>
            <p:ph idx="1"/>
          </p:nvPr>
        </p:nvSpPr>
        <p:spPr>
          <a:xfrm>
            <a:off x="609600" y="2132856"/>
            <a:ext cx="10972800" cy="4588620"/>
          </a:xfrm>
        </p:spPr>
        <p:txBody>
          <a:bodyPr>
            <a:noAutofit/>
          </a:bodyPr>
          <a:lstStyle/>
          <a:p>
            <a:r>
              <a:rPr lang="en-GB" sz="2200" dirty="0"/>
              <a:t>Design software and manufacturing processes of moulds - CNC multi axes and optical polishing - have created the concrete conditions to reproduce complex surfaces with very affordable quality and reproducibility. Current manufacturing processes of mirrors can be adopted for free form surfaces.</a:t>
            </a:r>
          </a:p>
          <a:p>
            <a:r>
              <a:rPr lang="en-GB" sz="2200" dirty="0"/>
              <a:t>Complying with the requirements of Reg. ECE 46.06 and utilizing the allowed tolerance – 0.15 r – as a potential freedom allowance to design free form surfaces will bring the opportunity to optimize the optical performances of the mirror through the appropriate optical software tools. The Average Radius of the free form surface, measured according to the procedure given in Annex 7, will still comply with the regulation.</a:t>
            </a:r>
            <a:endParaRPr lang="it-IT" sz="2200" dirty="0"/>
          </a:p>
        </p:txBody>
      </p:sp>
      <p:sp>
        <p:nvSpPr>
          <p:cNvPr id="4" name="Segnaposto numero diapositiva 3">
            <a:extLst>
              <a:ext uri="{FF2B5EF4-FFF2-40B4-BE49-F238E27FC236}">
                <a16:creationId xmlns:a16="http://schemas.microsoft.com/office/drawing/2014/main" id="{D2BB7EFF-84AC-4025-829E-3ED4190C40EB}"/>
              </a:ext>
            </a:extLst>
          </p:cNvPr>
          <p:cNvSpPr>
            <a:spLocks noGrp="1"/>
          </p:cNvSpPr>
          <p:nvPr>
            <p:ph type="sldNum" sz="quarter" idx="12"/>
          </p:nvPr>
        </p:nvSpPr>
        <p:spPr/>
        <p:txBody>
          <a:bodyPr/>
          <a:lstStyle/>
          <a:p>
            <a:fld id="{2A206AAA-752B-45D5-A1E8-A706032D739D}" type="slidenum">
              <a:rPr lang="en-CA" smtClean="0"/>
              <a:t>8</a:t>
            </a:fld>
            <a:endParaRPr lang="en-CA"/>
          </a:p>
        </p:txBody>
      </p:sp>
    </p:spTree>
    <p:extLst>
      <p:ext uri="{BB962C8B-B14F-4D97-AF65-F5344CB8AC3E}">
        <p14:creationId xmlns:p14="http://schemas.microsoft.com/office/powerpoint/2010/main" val="2590306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10D2E1-7960-4991-B599-0D7B865F93F9}"/>
              </a:ext>
            </a:extLst>
          </p:cNvPr>
          <p:cNvSpPr>
            <a:spLocks noGrp="1"/>
          </p:cNvSpPr>
          <p:nvPr>
            <p:ph type="title"/>
          </p:nvPr>
        </p:nvSpPr>
        <p:spPr/>
        <p:txBody>
          <a:bodyPr>
            <a:normAutofit fontScale="90000"/>
          </a:bodyPr>
          <a:lstStyle/>
          <a:p>
            <a:r>
              <a:rPr lang="en-GB" b="1" dirty="0"/>
              <a:t>Experience of process design and manufacturing</a:t>
            </a:r>
            <a:br>
              <a:rPr lang="it-IT" dirty="0"/>
            </a:br>
            <a:r>
              <a:rPr lang="it-IT" b="1" dirty="0"/>
              <a:t>on </a:t>
            </a:r>
            <a:r>
              <a:rPr lang="it-IT" b="1" dirty="0" err="1"/>
              <a:t>mirrors</a:t>
            </a:r>
            <a:r>
              <a:rPr lang="it-IT" b="1" dirty="0"/>
              <a:t> for </a:t>
            </a:r>
            <a:r>
              <a:rPr lang="it-IT" b="1" dirty="0" err="1"/>
              <a:t>vehicles</a:t>
            </a:r>
            <a:r>
              <a:rPr lang="it-IT" b="1" dirty="0"/>
              <a:t> (1/2)</a:t>
            </a:r>
            <a:endParaRPr lang="it-IT" dirty="0"/>
          </a:p>
        </p:txBody>
      </p:sp>
      <p:sp>
        <p:nvSpPr>
          <p:cNvPr id="3" name="Segnaposto contenuto 2">
            <a:extLst>
              <a:ext uri="{FF2B5EF4-FFF2-40B4-BE49-F238E27FC236}">
                <a16:creationId xmlns:a16="http://schemas.microsoft.com/office/drawing/2014/main" id="{BBBE28CE-F6D1-4DDE-9C45-48F9F5F63E58}"/>
              </a:ext>
            </a:extLst>
          </p:cNvPr>
          <p:cNvSpPr>
            <a:spLocks noGrp="1"/>
          </p:cNvSpPr>
          <p:nvPr>
            <p:ph idx="1"/>
          </p:nvPr>
        </p:nvSpPr>
        <p:spPr/>
        <p:txBody>
          <a:bodyPr/>
          <a:lstStyle/>
          <a:p>
            <a:pPr marL="0" lvl="0" indent="0">
              <a:buNone/>
            </a:pPr>
            <a:r>
              <a:rPr lang="en-GB" sz="2900" dirty="0"/>
              <a:t>A spherical mirror was replaced by a </a:t>
            </a:r>
            <a:r>
              <a:rPr lang="en-GB" sz="2900" i="1" dirty="0"/>
              <a:t>free form mirror</a:t>
            </a:r>
            <a:r>
              <a:rPr lang="en-GB" sz="2900" dirty="0"/>
              <a:t> for the purpose to allow a significant size reduction of the mirror (-20% area):</a:t>
            </a:r>
            <a:endParaRPr lang="it-IT" sz="2900" dirty="0"/>
          </a:p>
          <a:p>
            <a:endParaRPr lang="it-IT" sz="1400" dirty="0"/>
          </a:p>
          <a:p>
            <a:pPr lvl="1">
              <a:buFont typeface="Wingdings" panose="05000000000000000000" pitchFamily="2" charset="2"/>
              <a:buChar char="Ø"/>
            </a:pPr>
            <a:r>
              <a:rPr lang="en-GB" sz="2400" dirty="0"/>
              <a:t>the </a:t>
            </a:r>
            <a:r>
              <a:rPr lang="en-GB" sz="2400" i="1" dirty="0"/>
              <a:t>free form mirror</a:t>
            </a:r>
            <a:r>
              <a:rPr lang="en-GB" sz="2400" dirty="0"/>
              <a:t> complied with ECE R46</a:t>
            </a:r>
          </a:p>
          <a:p>
            <a:pPr lvl="1">
              <a:buFont typeface="Wingdings" panose="05000000000000000000" pitchFamily="2" charset="2"/>
              <a:buChar char="Ø"/>
            </a:pPr>
            <a:r>
              <a:rPr lang="en-GB" sz="2400" dirty="0"/>
              <a:t>the </a:t>
            </a:r>
            <a:r>
              <a:rPr lang="en-GB" sz="2400" i="1" dirty="0"/>
              <a:t>free form mirror </a:t>
            </a:r>
            <a:r>
              <a:rPr lang="en-GB" sz="2400" dirty="0"/>
              <a:t>contributed to reduce the volume of the mirror body, as well as noise at wind gallery test and CX index of the vehicle</a:t>
            </a:r>
          </a:p>
          <a:p>
            <a:pPr lvl="1">
              <a:buFont typeface="Wingdings" panose="05000000000000000000" pitchFamily="2" charset="2"/>
              <a:buChar char="Ø"/>
            </a:pPr>
            <a:r>
              <a:rPr lang="it-IT" sz="2400" dirty="0"/>
              <a:t>the </a:t>
            </a:r>
            <a:r>
              <a:rPr lang="it-IT" sz="2400" dirty="0" err="1"/>
              <a:t>results</a:t>
            </a:r>
            <a:r>
              <a:rPr lang="it-IT" sz="2400" dirty="0"/>
              <a:t> </a:t>
            </a:r>
            <a:r>
              <a:rPr lang="it-IT" sz="2400" dirty="0" err="1"/>
              <a:t>have</a:t>
            </a:r>
            <a:r>
              <a:rPr lang="it-IT" sz="2400" dirty="0"/>
              <a:t> </a:t>
            </a:r>
            <a:r>
              <a:rPr lang="it-IT" sz="2400" dirty="0" err="1"/>
              <a:t>been</a:t>
            </a:r>
            <a:r>
              <a:rPr lang="it-IT" sz="2400" dirty="0"/>
              <a:t> </a:t>
            </a:r>
            <a:r>
              <a:rPr lang="it-IT" sz="2400" dirty="0" err="1"/>
              <a:t>validated</a:t>
            </a:r>
            <a:r>
              <a:rPr lang="it-IT" sz="2400" dirty="0"/>
              <a:t> by a car maker</a:t>
            </a:r>
          </a:p>
          <a:p>
            <a:endParaRPr lang="it-IT" dirty="0"/>
          </a:p>
        </p:txBody>
      </p:sp>
      <p:sp>
        <p:nvSpPr>
          <p:cNvPr id="4" name="Segnaposto numero diapositiva 3">
            <a:extLst>
              <a:ext uri="{FF2B5EF4-FFF2-40B4-BE49-F238E27FC236}">
                <a16:creationId xmlns:a16="http://schemas.microsoft.com/office/drawing/2014/main" id="{D2BB7EFF-84AC-4025-829E-3ED4190C40EB}"/>
              </a:ext>
            </a:extLst>
          </p:cNvPr>
          <p:cNvSpPr>
            <a:spLocks noGrp="1"/>
          </p:cNvSpPr>
          <p:nvPr>
            <p:ph type="sldNum" sz="quarter" idx="12"/>
          </p:nvPr>
        </p:nvSpPr>
        <p:spPr/>
        <p:txBody>
          <a:bodyPr/>
          <a:lstStyle/>
          <a:p>
            <a:fld id="{2A206AAA-752B-45D5-A1E8-A706032D739D}" type="slidenum">
              <a:rPr lang="en-CA" smtClean="0"/>
              <a:t>9</a:t>
            </a:fld>
            <a:endParaRPr lang="en-CA"/>
          </a:p>
        </p:txBody>
      </p:sp>
    </p:spTree>
    <p:extLst>
      <p:ext uri="{BB962C8B-B14F-4D97-AF65-F5344CB8AC3E}">
        <p14:creationId xmlns:p14="http://schemas.microsoft.com/office/powerpoint/2010/main" val="1146243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1377</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Office Theme</vt:lpstr>
      <vt:lpstr>PROPOSAL TO INCLUDE FREE FORM MIRRORS IN REG. ECE 46.06</vt:lpstr>
      <vt:lpstr>Summary</vt:lpstr>
      <vt:lpstr>Reg. ECE 46.06: current state of the art (1/2)</vt:lpstr>
      <vt:lpstr>Reg. ECE 46.06: current state of the art (2/2)</vt:lpstr>
      <vt:lpstr>Analysis of the spherical mirrors compliant with Reg. ECE 46.06 (1/2)</vt:lpstr>
      <vt:lpstr>Analysis of the spherical mirrors compliant with Reg. ECE 46.06 (2/2)</vt:lpstr>
      <vt:lpstr>From spherical mirror surface to free form mirrors (1/2)</vt:lpstr>
      <vt:lpstr>From spherical mirror surface to free form mirrors (2/2)</vt:lpstr>
      <vt:lpstr>Experience of process design and manufacturing on mirrors for vehicles (1/2)</vt:lpstr>
      <vt:lpstr>Experience of process design and manufacturing on mirrors for vehicles (2/2)</vt:lpstr>
    </vt:vector>
  </TitlesOfParts>
  <Company>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INCLUDE FREE FORM MIRRORS IN REG. ECE 46.06</dc:title>
  <dc:creator>MIT</dc:creator>
  <cp:lastModifiedBy>Heini Amanda SALONEN</cp:lastModifiedBy>
  <cp:revision>22</cp:revision>
  <dcterms:created xsi:type="dcterms:W3CDTF">2019-03-15T22:15:08Z</dcterms:created>
  <dcterms:modified xsi:type="dcterms:W3CDTF">2019-10-02T12:42:00Z</dcterms:modified>
</cp:coreProperties>
</file>