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62" r:id="rId5"/>
    <p:sldId id="263" r:id="rId6"/>
    <p:sldId id="265" r:id="rId7"/>
    <p:sldId id="266" r:id="rId8"/>
    <p:sldId id="267" r:id="rId9"/>
    <p:sldId id="257" r:id="rId10"/>
    <p:sldId id="26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DCE3-9BC1-606E-5E9C-A519FA7A0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59407-1D4E-CA82-66B4-CE741E704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AD62D-6E41-20FE-9C4B-DC18EE8F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B7D19-5A49-DFFA-E3E0-AC8F8951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BD32F-2169-CDB9-B572-B549F408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7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9C320-8086-1CB8-6A91-34697FBC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67880-9A2B-9061-EDD5-C3289F5A6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54A04-3B10-2310-1C96-7BF0CC7C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47DF1-0E5A-DC9D-4EA5-D86D4CC3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D953A-A0FB-C0E7-5EB0-A28DD466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A4FB1-0059-E9CC-427B-7284811CA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6B78E-E1FF-8257-9ABB-644298CD4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AB36-9672-1BF8-780F-19B4C2AC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4F593-8649-D435-009D-8AB8F212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70123-AF5D-85B8-69AF-84204D7F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7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E479-4EA7-346B-F1E6-471794FA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AD572-DEFC-BB66-164C-A6574FAAE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31911-9D26-33CD-C1FC-1F6DF9B3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C862-88D8-49AE-368A-CEA5F1DE1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86E2B-84DE-CD4A-02E2-661CB865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4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D487-5099-1A7F-C842-6B19F322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D229F-5DF7-D06A-C890-BAFC119FC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1F223-863B-2FFB-2075-CB11CEF31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CE821-D8CE-6B79-8DE5-D24AAB1D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B9330-9B6A-BF19-4276-9E759FEC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5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C2AD-CF24-8F7B-8F58-24534CF4F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0C7F4-EAE0-0109-AC08-EE9773937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7D10A-1340-E340-E835-AFF42CB77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C8B4F-CF5D-521B-A410-609C84F9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041D5-DFAF-BA99-4DE5-3C2045C1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180F1-8603-0CB7-639E-E2DF1E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536B-561B-142E-4BDD-B1273B46B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7207D-AB97-6FE4-C127-30B96D92B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42D1D-88F6-ED9B-D885-7CCF20BA7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B2C25-5B51-66FC-74C5-D34E43BC5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98ECF-1645-2519-4B92-37ED1A73F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2BE8C-B5FD-D573-C1E6-538BA26E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DAA24-88E3-D52F-7833-76AA9492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C44B3-B99F-1805-D458-15FA0116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9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3C6F-B751-66FD-4062-B3377B67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54362-27F9-0E2F-7DF1-00C9B9C2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F0CD2-DE6B-49E0-5488-8D57ACE8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45A90-1620-56E5-D3DE-D0AD2914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0AE0F-112A-885B-ADBC-BD5AFF95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CC091-E943-DA04-3FB7-E972B1D6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05173-705B-97BE-3AF2-1D180CA0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1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B0C5-0575-5A95-DD93-6D7B5EC8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5D86-C48C-E2F2-8D81-454CE29C1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A046E-8E8D-DB4E-2364-3B77DCC49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27D43-4AC4-3CE8-B959-1D72B91F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CB32B-6352-454A-41D4-FAE3EE07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0DFE5-315A-1F73-6C19-09CC7A64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4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03954-33A9-AA58-F5B8-819F68E3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2F840-A23C-448B-A723-E2A7EB196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88E32-8469-5D42-45C0-DB54B964C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AF4EC-17C7-C38F-FDB6-DBDC70872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04BC4-9702-6EAE-93C6-A2094203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1A7DB-9185-5758-EC6D-5EB1BBFB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0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5">
                <a:lumMod val="20000"/>
                <a:lumOff val="80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0BB457-4840-407B-25EF-539BC8B0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82774-A3C5-839B-B569-0F4F423F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ED409-702A-E699-472D-E090FCCEB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6B05E-70D5-4CE4-BCBD-F8372C2084BB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14FE-1D75-E7CC-7F6B-9D5508D47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7FA7C-8B58-C176-FEC8-A01657566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49B6B-81B2-4A70-98A2-CDBDA9353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4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3CB5B-2520-60A2-A943-4273F758A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UNECE ESD Reporting: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Re-cap on First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64F45-70F3-143F-539F-26BB67CC1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Dr Paul Vare</a:t>
            </a:r>
          </a:p>
          <a:p>
            <a:r>
              <a:rPr lang="en-GB" dirty="0">
                <a:solidFill>
                  <a:srgbClr val="002060"/>
                </a:solidFill>
              </a:rPr>
              <a:t>Academic Advisor to UNECE Steering Committee on Education for Sustainable Development 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41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032687-096B-D3CE-982F-B0EE9E53690C}"/>
              </a:ext>
            </a:extLst>
          </p:cNvPr>
          <p:cNvSpPr txBox="1"/>
          <p:nvPr/>
        </p:nvSpPr>
        <p:spPr>
          <a:xfrm>
            <a:off x="4770417" y="4339033"/>
            <a:ext cx="2485405" cy="1384995"/>
          </a:xfrm>
          <a:prstGeom prst="rect">
            <a:avLst/>
          </a:prstGeom>
          <a:solidFill>
            <a:srgbClr val="00FFF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Private sector</a:t>
            </a:r>
          </a:p>
          <a:p>
            <a:pPr algn="ctr"/>
            <a:endParaRPr lang="en-GB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20D706-5D32-FCC2-10E7-0D3BD43D1EB2}"/>
              </a:ext>
            </a:extLst>
          </p:cNvPr>
          <p:cNvSpPr txBox="1"/>
          <p:nvPr/>
        </p:nvSpPr>
        <p:spPr>
          <a:xfrm>
            <a:off x="2502230" y="1745545"/>
            <a:ext cx="2485407" cy="1384995"/>
          </a:xfrm>
          <a:prstGeom prst="rect">
            <a:avLst/>
          </a:prstGeom>
          <a:solidFill>
            <a:srgbClr val="FFCCF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Government</a:t>
            </a:r>
          </a:p>
          <a:p>
            <a:pPr algn="ctr"/>
            <a:endParaRPr lang="en-GB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75FCE-33A4-76D2-913A-030B3DA30526}"/>
              </a:ext>
            </a:extLst>
          </p:cNvPr>
          <p:cNvSpPr txBox="1"/>
          <p:nvPr/>
        </p:nvSpPr>
        <p:spPr>
          <a:xfrm>
            <a:off x="6879771" y="1712125"/>
            <a:ext cx="2485406" cy="138499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Civil society</a:t>
            </a:r>
          </a:p>
          <a:p>
            <a:pPr algn="ctr"/>
            <a:endParaRPr lang="en-GB" sz="2800" b="1" dirty="0"/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6D3F87C5-2B4C-F78D-C646-A74133758875}"/>
              </a:ext>
            </a:extLst>
          </p:cNvPr>
          <p:cNvSpPr/>
          <p:nvPr/>
        </p:nvSpPr>
        <p:spPr>
          <a:xfrm>
            <a:off x="5140283" y="2142624"/>
            <a:ext cx="1586842" cy="75268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5957621-169D-9E19-1D33-FE967DAC2233}"/>
              </a:ext>
            </a:extLst>
          </p:cNvPr>
          <p:cNvSpPr/>
          <p:nvPr/>
        </p:nvSpPr>
        <p:spPr>
          <a:xfrm rot="18796449">
            <a:off x="7145233" y="3556432"/>
            <a:ext cx="1586842" cy="75268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FEA70E1E-0719-B890-97AF-2E1FB4ACBBBB}"/>
              </a:ext>
            </a:extLst>
          </p:cNvPr>
          <p:cNvSpPr/>
          <p:nvPr/>
        </p:nvSpPr>
        <p:spPr>
          <a:xfrm rot="2479881">
            <a:off x="3126292" y="3623174"/>
            <a:ext cx="1586842" cy="75268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0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153E-4F35-D227-DFD9-57FF8920BB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Some true stories…</a:t>
            </a:r>
          </a:p>
        </p:txBody>
      </p:sp>
    </p:spTree>
    <p:extLst>
      <p:ext uri="{BB962C8B-B14F-4D97-AF65-F5344CB8AC3E}">
        <p14:creationId xmlns:p14="http://schemas.microsoft.com/office/powerpoint/2010/main" val="122508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3A03C-AFD2-2E4A-2048-4DB94A1C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Remember: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09D01-9374-DFE4-72BA-A1BF9640D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532436"/>
          </a:xfrm>
        </p:spPr>
        <p:txBody>
          <a:bodyPr>
            <a:normAutofit/>
          </a:bodyPr>
          <a:lstStyle/>
          <a:p>
            <a:r>
              <a:rPr lang="en-GB" dirty="0"/>
              <a:t>This is not a competition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aim is to </a:t>
            </a:r>
            <a:r>
              <a:rPr lang="en-GB" b="1" i="1" dirty="0"/>
              <a:t>learn from each other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(Share your challenges too! If we report perfection, we</a:t>
            </a:r>
            <a:r>
              <a:rPr lang="en-GB" i="1" dirty="0"/>
              <a:t> </a:t>
            </a:r>
            <a:r>
              <a:rPr lang="en-GB" dirty="0"/>
              <a:t>have nothing to learn)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reporting format is a questionnaire in 3 parts:</a:t>
            </a:r>
          </a:p>
          <a:p>
            <a:pPr lvl="1"/>
            <a:r>
              <a:rPr lang="en-GB" dirty="0"/>
              <a:t>Part 1: The same format (with some changes) – we need </a:t>
            </a:r>
            <a:r>
              <a:rPr lang="en-GB" b="1" dirty="0"/>
              <a:t>your newest information</a:t>
            </a:r>
          </a:p>
          <a:p>
            <a:pPr lvl="1"/>
            <a:r>
              <a:rPr lang="en-GB" dirty="0"/>
              <a:t>Part 2: The four priority strands</a:t>
            </a:r>
          </a:p>
          <a:p>
            <a:pPr lvl="1"/>
            <a:r>
              <a:rPr lang="en-GB" dirty="0"/>
              <a:t>Part 3: A summary checklist of tick-boxes</a:t>
            </a:r>
          </a:p>
        </p:txBody>
      </p:sp>
    </p:spTree>
    <p:extLst>
      <p:ext uri="{BB962C8B-B14F-4D97-AF65-F5344CB8AC3E}">
        <p14:creationId xmlns:p14="http://schemas.microsoft.com/office/powerpoint/2010/main" val="19593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9AE9-C1DD-70D1-5937-98439BB2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Some key points from former reports: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B73DA-46F1-D34E-BE92-86D9A253B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9418"/>
            <a:ext cx="10918371" cy="50826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Start early – be sure you have the latest version of the format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Be concise – avoid unnecessary detail  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Explain why you are leaving a question unanswered 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Complete the appendices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Don’t forget ISCED Levels 4 and 5 (TVET)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Think beyond ‘environmental’ examples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solidFill>
                  <a:srgbClr val="002060"/>
                </a:solidFill>
              </a:rPr>
              <a:t>Involve a wide range of </a:t>
            </a:r>
            <a:r>
              <a:rPr lang="en-GB" sz="3200" b="1" i="1" dirty="0">
                <a:solidFill>
                  <a:srgbClr val="002060"/>
                </a:solidFill>
              </a:rPr>
              <a:t>stakeholders</a:t>
            </a:r>
            <a:r>
              <a:rPr lang="en-GB" sz="3200" dirty="0">
                <a:solidFill>
                  <a:srgbClr val="002060"/>
                </a:solidFill>
              </a:rPr>
              <a:t>… but…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rgbClr val="002060"/>
                </a:solidFill>
              </a:rPr>
              <a:t>…don’t share questions without explaining and discussing them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3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C95A-6478-5E1C-B144-31B583B3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44" y="2241426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Issues related to the Four Priority Areas </a:t>
            </a:r>
            <a:br>
              <a:rPr lang="en-GB" b="1" dirty="0">
                <a:solidFill>
                  <a:srgbClr val="C00000"/>
                </a:solidFill>
              </a:rPr>
            </a:br>
            <a:r>
              <a:rPr lang="en-GB" b="1" dirty="0">
                <a:solidFill>
                  <a:srgbClr val="C00000"/>
                </a:solidFill>
              </a:rPr>
              <a:t>(The 4 Strands)</a:t>
            </a:r>
          </a:p>
        </p:txBody>
      </p:sp>
    </p:spTree>
    <p:extLst>
      <p:ext uri="{BB962C8B-B14F-4D97-AF65-F5344CB8AC3E}">
        <p14:creationId xmlns:p14="http://schemas.microsoft.com/office/powerpoint/2010/main" val="225999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C755-3429-5E71-426E-5BF5F185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Strand 1: Quality education and ESD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06FF-6847-ED6E-6B13-E0A8AC0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002060"/>
                </a:solidFill>
              </a:rPr>
              <a:t>Education quality professionals </a:t>
            </a:r>
            <a:r>
              <a:rPr lang="en-GB" dirty="0">
                <a:solidFill>
                  <a:srgbClr val="002060"/>
                </a:solidFill>
              </a:rPr>
              <a:t>= those who inspect the teachers and/or the teaching in schools and other institutions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Refer to earlier questions (sub-indicators 1.2.3; 1.2.4; 2.4.3); there is no need to repeat the information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Is ESD included in measures of ‘what makes good quality education?’ 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Are those who inspect education trained in ESD? </a:t>
            </a:r>
          </a:p>
        </p:txBody>
      </p:sp>
    </p:spTree>
    <p:extLst>
      <p:ext uri="{BB962C8B-B14F-4D97-AF65-F5344CB8AC3E}">
        <p14:creationId xmlns:p14="http://schemas.microsoft.com/office/powerpoint/2010/main" val="340845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C755-3429-5E71-426E-5BF5F185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Strand 2: Whole-institutional approach (WIA)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06FF-6847-ED6E-6B13-E0A8AC0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If these are assessed for quality, that may be covered by Strand 1 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Refer to earlier questions (sub-indicators 2.3.1 (a) &amp; (b); 2.3.2); there is no need to repeat the information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This includes non-formal education – the Ministry of Environment may have more information on this than the Ministry of Education.</a:t>
            </a:r>
          </a:p>
        </p:txBody>
      </p:sp>
    </p:spTree>
    <p:extLst>
      <p:ext uri="{BB962C8B-B14F-4D97-AF65-F5344CB8AC3E}">
        <p14:creationId xmlns:p14="http://schemas.microsoft.com/office/powerpoint/2010/main" val="185667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C755-3429-5E71-426E-5BF5F185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Strand 3: Digital education, ICT and ESD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06FF-6847-ED6E-6B13-E0A8AC0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Refer to earlier questions (sub-indicators 2.5.4; 4.1.3); there is no need to repeat the information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S3.4 refers to the issue of ‘fake news’ or misinformation; this should now include ‘deep fakes’ and artificial intelligence (AI).</a:t>
            </a:r>
          </a:p>
        </p:txBody>
      </p:sp>
    </p:spTree>
    <p:extLst>
      <p:ext uri="{BB962C8B-B14F-4D97-AF65-F5344CB8AC3E}">
        <p14:creationId xmlns:p14="http://schemas.microsoft.com/office/powerpoint/2010/main" val="333679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C755-3429-5E71-426E-5BF5F185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Strand 4: Entrepreneurship, employment, innovation and ESD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06FF-6847-ED6E-6B13-E0A8AC0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Refer to earlier questions (sub-indicators 2.5.2; 2.5.3; 2.5.5; 2.5.6); there is no need to repeat the information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Look for examples where ESD and entrepreneurship are combined or where they overlap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Issue: How to select best approaches to include in the report.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08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84FEC2-B294-525D-1742-34170C50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Back to 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stakeholders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48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2F79B5BE87D40B73359BB004DC9B5" ma:contentTypeVersion="19" ma:contentTypeDescription="Create a new document." ma:contentTypeScope="" ma:versionID="2bca1c8369a37ef979ef791a799b961d">
  <xsd:schema xmlns:xsd="http://www.w3.org/2001/XMLSchema" xmlns:xs="http://www.w3.org/2001/XMLSchema" xmlns:p="http://schemas.microsoft.com/office/2006/metadata/properties" xmlns:ns2="99a2c2c3-fdcf-4e63-9c12-39b3de610a76" xmlns:ns3="a20aa909-956d-4941-9e8e-d4bf2c5fe97e" xmlns:ns4="985ec44e-1bab-4c0b-9df0-6ba128686fc9" targetNamespace="http://schemas.microsoft.com/office/2006/metadata/properties" ma:root="true" ma:fieldsID="1a9147d787db9d139d06e2359022437f" ns2:_="" ns3:_="" ns4:_="">
    <xsd:import namespace="99a2c2c3-fdcf-4e63-9c12-39b3de610a76"/>
    <xsd:import namespace="a20aa909-956d-4941-9e8e-d4bf2c5fe97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2c2c3-fdcf-4e63-9c12-39b3de610a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andtime" ma:index="20" nillable="true" ma:displayName="Date and time" ma:format="DateOnly" ma:internalName="Dateandtim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aa909-956d-4941-9e8e-d4bf2c5fe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b577e23-b539-4cbb-a753-31a04c3d9a02}" ma:internalName="TaxCatchAll" ma:showField="CatchAllData" ma:web="a20aa909-956d-4941-9e8e-d4bf2c5fe9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1A926C-24E3-4690-8EA0-0C960A30D8DC}"/>
</file>

<file path=customXml/itemProps2.xml><?xml version="1.0" encoding="utf-8"?>
<ds:datastoreItem xmlns:ds="http://schemas.openxmlformats.org/officeDocument/2006/customXml" ds:itemID="{DD8910C2-08DB-433F-9C69-92B2E53A7E01}"/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452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UNECE ESD Reporting: Re-cap on First Workshop</vt:lpstr>
      <vt:lpstr>Remember:</vt:lpstr>
      <vt:lpstr>Some key points from former reports:</vt:lpstr>
      <vt:lpstr>Issues related to the Four Priority Areas  (The 4 Strands)</vt:lpstr>
      <vt:lpstr>Strand 1: Quality education and ESD</vt:lpstr>
      <vt:lpstr>Strand 2: Whole-institutional approach (WIA)</vt:lpstr>
      <vt:lpstr>Strand 3: Digital education, ICT and ESD</vt:lpstr>
      <vt:lpstr>Strand 4: Entrepreneurship, employment, innovation and ESD</vt:lpstr>
      <vt:lpstr>Back to the stakeholders</vt:lpstr>
      <vt:lpstr>PowerPoint Presentation</vt:lpstr>
      <vt:lpstr>Some true stories…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ESD Reporting: Re-cap on First Workshop</dc:title>
  <dc:creator>VARE, Paul (Dr)</dc:creator>
  <cp:lastModifiedBy>VARE, Paul (Dr)</cp:lastModifiedBy>
  <cp:revision>4</cp:revision>
  <dcterms:created xsi:type="dcterms:W3CDTF">2024-01-22T15:49:35Z</dcterms:created>
  <dcterms:modified xsi:type="dcterms:W3CDTF">2024-01-23T13:35:50Z</dcterms:modified>
</cp:coreProperties>
</file>